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1189" r:id="rId3"/>
    <p:sldId id="1160" r:id="rId4"/>
    <p:sldId id="1235" r:id="rId5"/>
    <p:sldId id="1231" r:id="rId6"/>
    <p:sldId id="1232" r:id="rId7"/>
    <p:sldId id="1236" r:id="rId8"/>
    <p:sldId id="1155" r:id="rId9"/>
    <p:sldId id="1161" r:id="rId10"/>
    <p:sldId id="1249" r:id="rId11"/>
    <p:sldId id="1165" r:id="rId12"/>
    <p:sldId id="1217" r:id="rId13"/>
    <p:sldId id="1171" r:id="rId14"/>
    <p:sldId id="1213" r:id="rId15"/>
    <p:sldId id="1250" r:id="rId16"/>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51EA05-EE14-C8BB-A20C-EA4530AE6FD0}" name="Christian Bojahr" initials="CB" userId="S::ch4587bo@fhe-ad.fh-erfurt.de::9c42f35a-ae4e-4b58-a32c-66eecb5ab69b" providerId="AD"/>
  <p188:author id="{2F0FFEEC-A6BB-96BB-B09A-3183EE29DBBF}" name="Adami, Tammo" initials="AT" userId="S::wws921@haw-hamburg.de::70e28191-73be-4011-830c-847079c545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nning" initials="S" lastIdx="19" clrIdx="0">
    <p:extLst>
      <p:ext uri="{19B8F6BF-5375-455C-9EA6-DF929625EA0E}">
        <p15:presenceInfo xmlns:p15="http://schemas.microsoft.com/office/powerpoint/2012/main" userId="Sinn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5"/>
    <p:restoredTop sz="94183" autoAdjust="0"/>
  </p:normalViewPr>
  <p:slideViewPr>
    <p:cSldViewPr snapToGrid="0">
      <p:cViewPr varScale="1">
        <p:scale>
          <a:sx n="118" d="100"/>
          <a:sy n="118" d="100"/>
        </p:scale>
        <p:origin x="1536" y="200"/>
      </p:cViewPr>
      <p:guideLst>
        <p:guide orient="horz" pos="2160"/>
        <p:guide pos="712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27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705AAAA-3444-55F9-6684-0F21ABCDD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8D1E68F-2CE7-72F1-C6F4-A7F78AC79A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F9F4C-1CB7-4F5A-BA12-FD26C4082271}" type="datetimeFigureOut">
              <a:rPr lang="de-DE" smtClean="0"/>
              <a:t>13.11.25</a:t>
            </a:fld>
            <a:endParaRPr lang="de-DE"/>
          </a:p>
        </p:txBody>
      </p:sp>
      <p:sp>
        <p:nvSpPr>
          <p:cNvPr id="4" name="Fußzeilenplatzhalter 3">
            <a:extLst>
              <a:ext uri="{FF2B5EF4-FFF2-40B4-BE49-F238E27FC236}">
                <a16:creationId xmlns:a16="http://schemas.microsoft.com/office/drawing/2014/main" id="{19D54ADC-278E-3F5B-C562-435F09F41E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BABEEF5-BDD7-E392-999F-0094C3C875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84CAE0-ADFB-407B-8504-6FA18EEDEC2A}" type="slidenum">
              <a:rPr lang="de-DE" smtClean="0"/>
              <a:t>‹Nr.›</a:t>
            </a:fld>
            <a:endParaRPr lang="de-DE"/>
          </a:p>
        </p:txBody>
      </p:sp>
    </p:spTree>
    <p:extLst>
      <p:ext uri="{BB962C8B-B14F-4D97-AF65-F5344CB8AC3E}">
        <p14:creationId xmlns:p14="http://schemas.microsoft.com/office/powerpoint/2010/main" val="1361780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2DDB6-8907-5646-B61F-243E14FAC878}" type="datetimeFigureOut">
              <a:rPr lang="de-DE" smtClean="0"/>
              <a:t>13.11.25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3B9B0-839B-724A-BDA0-B9B0D2657FDF}" type="slidenum">
              <a:rPr lang="de-DE" smtClean="0"/>
              <a:t>‹Nr.›</a:t>
            </a:fld>
            <a:endParaRPr lang="de-DE"/>
          </a:p>
        </p:txBody>
      </p:sp>
    </p:spTree>
    <p:extLst>
      <p:ext uri="{BB962C8B-B14F-4D97-AF65-F5344CB8AC3E}">
        <p14:creationId xmlns:p14="http://schemas.microsoft.com/office/powerpoint/2010/main" val="215920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Potential für </a:t>
            </a:r>
            <a:r>
              <a:rPr lang="de-DE" sz="1200" b="1" dirty="0"/>
              <a:t>den Einsatz von GFA in der Stadtentwicklung</a:t>
            </a:r>
            <a:r>
              <a:rPr lang="de-DE" sz="1200" dirty="0"/>
              <a:t>, um planerische Vorhaben und Maßnahmen hinsichtlich ihrer Auswirkungen auf die Gesundheit der Bevölkerung zu bewerten</a:t>
            </a:r>
          </a:p>
          <a:p>
            <a:pPr marL="171450" indent="-171450">
              <a:lnSpc>
                <a:spcPct val="160000"/>
              </a:lnSpc>
              <a:buFont typeface="Arial" panose="020B0604020202020204" pitchFamily="34" charset="0"/>
              <a:buChar char="•"/>
            </a:pPr>
            <a:r>
              <a:rPr lang="de-DE" sz="1200" dirty="0"/>
              <a:t>Gesundheit und Gesundheitsförderung kaum Inhalt in der Ausbildung  von </a:t>
            </a:r>
            <a:r>
              <a:rPr lang="de-DE" sz="1200" b="1" dirty="0"/>
              <a:t>Stadtplaner*innen</a:t>
            </a:r>
          </a:p>
          <a:p>
            <a:pPr marL="171450" indent="-171450">
              <a:lnSpc>
                <a:spcPct val="160000"/>
              </a:lnSpc>
              <a:buFont typeface="Arial" panose="020B0604020202020204" pitchFamily="34" charset="0"/>
              <a:buChar char="•"/>
            </a:pPr>
            <a:r>
              <a:rPr lang="de-DE" sz="1200" dirty="0"/>
              <a:t>Gleichzeitig: Stadtplanung kaum Inhalt in der Ausbildung von </a:t>
            </a:r>
            <a:r>
              <a:rPr lang="de-DE" sz="1200" b="1" dirty="0" err="1"/>
              <a:t>Gesundheitsexpert</a:t>
            </a:r>
            <a:r>
              <a:rPr lang="de-DE" sz="1200" b="1" dirty="0"/>
              <a:t>*innen</a:t>
            </a:r>
            <a:endParaRPr lang="de-DE" sz="1200" dirty="0"/>
          </a:p>
          <a:p>
            <a:endParaRPr lang="de-DE" dirty="0"/>
          </a:p>
        </p:txBody>
      </p:sp>
      <p:sp>
        <p:nvSpPr>
          <p:cNvPr id="4" name="Foliennummernplatzhalter 3"/>
          <p:cNvSpPr>
            <a:spLocks noGrp="1"/>
          </p:cNvSpPr>
          <p:nvPr>
            <p:ph type="sldNum" sz="quarter" idx="5"/>
          </p:nvPr>
        </p:nvSpPr>
        <p:spPr/>
        <p:txBody>
          <a:bodyPr/>
          <a:lstStyle/>
          <a:p>
            <a:fld id="{7513B9B0-839B-724A-BDA0-B9B0D2657FDF}" type="slidenum">
              <a:rPr lang="de-DE" smtClean="0"/>
              <a:t>7</a:t>
            </a:fld>
            <a:endParaRPr lang="de-DE"/>
          </a:p>
        </p:txBody>
      </p:sp>
    </p:spTree>
    <p:extLst>
      <p:ext uri="{BB962C8B-B14F-4D97-AF65-F5344CB8AC3E}">
        <p14:creationId xmlns:p14="http://schemas.microsoft.com/office/powerpoint/2010/main" val="124597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50000"/>
              </a:lnSpc>
            </a:pPr>
            <a:r>
              <a:rPr lang="de-DE" sz="1800" dirty="0"/>
              <a:t>Interdisziplinäres Verbundforschungsprojekt des ISP der FH Erfurt und CCG HAW Hamburg</a:t>
            </a:r>
          </a:p>
          <a:p>
            <a:pPr marL="171450" indent="-171450">
              <a:lnSpc>
                <a:spcPct val="150000"/>
              </a:lnSpc>
              <a:buFont typeface="Arial" panose="020B0604020202020204" pitchFamily="34" charset="0"/>
              <a:buChar char="•"/>
            </a:pPr>
            <a:r>
              <a:rPr lang="de-DE" sz="1800" dirty="0"/>
              <a:t>Laufzeit: Oktober 2020 bis August 2024 </a:t>
            </a:r>
          </a:p>
          <a:p>
            <a:pPr marL="171450" indent="-171450">
              <a:lnSpc>
                <a:spcPct val="150000"/>
              </a:lnSpc>
              <a:buFont typeface="Arial" panose="020B0604020202020204" pitchFamily="34" charset="0"/>
              <a:buChar char="•"/>
            </a:pPr>
            <a:r>
              <a:rPr lang="de-DE" sz="1800" dirty="0"/>
              <a:t>Ergebnisse: </a:t>
            </a:r>
          </a:p>
          <a:p>
            <a:pPr lvl="1">
              <a:lnSpc>
                <a:spcPct val="150000"/>
              </a:lnSpc>
              <a:buFont typeface="Wingdings" panose="05000000000000000000" pitchFamily="2" charset="2"/>
              <a:buChar char="Ø"/>
            </a:pPr>
            <a:r>
              <a:rPr lang="de-DE" sz="1800" dirty="0"/>
              <a:t>Entwicklung und Gestaltung eines </a:t>
            </a:r>
            <a:r>
              <a:rPr lang="de-DE" sz="1800" b="1" dirty="0"/>
              <a:t>GFA - Demonstrators</a:t>
            </a:r>
            <a:r>
              <a:rPr lang="de-DE" sz="1800" dirty="0"/>
              <a:t>, der systematisch Gesundheitsaspekte </a:t>
            </a:r>
            <a:br>
              <a:rPr lang="de-DE" sz="1800" dirty="0"/>
            </a:br>
            <a:r>
              <a:rPr lang="de-DE" sz="1800" dirty="0"/>
              <a:t>in Stadtentwicklungsprozesse integriert</a:t>
            </a:r>
          </a:p>
          <a:p>
            <a:pPr lvl="1">
              <a:lnSpc>
                <a:spcPct val="150000"/>
              </a:lnSpc>
              <a:buFont typeface="Wingdings" panose="05000000000000000000" pitchFamily="2" charset="2"/>
              <a:buChar char="Ø"/>
            </a:pPr>
            <a:r>
              <a:rPr lang="de-DE" sz="1800" dirty="0"/>
              <a:t>Entwicklung eines </a:t>
            </a:r>
            <a:r>
              <a:rPr lang="de-DE" sz="1800" b="1" dirty="0"/>
              <a:t>Phasenmodells</a:t>
            </a:r>
            <a:r>
              <a:rPr lang="de-DE" sz="1800" dirty="0"/>
              <a:t> und interaktiven </a:t>
            </a:r>
            <a:r>
              <a:rPr lang="de-DE" sz="1800" b="1" dirty="0"/>
              <a:t>Online-Tools</a:t>
            </a:r>
          </a:p>
          <a:p>
            <a:endParaRPr lang="de-DE" dirty="0"/>
          </a:p>
        </p:txBody>
      </p:sp>
      <p:sp>
        <p:nvSpPr>
          <p:cNvPr id="4" name="Foliennummernplatzhalter 3"/>
          <p:cNvSpPr>
            <a:spLocks noGrp="1"/>
          </p:cNvSpPr>
          <p:nvPr>
            <p:ph type="sldNum" sz="quarter" idx="5"/>
          </p:nvPr>
        </p:nvSpPr>
        <p:spPr/>
        <p:txBody>
          <a:bodyPr/>
          <a:lstStyle/>
          <a:p>
            <a:fld id="{7513B9B0-839B-724A-BDA0-B9B0D2657FDF}" type="slidenum">
              <a:rPr lang="de-DE" smtClean="0"/>
              <a:t>9</a:t>
            </a:fld>
            <a:endParaRPr lang="de-DE"/>
          </a:p>
        </p:txBody>
      </p:sp>
    </p:spTree>
    <p:extLst>
      <p:ext uri="{BB962C8B-B14F-4D97-AF65-F5344CB8AC3E}">
        <p14:creationId xmlns:p14="http://schemas.microsoft.com/office/powerpoint/2010/main" val="189226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50000"/>
              </a:lnSpc>
            </a:pPr>
            <a:r>
              <a:rPr lang="de-DE" sz="1800" dirty="0"/>
              <a:t>Interdisziplinäres Verbundforschungsprojekt des ISP der FH Erfurt und CCG HAW Hamburg</a:t>
            </a:r>
          </a:p>
          <a:p>
            <a:pPr marL="171450" indent="-171450">
              <a:lnSpc>
                <a:spcPct val="150000"/>
              </a:lnSpc>
              <a:buFont typeface="Arial" panose="020B0604020202020204" pitchFamily="34" charset="0"/>
              <a:buChar char="•"/>
            </a:pPr>
            <a:r>
              <a:rPr lang="de-DE" sz="1800" dirty="0"/>
              <a:t>Laufzeit: Oktober 2020 bis August 2024 </a:t>
            </a:r>
          </a:p>
          <a:p>
            <a:pPr marL="171450" indent="-171450">
              <a:lnSpc>
                <a:spcPct val="150000"/>
              </a:lnSpc>
              <a:buFont typeface="Arial" panose="020B0604020202020204" pitchFamily="34" charset="0"/>
              <a:buChar char="•"/>
            </a:pPr>
            <a:r>
              <a:rPr lang="de-DE" sz="1800" dirty="0"/>
              <a:t>Ergebnisse: </a:t>
            </a:r>
          </a:p>
          <a:p>
            <a:pPr lvl="1">
              <a:lnSpc>
                <a:spcPct val="150000"/>
              </a:lnSpc>
              <a:buFont typeface="Wingdings" panose="05000000000000000000" pitchFamily="2" charset="2"/>
              <a:buChar char="Ø"/>
            </a:pPr>
            <a:r>
              <a:rPr lang="de-DE" sz="1800" dirty="0"/>
              <a:t>Entwicklung und Gestaltung eines </a:t>
            </a:r>
            <a:r>
              <a:rPr lang="de-DE" sz="1800" b="1" dirty="0"/>
              <a:t>GFA - Demonstrators</a:t>
            </a:r>
            <a:r>
              <a:rPr lang="de-DE" sz="1800" dirty="0"/>
              <a:t>, der systematisch Gesundheitsaspekte </a:t>
            </a:r>
            <a:br>
              <a:rPr lang="de-DE" sz="1800" dirty="0"/>
            </a:br>
            <a:r>
              <a:rPr lang="de-DE" sz="1800" dirty="0"/>
              <a:t>in Stadtentwicklungsprozesse integriert</a:t>
            </a:r>
          </a:p>
          <a:p>
            <a:pPr lvl="1">
              <a:lnSpc>
                <a:spcPct val="150000"/>
              </a:lnSpc>
              <a:buFont typeface="Wingdings" panose="05000000000000000000" pitchFamily="2" charset="2"/>
              <a:buChar char="Ø"/>
            </a:pPr>
            <a:r>
              <a:rPr lang="de-DE" sz="1800" dirty="0"/>
              <a:t>Entwicklung eines </a:t>
            </a:r>
            <a:r>
              <a:rPr lang="de-DE" sz="1800" b="1" dirty="0"/>
              <a:t>Phasenmodells</a:t>
            </a:r>
            <a:r>
              <a:rPr lang="de-DE" sz="1800" dirty="0"/>
              <a:t> und interaktiven </a:t>
            </a:r>
            <a:r>
              <a:rPr lang="de-DE" sz="1800" b="1" dirty="0"/>
              <a:t>Online-Tools</a:t>
            </a:r>
          </a:p>
          <a:p>
            <a:endParaRPr lang="de-DE" dirty="0"/>
          </a:p>
        </p:txBody>
      </p:sp>
      <p:sp>
        <p:nvSpPr>
          <p:cNvPr id="4" name="Foliennummernplatzhalter 3"/>
          <p:cNvSpPr>
            <a:spLocks noGrp="1"/>
          </p:cNvSpPr>
          <p:nvPr>
            <p:ph type="sldNum" sz="quarter" idx="5"/>
          </p:nvPr>
        </p:nvSpPr>
        <p:spPr/>
        <p:txBody>
          <a:bodyPr/>
          <a:lstStyle/>
          <a:p>
            <a:fld id="{7513B9B0-839B-724A-BDA0-B9B0D2657FDF}" type="slidenum">
              <a:rPr lang="de-DE" smtClean="0"/>
              <a:t>10</a:t>
            </a:fld>
            <a:endParaRPr lang="de-DE"/>
          </a:p>
        </p:txBody>
      </p:sp>
    </p:spTree>
    <p:extLst>
      <p:ext uri="{BB962C8B-B14F-4D97-AF65-F5344CB8AC3E}">
        <p14:creationId xmlns:p14="http://schemas.microsoft.com/office/powerpoint/2010/main" val="15625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Online-Tool besteht aus Fragebögen, die von verschiedenen Akteuren unterschiedlicher Fachbereiche beantwortet werden und systematisch gesundheitliche Aspekte von Stadtplanung abprüfen.</a:t>
            </a:r>
          </a:p>
          <a:p>
            <a:pPr marL="171450" indent="-171450">
              <a:buFont typeface="Arial" panose="020B0604020202020204" pitchFamily="34" charset="0"/>
              <a:buChar char="•"/>
            </a:pPr>
            <a:r>
              <a:rPr lang="de-DE" dirty="0"/>
              <a:t>Hieraus werden Ergebnisse generiert</a:t>
            </a:r>
          </a:p>
          <a:p>
            <a:pPr marL="171450" indent="-171450">
              <a:buFont typeface="Arial" panose="020B0604020202020204" pitchFamily="34" charset="0"/>
              <a:buChar char="•"/>
            </a:pPr>
            <a:r>
              <a:rPr lang="de-DE" dirty="0"/>
              <a:t>Diese Ergebnisse sollen in Besprechungsrunden diskutiert werden, hieraus können dann frühzeitig Anpassungen von Maßnahmen stattfinden.</a:t>
            </a:r>
          </a:p>
        </p:txBody>
      </p:sp>
      <p:sp>
        <p:nvSpPr>
          <p:cNvPr id="4" name="Foliennummernplatzhalter 3"/>
          <p:cNvSpPr>
            <a:spLocks noGrp="1"/>
          </p:cNvSpPr>
          <p:nvPr>
            <p:ph type="sldNum" sz="quarter" idx="5"/>
          </p:nvPr>
        </p:nvSpPr>
        <p:spPr/>
        <p:txBody>
          <a:bodyPr/>
          <a:lstStyle/>
          <a:p>
            <a:fld id="{7513B9B0-839B-724A-BDA0-B9B0D2657FDF}" type="slidenum">
              <a:rPr lang="de-DE" smtClean="0"/>
              <a:t>12</a:t>
            </a:fld>
            <a:endParaRPr lang="de-DE"/>
          </a:p>
        </p:txBody>
      </p:sp>
    </p:spTree>
    <p:extLst>
      <p:ext uri="{BB962C8B-B14F-4D97-AF65-F5344CB8AC3E}">
        <p14:creationId xmlns:p14="http://schemas.microsoft.com/office/powerpoint/2010/main" val="6883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13B9B0-839B-724A-BDA0-B9B0D2657FDF}" type="slidenum">
              <a:rPr lang="de-DE" smtClean="0"/>
              <a:t>14</a:t>
            </a:fld>
            <a:endParaRPr lang="de-DE"/>
          </a:p>
        </p:txBody>
      </p:sp>
    </p:spTree>
    <p:extLst>
      <p:ext uri="{BB962C8B-B14F-4D97-AF65-F5344CB8AC3E}">
        <p14:creationId xmlns:p14="http://schemas.microsoft.com/office/powerpoint/2010/main" val="37847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5297-767C-E93B-3613-F8D5DCFF7D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B8E9FE-6320-1BD9-4D0D-BC07E187C3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8958D1F-41EB-D784-5ABD-9C929552A52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1C6A346-B258-8B27-56C4-D2F228FCFB7A}"/>
              </a:ext>
            </a:extLst>
          </p:cNvPr>
          <p:cNvSpPr>
            <a:spLocks noGrp="1"/>
          </p:cNvSpPr>
          <p:nvPr>
            <p:ph type="sldNum" sz="quarter" idx="5"/>
          </p:nvPr>
        </p:nvSpPr>
        <p:spPr/>
        <p:txBody>
          <a:bodyPr/>
          <a:lstStyle/>
          <a:p>
            <a:fld id="{7513B9B0-839B-724A-BDA0-B9B0D2657FDF}" type="slidenum">
              <a:rPr lang="de-DE" smtClean="0"/>
              <a:t>15</a:t>
            </a:fld>
            <a:endParaRPr lang="de-DE"/>
          </a:p>
        </p:txBody>
      </p:sp>
    </p:spTree>
    <p:extLst>
      <p:ext uri="{BB962C8B-B14F-4D97-AF65-F5344CB8AC3E}">
        <p14:creationId xmlns:p14="http://schemas.microsoft.com/office/powerpoint/2010/main" val="1031980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D8727-5A21-A3C4-9203-B0F5EBAF0D1E}"/>
              </a:ext>
            </a:extLst>
          </p:cNvPr>
          <p:cNvSpPr>
            <a:spLocks noGrp="1"/>
          </p:cNvSpPr>
          <p:nvPr>
            <p:ph type="ctrTitle"/>
          </p:nvPr>
        </p:nvSpPr>
        <p:spPr>
          <a:xfrm>
            <a:off x="1524000" y="1122363"/>
            <a:ext cx="9144000" cy="2387600"/>
          </a:xfrm>
        </p:spPr>
        <p:txBody>
          <a:bodyPr anchor="b"/>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CC823BB1-819D-7BDD-30FF-A2DF38CB0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5" name="Fußzeilenplatzhalter 4">
            <a:extLst>
              <a:ext uri="{FF2B5EF4-FFF2-40B4-BE49-F238E27FC236}">
                <a16:creationId xmlns:a16="http://schemas.microsoft.com/office/drawing/2014/main" id="{4CC71BD0-29F9-EE2B-ADC0-B7ADF6EFDD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3A7E14-7F9A-88AC-19E4-C0B1A0B4129C}"/>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7" name="Datumsplatzhalter 3">
            <a:extLst>
              <a:ext uri="{FF2B5EF4-FFF2-40B4-BE49-F238E27FC236}">
                <a16:creationId xmlns:a16="http://schemas.microsoft.com/office/drawing/2014/main" id="{4BE701CE-5F89-49D4-A7CF-3675652E1A1B}"/>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pic>
        <p:nvPicPr>
          <p:cNvPr id="4" name="Grafik 3" descr="Ein Bild, das Text, Schrift, Screenshot, weiß enthält.&#10;&#10;KI-generierte Inhalte können fehlerhaft sein.">
            <a:extLst>
              <a:ext uri="{FF2B5EF4-FFF2-40B4-BE49-F238E27FC236}">
                <a16:creationId xmlns:a16="http://schemas.microsoft.com/office/drawing/2014/main" id="{83F2AFF2-BB04-E6BB-DE36-E0D0290D81C2}"/>
              </a:ext>
            </a:extLst>
          </p:cNvPr>
          <p:cNvPicPr>
            <a:picLocks noChangeAspect="1"/>
          </p:cNvPicPr>
          <p:nvPr userDrawn="1"/>
        </p:nvPicPr>
        <p:blipFill>
          <a:blip r:embed="rId2"/>
          <a:srcRect l="7872" r="8613" b="11081"/>
          <a:stretch>
            <a:fillRect/>
          </a:stretch>
        </p:blipFill>
        <p:spPr>
          <a:xfrm>
            <a:off x="3399262" y="386348"/>
            <a:ext cx="2132366" cy="1064806"/>
          </a:xfrm>
          <a:prstGeom prst="rect">
            <a:avLst/>
          </a:prstGeom>
        </p:spPr>
      </p:pic>
      <p:pic>
        <p:nvPicPr>
          <p:cNvPr id="9" name="Grafik 8" descr="Ein Bild, das Schrift, Text, Logo, Grafiken enthält.&#10;&#10;KI-generierte Inhalte können fehlerhaft sein.">
            <a:extLst>
              <a:ext uri="{FF2B5EF4-FFF2-40B4-BE49-F238E27FC236}">
                <a16:creationId xmlns:a16="http://schemas.microsoft.com/office/drawing/2014/main" id="{8BAABD54-A44C-CBE0-524B-382949222B3C}"/>
              </a:ext>
            </a:extLst>
          </p:cNvPr>
          <p:cNvPicPr>
            <a:picLocks noChangeAspect="1"/>
          </p:cNvPicPr>
          <p:nvPr userDrawn="1"/>
        </p:nvPicPr>
        <p:blipFill>
          <a:blip r:embed="rId3"/>
          <a:srcRect l="6011" r="6251"/>
          <a:stretch>
            <a:fillRect/>
          </a:stretch>
        </p:blipFill>
        <p:spPr>
          <a:xfrm>
            <a:off x="6292992" y="495235"/>
            <a:ext cx="2405138" cy="1008447"/>
          </a:xfrm>
          <a:prstGeom prst="rect">
            <a:avLst/>
          </a:prstGeom>
        </p:spPr>
      </p:pic>
      <p:pic>
        <p:nvPicPr>
          <p:cNvPr id="11" name="Grafik 10" descr="Ein Bild, das Text, Schrift, Visitenkarte, Screenshot enthält.&#10;&#10;KI-generierte Inhalte können fehlerhaft sein.">
            <a:extLst>
              <a:ext uri="{FF2B5EF4-FFF2-40B4-BE49-F238E27FC236}">
                <a16:creationId xmlns:a16="http://schemas.microsoft.com/office/drawing/2014/main" id="{E6E3A19B-977B-DBD2-BC5F-FBD75156F015}"/>
              </a:ext>
            </a:extLst>
          </p:cNvPr>
          <p:cNvPicPr>
            <a:picLocks noChangeAspect="1"/>
          </p:cNvPicPr>
          <p:nvPr userDrawn="1"/>
        </p:nvPicPr>
        <p:blipFill>
          <a:blip r:embed="rId4"/>
          <a:srcRect l="9080" t="7741" r="11639" b="9596"/>
          <a:stretch>
            <a:fillRect/>
          </a:stretch>
        </p:blipFill>
        <p:spPr>
          <a:xfrm>
            <a:off x="801649" y="159028"/>
            <a:ext cx="1801183" cy="1252749"/>
          </a:xfrm>
          <a:prstGeom prst="rect">
            <a:avLst/>
          </a:prstGeom>
        </p:spPr>
      </p:pic>
      <p:pic>
        <p:nvPicPr>
          <p:cNvPr id="13" name="Grafik 12" descr="Ein Bild, das Schrift, Schwarz, Grafiken, Typografie enthält.&#10;&#10;KI-generierte Inhalte können fehlerhaft sein.">
            <a:extLst>
              <a:ext uri="{FF2B5EF4-FFF2-40B4-BE49-F238E27FC236}">
                <a16:creationId xmlns:a16="http://schemas.microsoft.com/office/drawing/2014/main" id="{F193D17D-9299-91E4-53F0-C5775E270856}"/>
              </a:ext>
            </a:extLst>
          </p:cNvPr>
          <p:cNvPicPr>
            <a:picLocks noChangeAspect="1"/>
          </p:cNvPicPr>
          <p:nvPr userDrawn="1"/>
        </p:nvPicPr>
        <p:blipFill>
          <a:blip r:embed="rId5"/>
          <a:srcRect l="5304" r="5524"/>
          <a:stretch>
            <a:fillRect/>
          </a:stretch>
        </p:blipFill>
        <p:spPr>
          <a:xfrm>
            <a:off x="9473575" y="366158"/>
            <a:ext cx="1755148" cy="1064806"/>
          </a:xfrm>
          <a:prstGeom prst="rect">
            <a:avLst/>
          </a:prstGeom>
        </p:spPr>
      </p:pic>
    </p:spTree>
    <p:extLst>
      <p:ext uri="{BB962C8B-B14F-4D97-AF65-F5344CB8AC3E}">
        <p14:creationId xmlns:p14="http://schemas.microsoft.com/office/powerpoint/2010/main" val="908057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74A95-48CF-B518-B064-00849BA608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10F023C-44E2-C270-0AB0-FCE0BAAAAF9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3C15174-3E71-94D2-E340-968D8DCD7E0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22A86A-43C1-7BEE-C01F-C08E7F71180F}"/>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4" name="Datumsplatzhalter 3">
            <a:extLst>
              <a:ext uri="{FF2B5EF4-FFF2-40B4-BE49-F238E27FC236}">
                <a16:creationId xmlns:a16="http://schemas.microsoft.com/office/drawing/2014/main" id="{6413299B-060E-8C43-67FB-F187EA32E547}"/>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22245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19DDAE7-FA37-D93C-86C1-0EB194132F9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95F1915-F1A2-B566-FDD7-D10A5B0F56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C19C7A8-7A0E-1EE8-9D67-74B27784E8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DFC879-ED09-436D-31EB-3549CFE8D6EA}"/>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4" name="Datumsplatzhalter 3">
            <a:extLst>
              <a:ext uri="{FF2B5EF4-FFF2-40B4-BE49-F238E27FC236}">
                <a16:creationId xmlns:a16="http://schemas.microsoft.com/office/drawing/2014/main" id="{8E3665B7-A8D0-6102-1A9E-BDEEC8733EF3}"/>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178456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388E7-545B-0C05-AD02-4943D76CE60D}"/>
              </a:ext>
            </a:extLst>
          </p:cNvPr>
          <p:cNvSpPr>
            <a:spLocks noGrp="1"/>
          </p:cNvSpPr>
          <p:nvPr>
            <p:ph type="title"/>
          </p:nvPr>
        </p:nvSpPr>
        <p:spPr/>
        <p:txBody>
          <a:bodyPr>
            <a:normAutofit/>
          </a:bodyPr>
          <a:lstStyle>
            <a:lvl1pPr>
              <a:defRPr sz="4000"/>
            </a:lvl1pPr>
          </a:lstStyle>
          <a:p>
            <a:r>
              <a:rPr lang="de-DE" dirty="0"/>
              <a:t>Mastertitelformat bearbeiten</a:t>
            </a:r>
          </a:p>
        </p:txBody>
      </p:sp>
      <p:sp>
        <p:nvSpPr>
          <p:cNvPr id="3" name="Inhaltsplatzhalter 2">
            <a:extLst>
              <a:ext uri="{FF2B5EF4-FFF2-40B4-BE49-F238E27FC236}">
                <a16:creationId xmlns:a16="http://schemas.microsoft.com/office/drawing/2014/main" id="{3856BA7F-CB2C-08B2-DCC8-F41324F370FA}"/>
              </a:ext>
            </a:extLst>
          </p:cNvPr>
          <p:cNvSpPr>
            <a:spLocks noGrp="1"/>
          </p:cNvSpPr>
          <p:nvPr>
            <p:ph idx="1"/>
          </p:nvPr>
        </p:nvSpPr>
        <p:spPr>
          <a:xfrm>
            <a:off x="838200" y="1825625"/>
            <a:ext cx="10515600" cy="3529480"/>
          </a:xfrm>
        </p:spPr>
        <p:txBody>
          <a:bodyPr/>
          <a:lstStyle>
            <a:lvl1pPr>
              <a:defRPr sz="2000"/>
            </a:lvl1pPr>
            <a:lvl2pPr>
              <a:defRPr sz="1600"/>
            </a:lvl2pPr>
            <a:lvl3pPr>
              <a:defRPr sz="1200"/>
            </a:lvl3pPr>
          </a:lstStyle>
          <a:p>
            <a:pPr lvl="0"/>
            <a:r>
              <a:rPr lang="de-DE" dirty="0"/>
              <a:t>Mastertextformat bearbeiten</a:t>
            </a:r>
          </a:p>
          <a:p>
            <a:pPr lvl="1"/>
            <a:r>
              <a:rPr lang="de-DE" dirty="0"/>
              <a:t>Zweite Ebene</a:t>
            </a:r>
          </a:p>
          <a:p>
            <a:pPr lvl="2"/>
            <a:r>
              <a:rPr lang="de-DE" dirty="0"/>
              <a:t>Dritte Ebene</a:t>
            </a:r>
          </a:p>
        </p:txBody>
      </p:sp>
      <p:sp>
        <p:nvSpPr>
          <p:cNvPr id="6" name="Foliennummernplatzhalter 5">
            <a:extLst>
              <a:ext uri="{FF2B5EF4-FFF2-40B4-BE49-F238E27FC236}">
                <a16:creationId xmlns:a16="http://schemas.microsoft.com/office/drawing/2014/main" id="{973BF66E-0A72-51A5-C3DF-660D48333500}"/>
              </a:ext>
            </a:extLst>
          </p:cNvPr>
          <p:cNvSpPr>
            <a:spLocks noGrp="1"/>
          </p:cNvSpPr>
          <p:nvPr>
            <p:ph type="sldNum" sz="quarter" idx="12"/>
          </p:nvPr>
        </p:nvSpPr>
        <p:spPr/>
        <p:txBody>
          <a:bodyPr/>
          <a:lstStyle/>
          <a:p>
            <a:fld id="{E7FC36AB-2733-594C-AB88-F1820835C1B1}" type="slidenum">
              <a:rPr lang="de-DE" smtClean="0"/>
              <a:t>‹Nr.›</a:t>
            </a:fld>
            <a:endParaRPr lang="de-DE" dirty="0"/>
          </a:p>
        </p:txBody>
      </p:sp>
      <p:cxnSp>
        <p:nvCxnSpPr>
          <p:cNvPr id="11" name="Gerade Verbindung 10">
            <a:extLst>
              <a:ext uri="{FF2B5EF4-FFF2-40B4-BE49-F238E27FC236}">
                <a16:creationId xmlns:a16="http://schemas.microsoft.com/office/drawing/2014/main" id="{E66A640F-990F-1774-1013-441128E94282}"/>
              </a:ext>
            </a:extLst>
          </p:cNvPr>
          <p:cNvCxnSpPr>
            <a:cxnSpLocks/>
          </p:cNvCxnSpPr>
          <p:nvPr userDrawn="1"/>
        </p:nvCxnSpPr>
        <p:spPr>
          <a:xfrm>
            <a:off x="0" y="1403142"/>
            <a:ext cx="9601228"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Grafik 11" descr="Ein Bild, das Text, Schrift, Screenshot, Grafiken enthält.&#10;&#10;KI-generierte Inhalte können fehlerhaft sein.">
            <a:extLst>
              <a:ext uri="{FF2B5EF4-FFF2-40B4-BE49-F238E27FC236}">
                <a16:creationId xmlns:a16="http://schemas.microsoft.com/office/drawing/2014/main" id="{D07FE102-F7E9-D4E9-5CC5-0C8B023D0155}"/>
              </a:ext>
            </a:extLst>
          </p:cNvPr>
          <p:cNvPicPr>
            <a:picLocks noChangeAspect="1"/>
          </p:cNvPicPr>
          <p:nvPr userDrawn="1"/>
        </p:nvPicPr>
        <p:blipFill>
          <a:blip r:embed="rId2"/>
          <a:stretch>
            <a:fillRect/>
          </a:stretch>
        </p:blipFill>
        <p:spPr>
          <a:xfrm>
            <a:off x="9826651" y="321289"/>
            <a:ext cx="1651202" cy="1202075"/>
          </a:xfrm>
          <a:prstGeom prst="rect">
            <a:avLst/>
          </a:prstGeom>
        </p:spPr>
      </p:pic>
      <p:sp>
        <p:nvSpPr>
          <p:cNvPr id="4" name="Datumsplatzhalter 3">
            <a:extLst>
              <a:ext uri="{FF2B5EF4-FFF2-40B4-BE49-F238E27FC236}">
                <a16:creationId xmlns:a16="http://schemas.microsoft.com/office/drawing/2014/main" id="{665C7726-1CE7-6DBF-E4BC-4A20C67D3B15}"/>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pic>
        <p:nvPicPr>
          <p:cNvPr id="5" name="Grafik 4" descr="Ein Bild, das Text, Schrift, Visitenkarte, Screenshot enthält.&#10;&#10;KI-generierte Inhalte können fehlerhaft sein.">
            <a:extLst>
              <a:ext uri="{FF2B5EF4-FFF2-40B4-BE49-F238E27FC236}">
                <a16:creationId xmlns:a16="http://schemas.microsoft.com/office/drawing/2014/main" id="{346E6CFC-4F9B-EA14-0CAD-528A80814067}"/>
              </a:ext>
            </a:extLst>
          </p:cNvPr>
          <p:cNvPicPr>
            <a:picLocks noChangeAspect="1"/>
          </p:cNvPicPr>
          <p:nvPr userDrawn="1"/>
        </p:nvPicPr>
        <p:blipFill>
          <a:blip r:embed="rId3"/>
          <a:srcRect t="13245" b="11776"/>
          <a:stretch/>
        </p:blipFill>
        <p:spPr>
          <a:xfrm>
            <a:off x="4107771" y="6217223"/>
            <a:ext cx="1145546" cy="572952"/>
          </a:xfrm>
          <a:prstGeom prst="rect">
            <a:avLst/>
          </a:prstGeom>
        </p:spPr>
      </p:pic>
      <p:pic>
        <p:nvPicPr>
          <p:cNvPr id="8" name="Grafik 7" descr="Ein Bild, das Text, Schrift, Screenshot, weiß enthält.&#10;&#10;KI-generierte Inhalte können fehlerhaft sein.">
            <a:extLst>
              <a:ext uri="{FF2B5EF4-FFF2-40B4-BE49-F238E27FC236}">
                <a16:creationId xmlns:a16="http://schemas.microsoft.com/office/drawing/2014/main" id="{8A71F137-8E95-BE80-0CA0-53D1D5017916}"/>
              </a:ext>
            </a:extLst>
          </p:cNvPr>
          <p:cNvPicPr>
            <a:picLocks noChangeAspect="1"/>
          </p:cNvPicPr>
          <p:nvPr userDrawn="1"/>
        </p:nvPicPr>
        <p:blipFill>
          <a:blip r:embed="rId4"/>
          <a:srcRect t="9101" b="12461"/>
          <a:stretch/>
        </p:blipFill>
        <p:spPr>
          <a:xfrm>
            <a:off x="5456838" y="6303780"/>
            <a:ext cx="1278323" cy="470263"/>
          </a:xfrm>
          <a:prstGeom prst="rect">
            <a:avLst/>
          </a:prstGeom>
        </p:spPr>
      </p:pic>
      <p:pic>
        <p:nvPicPr>
          <p:cNvPr id="13" name="Grafik 12" descr="Ein Bild, das Schrift, Text, Logo, Grafiken enthält.&#10;&#10;KI-generierte Inhalte können fehlerhaft sein.">
            <a:extLst>
              <a:ext uri="{FF2B5EF4-FFF2-40B4-BE49-F238E27FC236}">
                <a16:creationId xmlns:a16="http://schemas.microsoft.com/office/drawing/2014/main" id="{DC2E2788-074B-C514-7853-3AA20576E153}"/>
              </a:ext>
            </a:extLst>
          </p:cNvPr>
          <p:cNvPicPr>
            <a:picLocks noChangeAspect="1"/>
          </p:cNvPicPr>
          <p:nvPr userDrawn="1"/>
        </p:nvPicPr>
        <p:blipFill>
          <a:blip r:embed="rId5"/>
          <a:stretch>
            <a:fillRect/>
          </a:stretch>
        </p:blipFill>
        <p:spPr>
          <a:xfrm>
            <a:off x="6938685" y="6293271"/>
            <a:ext cx="1366023" cy="502526"/>
          </a:xfrm>
          <a:prstGeom prst="rect">
            <a:avLst/>
          </a:prstGeom>
        </p:spPr>
      </p:pic>
    </p:spTree>
    <p:extLst>
      <p:ext uri="{BB962C8B-B14F-4D97-AF65-F5344CB8AC3E}">
        <p14:creationId xmlns:p14="http://schemas.microsoft.com/office/powerpoint/2010/main" val="390910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A1604-D36C-8E9C-586E-6ABB00CA6C6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AFB7696-E946-17E8-918D-F61D633C76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1683055C-C0A6-9E19-CB3F-F766D88539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9B4A2E-4937-2EB9-CF2C-4988C9F1D464}"/>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4" name="Datumsplatzhalter 3">
            <a:extLst>
              <a:ext uri="{FF2B5EF4-FFF2-40B4-BE49-F238E27FC236}">
                <a16:creationId xmlns:a16="http://schemas.microsoft.com/office/drawing/2014/main" id="{E877AF12-DC7D-08D1-85A5-8ECE54C5290C}"/>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12690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60E33-AEE3-A9EA-9DE9-D5DF108E2D8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28BBBC5-E05D-D8F9-2BC6-E35220D0E8C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B1F9AEB-E983-444B-5AE7-E43B9EF19F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A64C1803-99A0-FB9A-8F0E-B6FFB6FE04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422C9C-8657-3765-3EE5-65A5FA600C15}"/>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5" name="Datumsplatzhalter 3">
            <a:extLst>
              <a:ext uri="{FF2B5EF4-FFF2-40B4-BE49-F238E27FC236}">
                <a16:creationId xmlns:a16="http://schemas.microsoft.com/office/drawing/2014/main" id="{3FFF4698-1945-BD86-59EB-DF4864BA0F0C}"/>
              </a:ext>
            </a:extLst>
          </p:cNvPr>
          <p:cNvSpPr>
            <a:spLocks noGrp="1"/>
          </p:cNvSpPr>
          <p:nvPr>
            <p:ph type="dt" sz="half" idx="13"/>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175253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5D839-ED6C-0967-C0C0-22A7FD75B8B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2EDC289-1238-BE8D-372A-7DF88296A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D43FBD-89CD-7998-1B9D-11D7AB0CF90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615847-4443-D4FB-F21D-892A167C0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603876-4626-4BA6-8C4A-0DC25255B60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0F7D1F50-CD47-D721-153F-92B60D611D3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5986FAF-1BEC-358C-B161-9E1CCCA9F934}"/>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7" name="Datumsplatzhalter 3">
            <a:extLst>
              <a:ext uri="{FF2B5EF4-FFF2-40B4-BE49-F238E27FC236}">
                <a16:creationId xmlns:a16="http://schemas.microsoft.com/office/drawing/2014/main" id="{AB040800-962B-7EE0-0528-1E7C507AC577}"/>
              </a:ext>
            </a:extLst>
          </p:cNvPr>
          <p:cNvSpPr>
            <a:spLocks noGrp="1"/>
          </p:cNvSpPr>
          <p:nvPr>
            <p:ph type="dt" sz="half" idx="13"/>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417965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9DE5-C33A-B209-1FB3-BBDF289D213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9C87956-84B1-6AB1-E4B9-96C2DEF42AC2}"/>
              </a:ext>
            </a:extLst>
          </p:cNvPr>
          <p:cNvSpPr>
            <a:spLocks noGrp="1"/>
          </p:cNvSpPr>
          <p:nvPr>
            <p:ph type="dt" sz="half" idx="10"/>
          </p:nvPr>
        </p:nvSpPr>
        <p:spPr>
          <a:xfrm>
            <a:off x="346993" y="6356350"/>
            <a:ext cx="2743200" cy="365125"/>
          </a:xfrm>
          <a:prstGeom prst="rect">
            <a:avLst/>
          </a:prstGeom>
        </p:spPr>
        <p:txBody>
          <a:bodyPr/>
          <a:lstStyle/>
          <a:p>
            <a:fld id="{F9B6B7B6-19B1-A749-BF15-5862E29690F1}" type="datetime1">
              <a:rPr lang="de-DE" smtClean="0"/>
              <a:t>13.11.25</a:t>
            </a:fld>
            <a:endParaRPr lang="de-DE"/>
          </a:p>
        </p:txBody>
      </p:sp>
      <p:sp>
        <p:nvSpPr>
          <p:cNvPr id="4" name="Fußzeilenplatzhalter 3">
            <a:extLst>
              <a:ext uri="{FF2B5EF4-FFF2-40B4-BE49-F238E27FC236}">
                <a16:creationId xmlns:a16="http://schemas.microsoft.com/office/drawing/2014/main" id="{74F3257A-967F-195B-2B9E-918241A9DA0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C913BAF-89D4-275F-11F0-91FF717C7902}"/>
              </a:ext>
            </a:extLst>
          </p:cNvPr>
          <p:cNvSpPr>
            <a:spLocks noGrp="1"/>
          </p:cNvSpPr>
          <p:nvPr>
            <p:ph type="sldNum" sz="quarter" idx="12"/>
          </p:nvPr>
        </p:nvSpPr>
        <p:spPr/>
        <p:txBody>
          <a:bodyPr/>
          <a:lstStyle/>
          <a:p>
            <a:fld id="{E7FC36AB-2733-594C-AB88-F1820835C1B1}" type="slidenum">
              <a:rPr lang="de-DE" smtClean="0"/>
              <a:t>‹Nr.›</a:t>
            </a:fld>
            <a:endParaRPr lang="de-DE"/>
          </a:p>
        </p:txBody>
      </p:sp>
    </p:spTree>
    <p:extLst>
      <p:ext uri="{BB962C8B-B14F-4D97-AF65-F5344CB8AC3E}">
        <p14:creationId xmlns:p14="http://schemas.microsoft.com/office/powerpoint/2010/main" val="177670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D847260-66C7-0C99-991E-76C96B914AA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8555CDD-0811-01B1-F939-AEDE112047BA}"/>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2" name="Datumsplatzhalter 3">
            <a:extLst>
              <a:ext uri="{FF2B5EF4-FFF2-40B4-BE49-F238E27FC236}">
                <a16:creationId xmlns:a16="http://schemas.microsoft.com/office/drawing/2014/main" id="{2E13012F-7C88-1C28-0DEA-080A0B5585BC}"/>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218900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D0E02-BD99-D613-4DDF-5F45524170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EDA71BD-A37D-9738-924F-B4DDBE3A1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DCA8195-DD3B-F3B6-6A99-78FEA39AE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DC64927A-377A-5985-9B1F-16FC392A20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9FAE25-AAED-6747-A0F7-0EBDF12C4620}"/>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5" name="Datumsplatzhalter 3">
            <a:extLst>
              <a:ext uri="{FF2B5EF4-FFF2-40B4-BE49-F238E27FC236}">
                <a16:creationId xmlns:a16="http://schemas.microsoft.com/office/drawing/2014/main" id="{3DE7408B-2517-F62E-5380-000BD86C8343}"/>
              </a:ext>
            </a:extLst>
          </p:cNvPr>
          <p:cNvSpPr>
            <a:spLocks noGrp="1"/>
          </p:cNvSpPr>
          <p:nvPr>
            <p:ph type="dt" sz="half" idx="13"/>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13804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953DC-58F7-4055-CFCB-9344BCE535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F8E9F0-6F1B-F363-E78A-CFA754A72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B64E2D5-6FC3-564D-AE5F-6F091967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4D725A1C-3C4F-DDE2-ADB6-2BB13BCEC8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9EB911-D62B-A07D-FE87-570ABE34FB04}"/>
              </a:ext>
            </a:extLst>
          </p:cNvPr>
          <p:cNvSpPr>
            <a:spLocks noGrp="1"/>
          </p:cNvSpPr>
          <p:nvPr>
            <p:ph type="sldNum" sz="quarter" idx="12"/>
          </p:nvPr>
        </p:nvSpPr>
        <p:spPr/>
        <p:txBody>
          <a:bodyPr/>
          <a:lstStyle/>
          <a:p>
            <a:fld id="{E7FC36AB-2733-594C-AB88-F1820835C1B1}" type="slidenum">
              <a:rPr lang="de-DE" smtClean="0"/>
              <a:t>‹Nr.›</a:t>
            </a:fld>
            <a:endParaRPr lang="de-DE"/>
          </a:p>
        </p:txBody>
      </p:sp>
      <p:sp>
        <p:nvSpPr>
          <p:cNvPr id="5" name="Datumsplatzhalter 3">
            <a:extLst>
              <a:ext uri="{FF2B5EF4-FFF2-40B4-BE49-F238E27FC236}">
                <a16:creationId xmlns:a16="http://schemas.microsoft.com/office/drawing/2014/main" id="{D92FB036-B7E5-0001-387F-E4F58ED93D67}"/>
              </a:ext>
            </a:extLst>
          </p:cNvPr>
          <p:cNvSpPr>
            <a:spLocks noGrp="1"/>
          </p:cNvSpPr>
          <p:nvPr>
            <p:ph type="dt" sz="half" idx="13"/>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355340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BB477D-57A5-198C-76B7-EDAF33344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5F16AC-745C-CD9A-65DD-D2E65F80B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EBCBA6F6-FE4A-1C3D-3900-EF5E76A91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58D6018-E0E2-098E-A1DF-69BD71745C44}"/>
              </a:ext>
            </a:extLst>
          </p:cNvPr>
          <p:cNvSpPr>
            <a:spLocks noGrp="1"/>
          </p:cNvSpPr>
          <p:nvPr>
            <p:ph type="sldNum" sz="quarter" idx="4"/>
          </p:nvPr>
        </p:nvSpPr>
        <p:spPr>
          <a:xfrm>
            <a:off x="9101807"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FC36AB-2733-594C-AB88-F1820835C1B1}" type="slidenum">
              <a:rPr lang="de-DE" smtClean="0"/>
              <a:t>‹Nr.›</a:t>
            </a:fld>
            <a:endParaRPr lang="de-DE" dirty="0"/>
          </a:p>
        </p:txBody>
      </p:sp>
      <p:sp>
        <p:nvSpPr>
          <p:cNvPr id="7" name="Datumsplatzhalter 3">
            <a:extLst>
              <a:ext uri="{FF2B5EF4-FFF2-40B4-BE49-F238E27FC236}">
                <a16:creationId xmlns:a16="http://schemas.microsoft.com/office/drawing/2014/main" id="{99602FE6-452D-CA2A-DE59-CDF7A90A60D1}"/>
              </a:ext>
            </a:extLst>
          </p:cNvPr>
          <p:cNvSpPr>
            <a:spLocks noGrp="1"/>
          </p:cNvSpPr>
          <p:nvPr>
            <p:ph type="dt" sz="half" idx="2"/>
          </p:nvPr>
        </p:nvSpPr>
        <p:spPr>
          <a:xfrm>
            <a:off x="346993" y="6356350"/>
            <a:ext cx="2743200" cy="365125"/>
          </a:xfrm>
          <a:prstGeom prst="rect">
            <a:avLst/>
          </a:prstGeom>
        </p:spPr>
        <p:txBody>
          <a:bodyPr anchor="ctr"/>
          <a:lstStyle>
            <a:lvl1pPr>
              <a:defRPr lang="de-DE" sz="1200" kern="1200" smtClean="0">
                <a:solidFill>
                  <a:schemeClr val="tx1">
                    <a:tint val="82000"/>
                  </a:schemeClr>
                </a:solidFill>
                <a:latin typeface="+mn-lt"/>
                <a:ea typeface="+mn-ea"/>
                <a:cs typeface="+mn-cs"/>
              </a:defRPr>
            </a:lvl1pPr>
          </a:lstStyle>
          <a:p>
            <a:fld id="{035BBD20-851E-0145-B2DE-C16E8BF8A5E6}" type="datetime1">
              <a:rPr lang="de-DE" smtClean="0"/>
              <a:pPr/>
              <a:t>13.11.25</a:t>
            </a:fld>
            <a:endParaRPr lang="de-DE" dirty="0"/>
          </a:p>
        </p:txBody>
      </p:sp>
    </p:spTree>
    <p:extLst>
      <p:ext uri="{BB962C8B-B14F-4D97-AF65-F5344CB8AC3E}">
        <p14:creationId xmlns:p14="http://schemas.microsoft.com/office/powerpoint/2010/main" val="188558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Städtebau, Spiel enthält.&#10;&#10;KI-generierte Inhalte können fehlerhaft sein.">
            <a:extLst>
              <a:ext uri="{FF2B5EF4-FFF2-40B4-BE49-F238E27FC236}">
                <a16:creationId xmlns:a16="http://schemas.microsoft.com/office/drawing/2014/main" id="{14F1E467-6C6E-8F01-4896-3F3D0CACB5B8}"/>
              </a:ext>
            </a:extLst>
          </p:cNvPr>
          <p:cNvPicPr>
            <a:picLocks noChangeAspect="1"/>
          </p:cNvPicPr>
          <p:nvPr/>
        </p:nvPicPr>
        <p:blipFill>
          <a:blip r:embed="rId2">
            <a:alphaModFix amt="70000"/>
          </a:blip>
          <a:srcRect t="14250" b="27883"/>
          <a:stretch>
            <a:fillRect/>
          </a:stretch>
        </p:blipFill>
        <p:spPr>
          <a:xfrm>
            <a:off x="0" y="1600200"/>
            <a:ext cx="12192000" cy="4322618"/>
          </a:xfrm>
          <a:prstGeom prst="rect">
            <a:avLst/>
          </a:prstGeom>
        </p:spPr>
      </p:pic>
      <p:sp>
        <p:nvSpPr>
          <p:cNvPr id="4" name="Rechteck: eine Ecke abgeschnitten 22">
            <a:extLst>
              <a:ext uri="{FF2B5EF4-FFF2-40B4-BE49-F238E27FC236}">
                <a16:creationId xmlns:a16="http://schemas.microsoft.com/office/drawing/2014/main" id="{89965646-648F-D96A-ECB5-86B2CFA48645}"/>
              </a:ext>
            </a:extLst>
          </p:cNvPr>
          <p:cNvSpPr/>
          <p:nvPr/>
        </p:nvSpPr>
        <p:spPr>
          <a:xfrm>
            <a:off x="-1" y="3195485"/>
            <a:ext cx="11317289" cy="2460330"/>
          </a:xfrm>
          <a:prstGeom prst="snip1Rect">
            <a:avLst>
              <a:gd name="adj" fmla="val 329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a:r>
              <a:rPr lang="de-DE" sz="3400" b="1" u="none" strike="noStrike" dirty="0">
                <a:solidFill>
                  <a:srgbClr val="212121"/>
                </a:solidFill>
                <a:effectLst/>
                <a:latin typeface="+mj-lt"/>
              </a:rPr>
              <a:t>Gesundheitsfolgenabschätzung in der Stadtentwicklung</a:t>
            </a:r>
            <a:endParaRPr lang="de-DE" sz="3400" b="1" dirty="0">
              <a:solidFill>
                <a:srgbClr val="212121"/>
              </a:solidFill>
            </a:endParaRPr>
          </a:p>
          <a:p>
            <a:pPr marL="180975"/>
            <a:r>
              <a:rPr lang="de-DE" sz="1600" dirty="0">
                <a:solidFill>
                  <a:srgbClr val="212121"/>
                </a:solidFill>
              </a:rPr>
              <a:t>Prof. Dr. Boris </a:t>
            </a:r>
            <a:r>
              <a:rPr lang="de-DE" sz="1600" dirty="0" err="1">
                <a:solidFill>
                  <a:srgbClr val="212121"/>
                </a:solidFill>
              </a:rPr>
              <a:t>Tolg</a:t>
            </a:r>
            <a:r>
              <a:rPr lang="de-DE" sz="1600" dirty="0">
                <a:solidFill>
                  <a:srgbClr val="212121"/>
                </a:solidFill>
              </a:rPr>
              <a:t>, Tammo Adami und Arne </a:t>
            </a:r>
            <a:r>
              <a:rPr lang="de-DE" sz="1600" dirty="0" err="1">
                <a:solidFill>
                  <a:srgbClr val="212121"/>
                </a:solidFill>
              </a:rPr>
              <a:t>Sibilis</a:t>
            </a:r>
            <a:r>
              <a:rPr lang="de-DE" sz="1600" dirty="0">
                <a:solidFill>
                  <a:srgbClr val="212121"/>
                </a:solidFill>
              </a:rPr>
              <a:t> – Fakultät Life Sciences der HAW Hamburg</a:t>
            </a:r>
          </a:p>
          <a:p>
            <a:pPr marL="180975"/>
            <a:r>
              <a:rPr lang="de-DE" sz="1600" dirty="0">
                <a:solidFill>
                  <a:srgbClr val="212121"/>
                </a:solidFill>
              </a:rPr>
              <a:t>Prof. Dr.-Ing. Heidi </a:t>
            </a:r>
            <a:r>
              <a:rPr lang="de-DE" sz="1600" dirty="0" err="1">
                <a:solidFill>
                  <a:srgbClr val="212121"/>
                </a:solidFill>
              </a:rPr>
              <a:t>Sinning</a:t>
            </a:r>
            <a:r>
              <a:rPr lang="de-DE" sz="1600" dirty="0">
                <a:solidFill>
                  <a:srgbClr val="212121"/>
                </a:solidFill>
              </a:rPr>
              <a:t>, Christian </a:t>
            </a:r>
            <a:r>
              <a:rPr lang="de-DE" sz="1600" dirty="0" err="1">
                <a:solidFill>
                  <a:srgbClr val="212121"/>
                </a:solidFill>
              </a:rPr>
              <a:t>Bojahr</a:t>
            </a:r>
            <a:r>
              <a:rPr lang="de-DE" sz="1600" dirty="0">
                <a:solidFill>
                  <a:srgbClr val="212121"/>
                </a:solidFill>
              </a:rPr>
              <a:t> – Institut für Stadtforschung, Planung und Kommunikation der Fachhochschule Erfurt</a:t>
            </a:r>
          </a:p>
          <a:p>
            <a:pPr marL="180975"/>
            <a:endParaRPr lang="de-DE" sz="1600" b="1" dirty="0">
              <a:solidFill>
                <a:schemeClr val="tx1"/>
              </a:solidFill>
            </a:endParaRPr>
          </a:p>
          <a:p>
            <a:pPr marL="180975"/>
            <a:r>
              <a:rPr lang="de-DE" sz="1600" b="1" dirty="0">
                <a:solidFill>
                  <a:schemeClr val="tx1"/>
                </a:solidFill>
              </a:rPr>
              <a:t>Herbstsymposium 2025 – Vernetzungstreffen Hamburg </a:t>
            </a:r>
            <a:r>
              <a:rPr lang="de-DE" sz="1600" dirty="0">
                <a:solidFill>
                  <a:schemeClr val="tx1"/>
                </a:solidFill>
              </a:rPr>
              <a:t>| 18. November 2025</a:t>
            </a:r>
            <a:endParaRPr lang="de-DE" sz="1600" b="1" dirty="0">
              <a:solidFill>
                <a:schemeClr val="tx1"/>
              </a:solidFill>
            </a:endParaRPr>
          </a:p>
        </p:txBody>
      </p:sp>
      <p:sp>
        <p:nvSpPr>
          <p:cNvPr id="2" name="Textfeld 1">
            <a:extLst>
              <a:ext uri="{FF2B5EF4-FFF2-40B4-BE49-F238E27FC236}">
                <a16:creationId xmlns:a16="http://schemas.microsoft.com/office/drawing/2014/main" id="{AF8AF33D-509B-A62D-99BE-A12344F1BBBC}"/>
              </a:ext>
            </a:extLst>
          </p:cNvPr>
          <p:cNvSpPr txBox="1"/>
          <p:nvPr/>
        </p:nvSpPr>
        <p:spPr>
          <a:xfrm>
            <a:off x="10533529" y="5681453"/>
            <a:ext cx="2133600" cy="338554"/>
          </a:xfrm>
          <a:prstGeom prst="rect">
            <a:avLst/>
          </a:prstGeom>
          <a:noFill/>
        </p:spPr>
        <p:txBody>
          <a:bodyPr wrap="square">
            <a:spAutoFit/>
          </a:bodyPr>
          <a:lstStyle/>
          <a:p>
            <a:r>
              <a:rPr lang="de-DE" sz="800" i="1" dirty="0">
                <a:solidFill>
                  <a:schemeClr val="bg1"/>
                </a:solidFill>
              </a:rPr>
              <a:t>Bildquelle: </a:t>
            </a:r>
            <a:r>
              <a:rPr lang="de-DE" sz="800" i="1" dirty="0" err="1">
                <a:solidFill>
                  <a:schemeClr val="bg1"/>
                </a:solidFill>
              </a:rPr>
              <a:t>freepik.com</a:t>
            </a:r>
            <a:r>
              <a:rPr lang="de-DE" sz="800" i="1" dirty="0">
                <a:solidFill>
                  <a:schemeClr val="bg1"/>
                </a:solidFill>
              </a:rPr>
              <a:t>; lizenzfrei)</a:t>
            </a:r>
          </a:p>
          <a:p>
            <a:endParaRPr lang="de-DE" sz="800" i="1" dirty="0">
              <a:solidFill>
                <a:schemeClr val="bg1"/>
              </a:solidFill>
            </a:endParaRPr>
          </a:p>
        </p:txBody>
      </p:sp>
    </p:spTree>
    <p:extLst>
      <p:ext uri="{BB962C8B-B14F-4D97-AF65-F5344CB8AC3E}">
        <p14:creationId xmlns:p14="http://schemas.microsoft.com/office/powerpoint/2010/main" val="42272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56DAD-464B-6E75-618E-42511491DAB4}"/>
            </a:ext>
          </a:extLst>
        </p:cNvPr>
        <p:cNvGrpSpPr/>
        <p:nvPr/>
      </p:nvGrpSpPr>
      <p:grpSpPr>
        <a:xfrm>
          <a:off x="0" y="0"/>
          <a:ext cx="0" cy="0"/>
          <a:chOff x="0" y="0"/>
          <a:chExt cx="0" cy="0"/>
        </a:xfrm>
      </p:grpSpPr>
      <p:sp>
        <p:nvSpPr>
          <p:cNvPr id="14" name="Rechteck 13">
            <a:extLst>
              <a:ext uri="{FF2B5EF4-FFF2-40B4-BE49-F238E27FC236}">
                <a16:creationId xmlns:a16="http://schemas.microsoft.com/office/drawing/2014/main" id="{6C5DEFB1-90BA-E21F-ECE9-F51F6B92A88B}"/>
              </a:ext>
            </a:extLst>
          </p:cNvPr>
          <p:cNvSpPr/>
          <p:nvPr/>
        </p:nvSpPr>
        <p:spPr>
          <a:xfrm>
            <a:off x="3297464" y="38100"/>
            <a:ext cx="6036733" cy="67445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384BAF42-FC2C-DCB0-6688-1C154DCCE387}"/>
              </a:ext>
            </a:extLst>
          </p:cNvPr>
          <p:cNvSpPr>
            <a:spLocks noGrp="1"/>
          </p:cNvSpPr>
          <p:nvPr>
            <p:ph type="dt" sz="half" idx="2"/>
          </p:nvPr>
        </p:nvSpPr>
        <p:spPr>
          <a:xfrm>
            <a:off x="346993" y="6356350"/>
            <a:ext cx="2743200" cy="365125"/>
          </a:xfrm>
          <a:prstGeom prst="rect">
            <a:avLst/>
          </a:prstGeom>
        </p:spPr>
        <p:txBody>
          <a:bodyPr/>
          <a:lstStyle/>
          <a:p>
            <a:fld id="{329526EA-47E8-DE40-94ED-7E294743A6C8}" type="datetime1">
              <a:rPr lang="de-DE" smtClean="0"/>
              <a:t>13.11.25</a:t>
            </a:fld>
            <a:endParaRPr lang="de-DE" dirty="0"/>
          </a:p>
        </p:txBody>
      </p:sp>
      <p:sp>
        <p:nvSpPr>
          <p:cNvPr id="5" name="Fußzeilenplatzhalter 4">
            <a:extLst>
              <a:ext uri="{FF2B5EF4-FFF2-40B4-BE49-F238E27FC236}">
                <a16:creationId xmlns:a16="http://schemas.microsoft.com/office/drawing/2014/main" id="{E03DB2A5-9ED6-CA1D-B75A-40BA95B95BFA}"/>
              </a:ext>
            </a:extLst>
          </p:cNvPr>
          <p:cNvSpPr>
            <a:spLocks noGrp="1"/>
          </p:cNvSpPr>
          <p:nvPr>
            <p:ph type="ftr" sz="quarter" idx="4294967295"/>
          </p:nvPr>
        </p:nvSpPr>
        <p:spPr>
          <a:xfrm>
            <a:off x="4038600" y="6356350"/>
            <a:ext cx="4490258" cy="365125"/>
          </a:xfrm>
        </p:spPr>
        <p:txBody>
          <a:bodyPr/>
          <a:lstStyle/>
          <a:p>
            <a:endParaRPr lang="de-DE" dirty="0"/>
          </a:p>
        </p:txBody>
      </p:sp>
      <p:sp>
        <p:nvSpPr>
          <p:cNvPr id="6" name="Foliennummernplatzhalter 5">
            <a:extLst>
              <a:ext uri="{FF2B5EF4-FFF2-40B4-BE49-F238E27FC236}">
                <a16:creationId xmlns:a16="http://schemas.microsoft.com/office/drawing/2014/main" id="{EF2F1EA7-7721-8B8C-749A-85209DAACABC}"/>
              </a:ext>
            </a:extLst>
          </p:cNvPr>
          <p:cNvSpPr>
            <a:spLocks noGrp="1"/>
          </p:cNvSpPr>
          <p:nvPr>
            <p:ph type="sldNum" sz="quarter" idx="12"/>
          </p:nvPr>
        </p:nvSpPr>
        <p:spPr>
          <a:xfrm>
            <a:off x="9086078" y="6365361"/>
            <a:ext cx="2743200" cy="365125"/>
          </a:xfrm>
        </p:spPr>
        <p:txBody>
          <a:bodyPr/>
          <a:lstStyle/>
          <a:p>
            <a:fld id="{E7FC36AB-2733-594C-AB88-F1820835C1B1}" type="slidenum">
              <a:rPr lang="de-DE" smtClean="0"/>
              <a:t>10</a:t>
            </a:fld>
            <a:endParaRPr lang="de-DE"/>
          </a:p>
        </p:txBody>
      </p:sp>
      <p:sp>
        <p:nvSpPr>
          <p:cNvPr id="8" name="Rechteck 7">
            <a:extLst>
              <a:ext uri="{FF2B5EF4-FFF2-40B4-BE49-F238E27FC236}">
                <a16:creationId xmlns:a16="http://schemas.microsoft.com/office/drawing/2014/main" id="{228C76FE-1149-174F-3608-C3A13CDF2F3B}"/>
              </a:ext>
            </a:extLst>
          </p:cNvPr>
          <p:cNvSpPr/>
          <p:nvPr/>
        </p:nvSpPr>
        <p:spPr>
          <a:xfrm>
            <a:off x="135173" y="6000888"/>
            <a:ext cx="1046182" cy="710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ED5F334-778E-292B-A8C0-3809EE081F06}"/>
              </a:ext>
            </a:extLst>
          </p:cNvPr>
          <p:cNvSpPr/>
          <p:nvPr/>
        </p:nvSpPr>
        <p:spPr>
          <a:xfrm>
            <a:off x="9763735" y="3213555"/>
            <a:ext cx="2273094" cy="830997"/>
          </a:xfrm>
          <a:prstGeom prst="rect">
            <a:avLst/>
          </a:prstGeom>
          <a:solidFill>
            <a:schemeClr val="bg1"/>
          </a:solidFill>
        </p:spPr>
        <p:txBody>
          <a:bodyPr wrap="square">
            <a:spAutoFit/>
          </a:bodyPr>
          <a:lstStyle/>
          <a:p>
            <a:pPr algn="ctr"/>
            <a:r>
              <a:rPr lang="de-DE" sz="2400" b="1" dirty="0">
                <a:solidFill>
                  <a:srgbClr val="0D0D0D"/>
                </a:solidFill>
              </a:rPr>
              <a:t>GFA-</a:t>
            </a:r>
          </a:p>
          <a:p>
            <a:pPr algn="ctr"/>
            <a:r>
              <a:rPr lang="de-DE" sz="2400" b="1" dirty="0">
                <a:solidFill>
                  <a:srgbClr val="0D0D0D"/>
                </a:solidFill>
              </a:rPr>
              <a:t>Phasenmodell</a:t>
            </a:r>
            <a:endParaRPr lang="de-DE" sz="2200" dirty="0"/>
          </a:p>
        </p:txBody>
      </p:sp>
      <p:sp>
        <p:nvSpPr>
          <p:cNvPr id="7" name="Rechteck 6">
            <a:extLst>
              <a:ext uri="{FF2B5EF4-FFF2-40B4-BE49-F238E27FC236}">
                <a16:creationId xmlns:a16="http://schemas.microsoft.com/office/drawing/2014/main" id="{1976D4F2-1D12-F39A-236D-879B62F1714F}"/>
              </a:ext>
            </a:extLst>
          </p:cNvPr>
          <p:cNvSpPr/>
          <p:nvPr/>
        </p:nvSpPr>
        <p:spPr>
          <a:xfrm>
            <a:off x="0" y="1238388"/>
            <a:ext cx="1621775" cy="710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163F8B7F-4AA2-DE51-55F3-67B93EEC6C0C}"/>
              </a:ext>
            </a:extLst>
          </p:cNvPr>
          <p:cNvSpPr/>
          <p:nvPr/>
        </p:nvSpPr>
        <p:spPr>
          <a:xfrm>
            <a:off x="3906770" y="6651728"/>
            <a:ext cx="5351530" cy="16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6E027CA-4C15-27EE-4A03-699CB4169E2E}"/>
              </a:ext>
            </a:extLst>
          </p:cNvPr>
          <p:cNvSpPr txBox="1"/>
          <p:nvPr/>
        </p:nvSpPr>
        <p:spPr>
          <a:xfrm>
            <a:off x="1268666" y="6552001"/>
            <a:ext cx="1573302" cy="246221"/>
          </a:xfrm>
          <a:prstGeom prst="rect">
            <a:avLst/>
          </a:prstGeom>
          <a:noFill/>
        </p:spPr>
        <p:txBody>
          <a:bodyPr wrap="square">
            <a:spAutoFit/>
          </a:bodyPr>
          <a:lstStyle/>
          <a:p>
            <a:r>
              <a:rPr lang="de-DE" sz="1000" dirty="0"/>
              <a:t>(Quelle: ISP, HAW 2024)</a:t>
            </a:r>
          </a:p>
        </p:txBody>
      </p:sp>
      <p:sp>
        <p:nvSpPr>
          <p:cNvPr id="2" name="Rechteck 1">
            <a:extLst>
              <a:ext uri="{FF2B5EF4-FFF2-40B4-BE49-F238E27FC236}">
                <a16:creationId xmlns:a16="http://schemas.microsoft.com/office/drawing/2014/main" id="{7E1F6C90-6554-9DAE-25BC-0D7038D6FD24}"/>
              </a:ext>
            </a:extLst>
          </p:cNvPr>
          <p:cNvSpPr/>
          <p:nvPr/>
        </p:nvSpPr>
        <p:spPr>
          <a:xfrm>
            <a:off x="9436946" y="1378689"/>
            <a:ext cx="280845" cy="134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4D0C9A2-0B8D-0BDA-653F-C33DAC0D26CF}"/>
              </a:ext>
            </a:extLst>
          </p:cNvPr>
          <p:cNvPicPr>
            <a:picLocks noChangeAspect="1"/>
          </p:cNvPicPr>
          <p:nvPr/>
        </p:nvPicPr>
        <p:blipFill>
          <a:blip r:embed="rId3"/>
          <a:srcRect l="7778" t="4377" r="8814" b="3160"/>
          <a:stretch>
            <a:fillRect/>
          </a:stretch>
        </p:blipFill>
        <p:spPr>
          <a:xfrm>
            <a:off x="1238250" y="272983"/>
            <a:ext cx="8083551" cy="6336410"/>
          </a:xfrm>
          <a:prstGeom prst="rect">
            <a:avLst/>
          </a:prstGeom>
        </p:spPr>
      </p:pic>
      <p:sp>
        <p:nvSpPr>
          <p:cNvPr id="13" name="Rechteck 12">
            <a:extLst>
              <a:ext uri="{FF2B5EF4-FFF2-40B4-BE49-F238E27FC236}">
                <a16:creationId xmlns:a16="http://schemas.microsoft.com/office/drawing/2014/main" id="{C2B3EA07-992F-AAA5-A217-F23608EC699E}"/>
              </a:ext>
            </a:extLst>
          </p:cNvPr>
          <p:cNvSpPr/>
          <p:nvPr/>
        </p:nvSpPr>
        <p:spPr>
          <a:xfrm>
            <a:off x="3337575" y="1708150"/>
            <a:ext cx="1390651" cy="39687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95A42F98-7A7B-F90A-82B3-892A2AA4F560}"/>
              </a:ext>
            </a:extLst>
          </p:cNvPr>
          <p:cNvSpPr/>
          <p:nvPr/>
        </p:nvSpPr>
        <p:spPr>
          <a:xfrm>
            <a:off x="9258301" y="1238388"/>
            <a:ext cx="584200" cy="710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093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F446B-E49F-D4B1-45F9-0F17E8DAEC21}"/>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1DB679CA-8B93-421F-5580-82EEDCAB6201}"/>
              </a:ext>
            </a:extLst>
          </p:cNvPr>
          <p:cNvSpPr>
            <a:spLocks noGrp="1"/>
          </p:cNvSpPr>
          <p:nvPr>
            <p:ph type="sldNum" sz="quarter" idx="12"/>
          </p:nvPr>
        </p:nvSpPr>
        <p:spPr/>
        <p:txBody>
          <a:bodyPr/>
          <a:lstStyle/>
          <a:p>
            <a:fld id="{E7FC36AB-2733-594C-AB88-F1820835C1B1}" type="slidenum">
              <a:rPr lang="de-DE" smtClean="0"/>
              <a:t>11</a:t>
            </a:fld>
            <a:endParaRPr lang="de-DE"/>
          </a:p>
        </p:txBody>
      </p:sp>
      <p:sp>
        <p:nvSpPr>
          <p:cNvPr id="10" name="Titel 1">
            <a:extLst>
              <a:ext uri="{FF2B5EF4-FFF2-40B4-BE49-F238E27FC236}">
                <a16:creationId xmlns:a16="http://schemas.microsoft.com/office/drawing/2014/main" id="{EDBFF3E3-DA25-98C1-F84A-438AF25A86A6}"/>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prstClr val="black"/>
                </a:solidFill>
              </a:rPr>
              <a:t>II. </a:t>
            </a:r>
            <a:r>
              <a:rPr lang="de-DE" sz="3600" b="1" dirty="0"/>
              <a:t>Beitrag Verbundforschungsprojekt </a:t>
            </a:r>
            <a:r>
              <a:rPr lang="de-DE" sz="3600" b="1" i="1" dirty="0" err="1"/>
              <a:t>GFA_Stadt</a:t>
            </a:r>
            <a:endParaRPr lang="de-DE" sz="3600" b="1" dirty="0"/>
          </a:p>
        </p:txBody>
      </p:sp>
      <p:pic>
        <p:nvPicPr>
          <p:cNvPr id="5" name="Grafik 4" descr="Ein Bild, das Text, Webseite, Website, Software enthält.&#10;&#10;KI-generierte Inhalte können fehlerhaft sein.">
            <a:extLst>
              <a:ext uri="{FF2B5EF4-FFF2-40B4-BE49-F238E27FC236}">
                <a16:creationId xmlns:a16="http://schemas.microsoft.com/office/drawing/2014/main" id="{0E28B790-977E-37E3-BABF-F898451005AC}"/>
              </a:ext>
            </a:extLst>
          </p:cNvPr>
          <p:cNvPicPr>
            <a:picLocks noChangeAspect="1"/>
          </p:cNvPicPr>
          <p:nvPr/>
        </p:nvPicPr>
        <p:blipFill>
          <a:blip r:embed="rId2"/>
          <a:stretch>
            <a:fillRect/>
          </a:stretch>
        </p:blipFill>
        <p:spPr>
          <a:xfrm>
            <a:off x="1794523" y="2177142"/>
            <a:ext cx="8602953" cy="3929743"/>
          </a:xfrm>
          <a:prstGeom prst="rect">
            <a:avLst/>
          </a:prstGeom>
        </p:spPr>
      </p:pic>
      <p:sp>
        <p:nvSpPr>
          <p:cNvPr id="3" name="Textfeld 2">
            <a:extLst>
              <a:ext uri="{FF2B5EF4-FFF2-40B4-BE49-F238E27FC236}">
                <a16:creationId xmlns:a16="http://schemas.microsoft.com/office/drawing/2014/main" id="{EE39A3CC-2B53-7558-3594-D471A9489812}"/>
              </a:ext>
            </a:extLst>
          </p:cNvPr>
          <p:cNvSpPr txBox="1"/>
          <p:nvPr/>
        </p:nvSpPr>
        <p:spPr>
          <a:xfrm>
            <a:off x="1794523" y="6110129"/>
            <a:ext cx="1573302" cy="246221"/>
          </a:xfrm>
          <a:prstGeom prst="rect">
            <a:avLst/>
          </a:prstGeom>
          <a:noFill/>
        </p:spPr>
        <p:txBody>
          <a:bodyPr wrap="square">
            <a:spAutoFit/>
          </a:bodyPr>
          <a:lstStyle/>
          <a:p>
            <a:r>
              <a:rPr lang="de-DE" sz="1000" dirty="0"/>
              <a:t>(Quelle: ISP, HAW 2024)</a:t>
            </a:r>
          </a:p>
        </p:txBody>
      </p:sp>
      <p:sp>
        <p:nvSpPr>
          <p:cNvPr id="7" name="Pfeil: Fünfeck 1">
            <a:extLst>
              <a:ext uri="{FF2B5EF4-FFF2-40B4-BE49-F238E27FC236}">
                <a16:creationId xmlns:a16="http://schemas.microsoft.com/office/drawing/2014/main" id="{2F849844-1832-EFD7-9519-1CA03CE6C7F7}"/>
              </a:ext>
            </a:extLst>
          </p:cNvPr>
          <p:cNvSpPr/>
          <p:nvPr/>
        </p:nvSpPr>
        <p:spPr>
          <a:xfrm>
            <a:off x="1" y="1682705"/>
            <a:ext cx="3056466"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     </a:t>
            </a:r>
            <a:r>
              <a:rPr lang="de-DE" sz="2000" i="1" dirty="0">
                <a:solidFill>
                  <a:schemeClr val="tx1"/>
                </a:solidFill>
              </a:rPr>
              <a:t>Online-Tool</a:t>
            </a:r>
          </a:p>
        </p:txBody>
      </p:sp>
    </p:spTree>
    <p:extLst>
      <p:ext uri="{BB962C8B-B14F-4D97-AF65-F5344CB8AC3E}">
        <p14:creationId xmlns:p14="http://schemas.microsoft.com/office/powerpoint/2010/main" val="107573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B70D-4B81-3D33-155A-285F652613E1}"/>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9FA039D-B151-1900-61A9-0FCE045B7A62}"/>
              </a:ext>
            </a:extLst>
          </p:cNvPr>
          <p:cNvSpPr>
            <a:spLocks noGrp="1"/>
          </p:cNvSpPr>
          <p:nvPr>
            <p:ph type="sldNum" sz="quarter" idx="12"/>
          </p:nvPr>
        </p:nvSpPr>
        <p:spPr/>
        <p:txBody>
          <a:bodyPr/>
          <a:lstStyle/>
          <a:p>
            <a:fld id="{E7FC36AB-2733-594C-AB88-F1820835C1B1}" type="slidenum">
              <a:rPr lang="de-DE" smtClean="0"/>
              <a:t>12</a:t>
            </a:fld>
            <a:endParaRPr lang="de-DE"/>
          </a:p>
        </p:txBody>
      </p:sp>
      <p:sp>
        <p:nvSpPr>
          <p:cNvPr id="10" name="Titel 1">
            <a:extLst>
              <a:ext uri="{FF2B5EF4-FFF2-40B4-BE49-F238E27FC236}">
                <a16:creationId xmlns:a16="http://schemas.microsoft.com/office/drawing/2014/main" id="{F48B8F1A-3EB0-7F26-D072-96A1D0B2D50A}"/>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prstClr val="black"/>
                </a:solidFill>
              </a:rPr>
              <a:t>II. </a:t>
            </a:r>
            <a:r>
              <a:rPr lang="de-DE" sz="3600" b="1" dirty="0"/>
              <a:t>Beitrag Verbundforschungsprojekt </a:t>
            </a:r>
            <a:r>
              <a:rPr lang="de-DE" sz="3600" b="1" i="1" dirty="0" err="1"/>
              <a:t>GFA_Stadt</a:t>
            </a:r>
            <a:endParaRPr lang="de-DE" sz="3600" b="1" dirty="0"/>
          </a:p>
        </p:txBody>
      </p:sp>
      <p:sp>
        <p:nvSpPr>
          <p:cNvPr id="2" name="Pfeil: Fünfeck 1">
            <a:extLst>
              <a:ext uri="{FF2B5EF4-FFF2-40B4-BE49-F238E27FC236}">
                <a16:creationId xmlns:a16="http://schemas.microsoft.com/office/drawing/2014/main" id="{EEDC4E24-2E39-4BBC-EF57-12F176C6993D}"/>
              </a:ext>
            </a:extLst>
          </p:cNvPr>
          <p:cNvSpPr/>
          <p:nvPr/>
        </p:nvSpPr>
        <p:spPr>
          <a:xfrm>
            <a:off x="1" y="1682705"/>
            <a:ext cx="3056466"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     </a:t>
            </a:r>
            <a:r>
              <a:rPr lang="de-DE" sz="2000" i="1" dirty="0">
                <a:solidFill>
                  <a:schemeClr val="tx1"/>
                </a:solidFill>
              </a:rPr>
              <a:t>Online-Tool</a:t>
            </a:r>
          </a:p>
        </p:txBody>
      </p:sp>
      <p:sp>
        <p:nvSpPr>
          <p:cNvPr id="3" name="Textfeld 2">
            <a:extLst>
              <a:ext uri="{FF2B5EF4-FFF2-40B4-BE49-F238E27FC236}">
                <a16:creationId xmlns:a16="http://schemas.microsoft.com/office/drawing/2014/main" id="{7CCA9FFB-5CBD-08FA-8A7A-B7E6E7A2D070}"/>
              </a:ext>
            </a:extLst>
          </p:cNvPr>
          <p:cNvSpPr txBox="1"/>
          <p:nvPr/>
        </p:nvSpPr>
        <p:spPr>
          <a:xfrm>
            <a:off x="138543" y="5202245"/>
            <a:ext cx="1573302" cy="246221"/>
          </a:xfrm>
          <a:prstGeom prst="rect">
            <a:avLst/>
          </a:prstGeom>
          <a:noFill/>
        </p:spPr>
        <p:txBody>
          <a:bodyPr wrap="square">
            <a:spAutoFit/>
          </a:bodyPr>
          <a:lstStyle/>
          <a:p>
            <a:r>
              <a:rPr lang="de-DE" sz="1000" dirty="0"/>
              <a:t>(Quelle: ISP, HAW 2024)</a:t>
            </a:r>
          </a:p>
        </p:txBody>
      </p:sp>
      <p:pic>
        <p:nvPicPr>
          <p:cNvPr id="7" name="Grafik 6" descr="Ein Bild, das Text, Screenshot, Webseite, Software enthält.&#10;&#10;KI-generierte Inhalte können fehlerhaft sein.">
            <a:extLst>
              <a:ext uri="{FF2B5EF4-FFF2-40B4-BE49-F238E27FC236}">
                <a16:creationId xmlns:a16="http://schemas.microsoft.com/office/drawing/2014/main" id="{41F9F140-CB5D-5531-52A3-F09635F84C4E}"/>
              </a:ext>
            </a:extLst>
          </p:cNvPr>
          <p:cNvPicPr>
            <a:picLocks noChangeAspect="1"/>
          </p:cNvPicPr>
          <p:nvPr/>
        </p:nvPicPr>
        <p:blipFill>
          <a:blip r:embed="rId3"/>
          <a:stretch>
            <a:fillRect/>
          </a:stretch>
        </p:blipFill>
        <p:spPr>
          <a:xfrm>
            <a:off x="214745" y="2121666"/>
            <a:ext cx="6905246" cy="3053629"/>
          </a:xfrm>
          <a:prstGeom prst="rect">
            <a:avLst/>
          </a:prstGeom>
        </p:spPr>
      </p:pic>
      <p:pic>
        <p:nvPicPr>
          <p:cNvPr id="4" name="Grafik 3" descr="Ein Bild, das Text, Reihe, Diagramm, Schrift enthält.&#10;&#10;KI-generierte Inhalte können fehlerhaft sein.">
            <a:extLst>
              <a:ext uri="{FF2B5EF4-FFF2-40B4-BE49-F238E27FC236}">
                <a16:creationId xmlns:a16="http://schemas.microsoft.com/office/drawing/2014/main" id="{FD4156BA-DB0D-6925-FA74-74D14B044F4D}"/>
              </a:ext>
            </a:extLst>
          </p:cNvPr>
          <p:cNvPicPr>
            <a:picLocks noChangeAspect="1"/>
          </p:cNvPicPr>
          <p:nvPr/>
        </p:nvPicPr>
        <p:blipFill>
          <a:blip r:embed="rId4"/>
          <a:stretch>
            <a:fillRect/>
          </a:stretch>
        </p:blipFill>
        <p:spPr>
          <a:xfrm>
            <a:off x="5384801" y="3002345"/>
            <a:ext cx="5932487" cy="3025751"/>
          </a:xfrm>
          <a:prstGeom prst="rect">
            <a:avLst/>
          </a:prstGeom>
        </p:spPr>
      </p:pic>
      <p:sp>
        <p:nvSpPr>
          <p:cNvPr id="5" name="Textfeld 4">
            <a:extLst>
              <a:ext uri="{FF2B5EF4-FFF2-40B4-BE49-F238E27FC236}">
                <a16:creationId xmlns:a16="http://schemas.microsoft.com/office/drawing/2014/main" id="{CF82418B-4795-3F00-2A69-561706E6512F}"/>
              </a:ext>
            </a:extLst>
          </p:cNvPr>
          <p:cNvSpPr txBox="1"/>
          <p:nvPr/>
        </p:nvSpPr>
        <p:spPr>
          <a:xfrm>
            <a:off x="9906275" y="6089491"/>
            <a:ext cx="1573302" cy="246221"/>
          </a:xfrm>
          <a:prstGeom prst="rect">
            <a:avLst/>
          </a:prstGeom>
          <a:noFill/>
        </p:spPr>
        <p:txBody>
          <a:bodyPr wrap="square">
            <a:spAutoFit/>
          </a:bodyPr>
          <a:lstStyle/>
          <a:p>
            <a:r>
              <a:rPr lang="de-DE" sz="1000" dirty="0"/>
              <a:t>(Quelle: ISP, HAW 2024)</a:t>
            </a:r>
          </a:p>
        </p:txBody>
      </p:sp>
    </p:spTree>
    <p:extLst>
      <p:ext uri="{BB962C8B-B14F-4D97-AF65-F5344CB8AC3E}">
        <p14:creationId xmlns:p14="http://schemas.microsoft.com/office/powerpoint/2010/main" val="319120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9ED96-1DB3-71F5-1F48-455FF69123EC}"/>
            </a:ext>
          </a:extLst>
        </p:cNvPr>
        <p:cNvGrpSpPr/>
        <p:nvPr/>
      </p:nvGrpSpPr>
      <p:grpSpPr>
        <a:xfrm>
          <a:off x="0" y="0"/>
          <a:ext cx="0" cy="0"/>
          <a:chOff x="0" y="0"/>
          <a:chExt cx="0" cy="0"/>
        </a:xfrm>
      </p:grpSpPr>
      <p:pic>
        <p:nvPicPr>
          <p:cNvPr id="8" name="Grafik 7" descr="Ein Bild, das Städtebau, Spiel enthält.&#10;&#10;KI-generierte Inhalte können fehlerhaft sein.">
            <a:extLst>
              <a:ext uri="{FF2B5EF4-FFF2-40B4-BE49-F238E27FC236}">
                <a16:creationId xmlns:a16="http://schemas.microsoft.com/office/drawing/2014/main" id="{9B14CAE1-F0F6-7382-1785-F13243D51461}"/>
              </a:ext>
            </a:extLst>
          </p:cNvPr>
          <p:cNvPicPr>
            <a:picLocks noChangeAspect="1"/>
          </p:cNvPicPr>
          <p:nvPr/>
        </p:nvPicPr>
        <p:blipFill>
          <a:blip r:embed="rId2">
            <a:alphaModFix amt="70000"/>
          </a:blip>
          <a:srcRect t="14250" b="27883"/>
          <a:stretch>
            <a:fillRect/>
          </a:stretch>
        </p:blipFill>
        <p:spPr>
          <a:xfrm>
            <a:off x="0" y="1600200"/>
            <a:ext cx="12192000" cy="4322618"/>
          </a:xfrm>
          <a:prstGeom prst="rect">
            <a:avLst/>
          </a:prstGeom>
        </p:spPr>
      </p:pic>
      <p:sp>
        <p:nvSpPr>
          <p:cNvPr id="3" name="Pfeil: Fünfeck 2">
            <a:extLst>
              <a:ext uri="{FF2B5EF4-FFF2-40B4-BE49-F238E27FC236}">
                <a16:creationId xmlns:a16="http://schemas.microsoft.com/office/drawing/2014/main" id="{1C09BF9B-F229-54C7-66B2-B0F64A60B1CB}"/>
              </a:ext>
            </a:extLst>
          </p:cNvPr>
          <p:cNvSpPr/>
          <p:nvPr/>
        </p:nvSpPr>
        <p:spPr>
          <a:xfrm>
            <a:off x="-3614" y="3284984"/>
            <a:ext cx="8089281" cy="792088"/>
          </a:xfrm>
          <a:prstGeom prst="homePlate">
            <a:avLst>
              <a:gd name="adj" fmla="val 30247"/>
            </a:avLst>
          </a:prstGeom>
          <a:gradFill flip="none" rotWithShape="1">
            <a:gsLst>
              <a:gs pos="0">
                <a:srgbClr val="C4C7D2">
                  <a:tint val="66000"/>
                  <a:satMod val="160000"/>
                  <a:alpha val="65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DE" sz="3200" b="1" dirty="0">
                <a:solidFill>
                  <a:prstClr val="black"/>
                </a:solidFill>
                <a:latin typeface="+mj-lt"/>
              </a:rPr>
              <a:t>III</a:t>
            </a:r>
            <a:r>
              <a:rPr kumimoji="0" lang="de-DE" sz="3200" b="1" i="0" u="none" strike="noStrike" kern="1200" cap="none" spc="0" normalizeH="0" baseline="0" noProof="0" dirty="0">
                <a:ln>
                  <a:noFill/>
                </a:ln>
                <a:solidFill>
                  <a:prstClr val="black"/>
                </a:solidFill>
                <a:effectLst/>
                <a:uLnTx/>
                <a:uFillTx/>
                <a:latin typeface="+mj-lt"/>
                <a:ea typeface="+mn-ea"/>
                <a:cs typeface="+mn-cs"/>
              </a:rPr>
              <a:t>. Validierungsforschung </a:t>
            </a:r>
            <a:r>
              <a:rPr lang="de-DE" sz="3200" b="1" i="1" dirty="0" err="1">
                <a:solidFill>
                  <a:schemeClr val="tx1"/>
                </a:solidFill>
                <a:latin typeface="+mj-lt"/>
              </a:rPr>
              <a:t>GFA_Stadt_Plus</a:t>
            </a:r>
            <a:endParaRPr kumimoji="0" lang="de-DE" sz="3200" b="1"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61631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F10F-F68B-EC2E-B1C2-9E43A093DC05}"/>
            </a:ext>
          </a:extLst>
        </p:cNvPr>
        <p:cNvGrpSpPr/>
        <p:nvPr/>
      </p:nvGrpSpPr>
      <p:grpSpPr>
        <a:xfrm>
          <a:off x="0" y="0"/>
          <a:ext cx="0" cy="0"/>
          <a:chOff x="0" y="0"/>
          <a:chExt cx="0" cy="0"/>
        </a:xfrm>
      </p:grpSpPr>
      <p:sp>
        <p:nvSpPr>
          <p:cNvPr id="60" name="Textfeld 59">
            <a:extLst>
              <a:ext uri="{FF2B5EF4-FFF2-40B4-BE49-F238E27FC236}">
                <a16:creationId xmlns:a16="http://schemas.microsoft.com/office/drawing/2014/main" id="{BA1DAAD2-C91A-FF20-DA77-2C91D734FEFC}"/>
              </a:ext>
            </a:extLst>
          </p:cNvPr>
          <p:cNvSpPr txBox="1"/>
          <p:nvPr/>
        </p:nvSpPr>
        <p:spPr>
          <a:xfrm>
            <a:off x="-156779" y="3170216"/>
            <a:ext cx="7827908" cy="3031599"/>
          </a:xfrm>
          <a:prstGeom prst="rect">
            <a:avLst/>
          </a:prstGeom>
          <a:noFill/>
        </p:spPr>
        <p:txBody>
          <a:bodyPr wrap="square" rtlCol="0">
            <a:spAutoFit/>
          </a:bodyPr>
          <a:lstStyle/>
          <a:p>
            <a:pPr lvl="1">
              <a:lnSpc>
                <a:spcPct val="150000"/>
              </a:lnSpc>
              <a:spcAft>
                <a:spcPts val="600"/>
              </a:spcAft>
            </a:pPr>
            <a:r>
              <a:rPr lang="de-DE" b="1" dirty="0"/>
              <a:t>Ziele des Projekts</a:t>
            </a:r>
            <a:endParaRPr lang="de-DE" sz="1600" b="1" dirty="0"/>
          </a:p>
          <a:p>
            <a:pPr marL="742950" lvl="1" indent="-285750">
              <a:spcAft>
                <a:spcPts val="600"/>
              </a:spcAft>
              <a:buFont typeface="Arial" panose="020B0604020202020204" pitchFamily="34" charset="0"/>
              <a:buChar char="•"/>
            </a:pPr>
            <a:r>
              <a:rPr lang="de-DE" b="1" dirty="0"/>
              <a:t>Weiterentwicklung des GFA-Demonstrators</a:t>
            </a:r>
            <a:r>
              <a:rPr lang="de-DE" dirty="0"/>
              <a:t>: Iterative Optimierung von Funktionalität und Effizienz sowie Verstetigung</a:t>
            </a:r>
          </a:p>
          <a:p>
            <a:pPr marL="742950" lvl="1" indent="-285750">
              <a:spcAft>
                <a:spcPts val="600"/>
              </a:spcAft>
              <a:buFont typeface="Arial" panose="020B0604020202020204" pitchFamily="34" charset="0"/>
              <a:buChar char="•"/>
            </a:pPr>
            <a:r>
              <a:rPr lang="de-DE" b="1" dirty="0"/>
              <a:t>Anwendung in der Praxis</a:t>
            </a:r>
            <a:r>
              <a:rPr lang="de-DE" dirty="0"/>
              <a:t>: Einsatz in Bochum und Potsdam zur Erprobung in Planungsverfahren</a:t>
            </a:r>
          </a:p>
          <a:p>
            <a:pPr marL="742950" lvl="1" indent="-285750">
              <a:spcAft>
                <a:spcPts val="600"/>
              </a:spcAft>
              <a:buFont typeface="Arial" panose="020B0604020202020204" pitchFamily="34" charset="0"/>
              <a:buChar char="•"/>
            </a:pPr>
            <a:r>
              <a:rPr lang="de-DE" b="1" dirty="0"/>
              <a:t>Nachhaltige Verbreitung</a:t>
            </a:r>
            <a:r>
              <a:rPr lang="de-DE" dirty="0"/>
              <a:t>: Entwicklung von Weiterbildungsmodulen, Publikationen und Fachtagungen für den Wissenstransfer</a:t>
            </a:r>
          </a:p>
          <a:p>
            <a:pPr marL="742950" lvl="1" indent="-285750">
              <a:buFont typeface="Arial" panose="020B0604020202020204" pitchFamily="34" charset="0"/>
              <a:buChar char="•"/>
            </a:pPr>
            <a:r>
              <a:rPr lang="de-DE" b="1" dirty="0"/>
              <a:t>Dauerhafte Verfügbarkeit</a:t>
            </a:r>
            <a:r>
              <a:rPr lang="de-DE" dirty="0"/>
              <a:t>: Identifikation einer öffentlichen Organisation zur kostenlosen Bereitstellung des Tools</a:t>
            </a:r>
          </a:p>
        </p:txBody>
      </p:sp>
      <p:sp>
        <p:nvSpPr>
          <p:cNvPr id="7" name="Inhaltsplatzhalter 2">
            <a:extLst>
              <a:ext uri="{FF2B5EF4-FFF2-40B4-BE49-F238E27FC236}">
                <a16:creationId xmlns:a16="http://schemas.microsoft.com/office/drawing/2014/main" id="{EEF5C9C4-BC1C-F9AB-7058-D99BC8E16365}"/>
              </a:ext>
            </a:extLst>
          </p:cNvPr>
          <p:cNvSpPr txBox="1">
            <a:spLocks/>
          </p:cNvSpPr>
          <p:nvPr/>
        </p:nvSpPr>
        <p:spPr>
          <a:xfrm>
            <a:off x="292073" y="2362932"/>
            <a:ext cx="8140727" cy="807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pPr>
            <a:r>
              <a:rPr lang="de-DE" sz="1800" dirty="0"/>
              <a:t>Interdisziplinäres Verbundforschungsprojekt aus ISP Erfurt und HAW Hamburg</a:t>
            </a:r>
          </a:p>
          <a:p>
            <a:pPr marL="285750" indent="-285750">
              <a:lnSpc>
                <a:spcPct val="110000"/>
              </a:lnSpc>
            </a:pPr>
            <a:r>
              <a:rPr lang="de-DE" sz="1800" dirty="0"/>
              <a:t>Laufzeit: April 2025 – März 2028</a:t>
            </a:r>
          </a:p>
          <a:p>
            <a:pPr marL="285750" indent="-285750">
              <a:lnSpc>
                <a:spcPct val="110000"/>
              </a:lnSpc>
            </a:pPr>
            <a:endParaRPr lang="de-DE" sz="1800" dirty="0"/>
          </a:p>
        </p:txBody>
      </p:sp>
      <p:sp>
        <p:nvSpPr>
          <p:cNvPr id="6" name="Foliennummernplatzhalter 5">
            <a:extLst>
              <a:ext uri="{FF2B5EF4-FFF2-40B4-BE49-F238E27FC236}">
                <a16:creationId xmlns:a16="http://schemas.microsoft.com/office/drawing/2014/main" id="{87443D4F-FBEE-E04C-E9DA-8F82B8B13439}"/>
              </a:ext>
            </a:extLst>
          </p:cNvPr>
          <p:cNvSpPr>
            <a:spLocks noGrp="1"/>
          </p:cNvSpPr>
          <p:nvPr>
            <p:ph type="sldNum" sz="quarter" idx="12"/>
          </p:nvPr>
        </p:nvSpPr>
        <p:spPr/>
        <p:txBody>
          <a:bodyPr/>
          <a:lstStyle/>
          <a:p>
            <a:fld id="{E7FC36AB-2733-594C-AB88-F1820835C1B1}" type="slidenum">
              <a:rPr lang="de-DE" smtClean="0"/>
              <a:t>14</a:t>
            </a:fld>
            <a:endParaRPr lang="de-DE" dirty="0"/>
          </a:p>
        </p:txBody>
      </p:sp>
      <p:sp>
        <p:nvSpPr>
          <p:cNvPr id="10" name="Titel 1">
            <a:extLst>
              <a:ext uri="{FF2B5EF4-FFF2-40B4-BE49-F238E27FC236}">
                <a16:creationId xmlns:a16="http://schemas.microsoft.com/office/drawing/2014/main" id="{800C80DA-4E26-4C3E-5684-70682EFB5E1C}"/>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e-DE" sz="3600" b="1" dirty="0">
                <a:solidFill>
                  <a:prstClr val="black"/>
                </a:solidFill>
                <a:latin typeface="Calibri" panose="020F0502020204030204"/>
              </a:rPr>
              <a:t> </a:t>
            </a:r>
            <a:r>
              <a:rPr lang="de-DE" sz="3600" b="1" dirty="0">
                <a:solidFill>
                  <a:prstClr val="black"/>
                </a:solidFill>
              </a:rPr>
              <a:t>III. Validierungsforschung </a:t>
            </a:r>
            <a:r>
              <a:rPr lang="de-DE" sz="3600" b="1" i="1" dirty="0" err="1"/>
              <a:t>GFA_Stadt_Plus</a:t>
            </a:r>
            <a:endParaRPr kumimoji="0" lang="de-DE" sz="3600" b="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Pfeil: Fünfeck 1">
            <a:extLst>
              <a:ext uri="{FF2B5EF4-FFF2-40B4-BE49-F238E27FC236}">
                <a16:creationId xmlns:a16="http://schemas.microsoft.com/office/drawing/2014/main" id="{C653AFD3-D7DB-1AEC-3EEE-714367A8092B}"/>
              </a:ext>
            </a:extLst>
          </p:cNvPr>
          <p:cNvSpPr/>
          <p:nvPr/>
        </p:nvSpPr>
        <p:spPr>
          <a:xfrm>
            <a:off x="0" y="1682705"/>
            <a:ext cx="3158068"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i="1" dirty="0">
                <a:solidFill>
                  <a:schemeClr val="tx1"/>
                </a:solidFill>
              </a:rPr>
              <a:t>     Validierungsforschung</a:t>
            </a:r>
          </a:p>
        </p:txBody>
      </p:sp>
      <p:grpSp>
        <p:nvGrpSpPr>
          <p:cNvPr id="8" name="Gruppieren 7">
            <a:extLst>
              <a:ext uri="{FF2B5EF4-FFF2-40B4-BE49-F238E27FC236}">
                <a16:creationId xmlns:a16="http://schemas.microsoft.com/office/drawing/2014/main" id="{9FC1F4B2-4D5B-E664-A89A-F4E236393DE5}"/>
              </a:ext>
            </a:extLst>
          </p:cNvPr>
          <p:cNvGrpSpPr/>
          <p:nvPr/>
        </p:nvGrpSpPr>
        <p:grpSpPr>
          <a:xfrm>
            <a:off x="8503496" y="2427737"/>
            <a:ext cx="2091407" cy="3002783"/>
            <a:chOff x="9018174" y="2490452"/>
            <a:chExt cx="2174304" cy="3058152"/>
          </a:xfrm>
        </p:grpSpPr>
        <p:pic>
          <p:nvPicPr>
            <p:cNvPr id="9" name="Picture 2" descr="Deutschland Karte - Kostenlose Vektorgrafik auf Pixabay">
              <a:extLst>
                <a:ext uri="{FF2B5EF4-FFF2-40B4-BE49-F238E27FC236}">
                  <a16:creationId xmlns:a16="http://schemas.microsoft.com/office/drawing/2014/main" id="{13EE007A-51C6-C39D-01DF-75DD446C7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67" r="14434"/>
            <a:stretch>
              <a:fillRect/>
            </a:stretch>
          </p:blipFill>
          <p:spPr bwMode="auto">
            <a:xfrm>
              <a:off x="9018174" y="2490452"/>
              <a:ext cx="2174304" cy="305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Markierung mit einfarbiger Füllung">
              <a:extLst>
                <a:ext uri="{FF2B5EF4-FFF2-40B4-BE49-F238E27FC236}">
                  <a16:creationId xmlns:a16="http://schemas.microsoft.com/office/drawing/2014/main" id="{8780DE11-E993-06A1-C27B-09C55BC9D6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4733" y="3259668"/>
              <a:ext cx="406400" cy="406400"/>
            </a:xfrm>
            <a:prstGeom prst="rect">
              <a:avLst/>
            </a:prstGeom>
          </p:spPr>
        </p:pic>
        <p:pic>
          <p:nvPicPr>
            <p:cNvPr id="12" name="Grafik 11" descr="Markierung mit einfarbiger Füllung">
              <a:extLst>
                <a:ext uri="{FF2B5EF4-FFF2-40B4-BE49-F238E27FC236}">
                  <a16:creationId xmlns:a16="http://schemas.microsoft.com/office/drawing/2014/main" id="{F7E6D0EB-F8AC-7A6F-9941-38CB76A034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1001" y="3598336"/>
              <a:ext cx="406400" cy="406400"/>
            </a:xfrm>
            <a:prstGeom prst="rect">
              <a:avLst/>
            </a:prstGeom>
          </p:spPr>
        </p:pic>
      </p:grpSp>
      <p:sp>
        <p:nvSpPr>
          <p:cNvPr id="13" name="Abgerundetes Rechteck 12">
            <a:extLst>
              <a:ext uri="{FF2B5EF4-FFF2-40B4-BE49-F238E27FC236}">
                <a16:creationId xmlns:a16="http://schemas.microsoft.com/office/drawing/2014/main" id="{B73AE806-9801-A971-60F8-2137B03FB8E5}"/>
              </a:ext>
            </a:extLst>
          </p:cNvPr>
          <p:cNvSpPr/>
          <p:nvPr/>
        </p:nvSpPr>
        <p:spPr>
          <a:xfrm>
            <a:off x="8234826" y="1688897"/>
            <a:ext cx="3158068" cy="641492"/>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500" b="1" dirty="0">
                <a:solidFill>
                  <a:schemeClr val="bg1"/>
                </a:solidFill>
              </a:rPr>
              <a:t>Potsdam: </a:t>
            </a:r>
            <a:r>
              <a:rPr lang="de-DE" sz="1500" dirty="0">
                <a:solidFill>
                  <a:schemeClr val="bg1"/>
                </a:solidFill>
              </a:rPr>
              <a:t>Planungsvorhaben </a:t>
            </a:r>
            <a:r>
              <a:rPr lang="de-DE" sz="1500" i="1" dirty="0">
                <a:solidFill>
                  <a:schemeClr val="bg1"/>
                </a:solidFill>
              </a:rPr>
              <a:t>„Ortsteilentwicklung Uetz-Paaren“ </a:t>
            </a:r>
            <a:endParaRPr lang="de-DE" sz="1500" dirty="0">
              <a:solidFill>
                <a:schemeClr val="bg1"/>
              </a:solidFill>
            </a:endParaRPr>
          </a:p>
        </p:txBody>
      </p:sp>
      <p:sp>
        <p:nvSpPr>
          <p:cNvPr id="14" name="Abgerundetes Rechteck 13">
            <a:extLst>
              <a:ext uri="{FF2B5EF4-FFF2-40B4-BE49-F238E27FC236}">
                <a16:creationId xmlns:a16="http://schemas.microsoft.com/office/drawing/2014/main" id="{09F69EC8-C9B7-4933-2252-94425CD95CD8}"/>
              </a:ext>
            </a:extLst>
          </p:cNvPr>
          <p:cNvSpPr/>
          <p:nvPr/>
        </p:nvSpPr>
        <p:spPr>
          <a:xfrm>
            <a:off x="8213845" y="5531979"/>
            <a:ext cx="3166675" cy="641491"/>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500" b="1" dirty="0">
                <a:solidFill>
                  <a:schemeClr val="bg1"/>
                </a:solidFill>
              </a:rPr>
              <a:t>Bochum: </a:t>
            </a:r>
          </a:p>
          <a:p>
            <a:pPr algn="ctr"/>
            <a:r>
              <a:rPr lang="de-DE" sz="1500" dirty="0">
                <a:solidFill>
                  <a:schemeClr val="bg1"/>
                </a:solidFill>
              </a:rPr>
              <a:t>  Planungsvorhaben </a:t>
            </a:r>
            <a:r>
              <a:rPr lang="de-DE" sz="1500" i="1" dirty="0">
                <a:solidFill>
                  <a:schemeClr val="bg1"/>
                </a:solidFill>
              </a:rPr>
              <a:t>„STEK Werne“ </a:t>
            </a:r>
            <a:endParaRPr lang="de-DE" sz="1500" dirty="0">
              <a:solidFill>
                <a:schemeClr val="bg1"/>
              </a:solidFill>
            </a:endParaRPr>
          </a:p>
        </p:txBody>
      </p:sp>
      <p:pic>
        <p:nvPicPr>
          <p:cNvPr id="57" name="Grafik 56" descr="Markierung mit einfarbiger Füllung">
            <a:extLst>
              <a:ext uri="{FF2B5EF4-FFF2-40B4-BE49-F238E27FC236}">
                <a16:creationId xmlns:a16="http://schemas.microsoft.com/office/drawing/2014/main" id="{F4C72DF9-40FB-FBA0-6A31-8DC2353D74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3510" y="5570059"/>
            <a:ext cx="298332" cy="305806"/>
          </a:xfrm>
          <a:prstGeom prst="rect">
            <a:avLst/>
          </a:prstGeom>
        </p:spPr>
      </p:pic>
      <p:sp>
        <p:nvSpPr>
          <p:cNvPr id="59" name="Textfeld 58">
            <a:extLst>
              <a:ext uri="{FF2B5EF4-FFF2-40B4-BE49-F238E27FC236}">
                <a16:creationId xmlns:a16="http://schemas.microsoft.com/office/drawing/2014/main" id="{C73F025B-2739-A58B-93AE-703C1E62ECBB}"/>
              </a:ext>
            </a:extLst>
          </p:cNvPr>
          <p:cNvSpPr txBox="1"/>
          <p:nvPr/>
        </p:nvSpPr>
        <p:spPr>
          <a:xfrm>
            <a:off x="10594903" y="5057363"/>
            <a:ext cx="722385" cy="400110"/>
          </a:xfrm>
          <a:prstGeom prst="rect">
            <a:avLst/>
          </a:prstGeom>
          <a:noFill/>
        </p:spPr>
        <p:txBody>
          <a:bodyPr wrap="square" rtlCol="0">
            <a:spAutoFit/>
          </a:bodyPr>
          <a:lstStyle/>
          <a:p>
            <a:r>
              <a:rPr lang="de-DE" sz="1000" dirty="0"/>
              <a:t>(Quelle: </a:t>
            </a:r>
            <a:br>
              <a:rPr lang="de-DE" sz="1000" dirty="0"/>
            </a:br>
            <a:r>
              <a:rPr lang="de-DE" sz="1000" dirty="0" err="1"/>
              <a:t>Pixabay</a:t>
            </a:r>
            <a:r>
              <a:rPr lang="de-DE" sz="1000" dirty="0"/>
              <a:t>)</a:t>
            </a:r>
          </a:p>
        </p:txBody>
      </p:sp>
      <p:pic>
        <p:nvPicPr>
          <p:cNvPr id="3" name="Grafik 2" descr="Markierung mit einfarbiger Füllung">
            <a:extLst>
              <a:ext uri="{FF2B5EF4-FFF2-40B4-BE49-F238E27FC236}">
                <a16:creationId xmlns:a16="http://schemas.microsoft.com/office/drawing/2014/main" id="{267AEE28-AAFE-3052-67EE-E884DE2DEB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5800" y="1734957"/>
            <a:ext cx="298332" cy="305806"/>
          </a:xfrm>
          <a:prstGeom prst="rect">
            <a:avLst/>
          </a:prstGeom>
        </p:spPr>
      </p:pic>
    </p:spTree>
    <p:extLst>
      <p:ext uri="{BB962C8B-B14F-4D97-AF65-F5344CB8AC3E}">
        <p14:creationId xmlns:p14="http://schemas.microsoft.com/office/powerpoint/2010/main" val="23771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2D59-4B6C-F701-8349-7AD921D7CE5C}"/>
            </a:ext>
          </a:extLst>
        </p:cNvPr>
        <p:cNvGrpSpPr/>
        <p:nvPr/>
      </p:nvGrpSpPr>
      <p:grpSpPr>
        <a:xfrm>
          <a:off x="0" y="0"/>
          <a:ext cx="0" cy="0"/>
          <a:chOff x="0" y="0"/>
          <a:chExt cx="0" cy="0"/>
        </a:xfrm>
      </p:grpSpPr>
      <p:sp>
        <p:nvSpPr>
          <p:cNvPr id="16" name="Abgerundetes Rechteck 15">
            <a:extLst>
              <a:ext uri="{FF2B5EF4-FFF2-40B4-BE49-F238E27FC236}">
                <a16:creationId xmlns:a16="http://schemas.microsoft.com/office/drawing/2014/main" id="{EC59594B-8DE7-F841-55D5-2B39E6B65BB3}"/>
              </a:ext>
            </a:extLst>
          </p:cNvPr>
          <p:cNvSpPr/>
          <p:nvPr/>
        </p:nvSpPr>
        <p:spPr>
          <a:xfrm>
            <a:off x="322680" y="2260600"/>
            <a:ext cx="10994607" cy="3860800"/>
          </a:xfrm>
          <a:prstGeom prst="roundRect">
            <a:avLst/>
          </a:prstGeom>
          <a:solidFill>
            <a:schemeClr val="tx1">
              <a:lumMod val="50000"/>
              <a:lumOff val="50000"/>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haltsplatzhalter 2">
            <a:extLst>
              <a:ext uri="{FF2B5EF4-FFF2-40B4-BE49-F238E27FC236}">
                <a16:creationId xmlns:a16="http://schemas.microsoft.com/office/drawing/2014/main" id="{61207CCF-0145-4FEC-8C6C-CE9D5A65FC49}"/>
              </a:ext>
            </a:extLst>
          </p:cNvPr>
          <p:cNvSpPr txBox="1">
            <a:spLocks/>
          </p:cNvSpPr>
          <p:nvPr/>
        </p:nvSpPr>
        <p:spPr>
          <a:xfrm>
            <a:off x="292073" y="2362932"/>
            <a:ext cx="11025215" cy="3572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t>	</a:t>
            </a:r>
            <a:r>
              <a:rPr lang="de-DE" sz="1800" b="1" u="sng" dirty="0"/>
              <a:t>Informationen zum Projekt:</a:t>
            </a:r>
            <a:r>
              <a:rPr lang="de-DE" sz="1800" dirty="0"/>
              <a:t>			</a:t>
            </a:r>
            <a:r>
              <a:rPr lang="de-DE" sz="1800" b="1" u="sng" dirty="0"/>
              <a:t>Online-Tool:</a:t>
            </a:r>
          </a:p>
          <a:p>
            <a:pPr marL="0" indent="0">
              <a:buNone/>
            </a:pPr>
            <a:endParaRPr lang="de-DE" sz="1800" dirty="0"/>
          </a:p>
          <a:p>
            <a:pPr marL="0" indent="0">
              <a:buNone/>
            </a:pPr>
            <a:endParaRPr lang="de-DE" sz="1800" dirty="0"/>
          </a:p>
          <a:p>
            <a:pPr marL="285750" indent="-285750">
              <a:lnSpc>
                <a:spcPct val="110000"/>
              </a:lnSpc>
            </a:pPr>
            <a:endParaRPr lang="de-DE" sz="1800" dirty="0"/>
          </a:p>
        </p:txBody>
      </p:sp>
      <p:sp>
        <p:nvSpPr>
          <p:cNvPr id="6" name="Foliennummernplatzhalter 5">
            <a:extLst>
              <a:ext uri="{FF2B5EF4-FFF2-40B4-BE49-F238E27FC236}">
                <a16:creationId xmlns:a16="http://schemas.microsoft.com/office/drawing/2014/main" id="{6FC0451B-A190-62DF-DA8A-6FA40D8EC6FF}"/>
              </a:ext>
            </a:extLst>
          </p:cNvPr>
          <p:cNvSpPr>
            <a:spLocks noGrp="1"/>
          </p:cNvSpPr>
          <p:nvPr>
            <p:ph type="sldNum" sz="quarter" idx="12"/>
          </p:nvPr>
        </p:nvSpPr>
        <p:spPr/>
        <p:txBody>
          <a:bodyPr/>
          <a:lstStyle/>
          <a:p>
            <a:fld id="{E7FC36AB-2733-594C-AB88-F1820835C1B1}" type="slidenum">
              <a:rPr lang="de-DE" smtClean="0"/>
              <a:t>15</a:t>
            </a:fld>
            <a:endParaRPr lang="de-DE" dirty="0"/>
          </a:p>
        </p:txBody>
      </p:sp>
      <p:sp>
        <p:nvSpPr>
          <p:cNvPr id="10" name="Titel 1">
            <a:extLst>
              <a:ext uri="{FF2B5EF4-FFF2-40B4-BE49-F238E27FC236}">
                <a16:creationId xmlns:a16="http://schemas.microsoft.com/office/drawing/2014/main" id="{D5EF671E-6364-F83E-CD41-AA8347FB29C2}"/>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e-DE" sz="3600" b="1" dirty="0">
                <a:solidFill>
                  <a:prstClr val="black"/>
                </a:solidFill>
                <a:latin typeface="Calibri" panose="020F0502020204030204"/>
              </a:rPr>
              <a:t> </a:t>
            </a:r>
            <a:r>
              <a:rPr lang="de-DE" sz="3600" b="1" dirty="0">
                <a:solidFill>
                  <a:prstClr val="black"/>
                </a:solidFill>
              </a:rPr>
              <a:t>III. Validierungsforschung </a:t>
            </a:r>
            <a:r>
              <a:rPr lang="de-DE" sz="3600" b="1" i="1" dirty="0" err="1"/>
              <a:t>GFA_Stadt_Plus</a:t>
            </a:r>
            <a:endParaRPr kumimoji="0" lang="de-DE" sz="3600" b="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Pfeil: Fünfeck 1">
            <a:extLst>
              <a:ext uri="{FF2B5EF4-FFF2-40B4-BE49-F238E27FC236}">
                <a16:creationId xmlns:a16="http://schemas.microsoft.com/office/drawing/2014/main" id="{C0C903FB-D508-ABD7-EA36-ED32154DE8FD}"/>
              </a:ext>
            </a:extLst>
          </p:cNvPr>
          <p:cNvSpPr/>
          <p:nvPr/>
        </p:nvSpPr>
        <p:spPr>
          <a:xfrm>
            <a:off x="0" y="1682705"/>
            <a:ext cx="3158068"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i="1" dirty="0">
                <a:solidFill>
                  <a:schemeClr val="tx1"/>
                </a:solidFill>
              </a:rPr>
              <a:t>     Validierungsforschung</a:t>
            </a:r>
          </a:p>
        </p:txBody>
      </p:sp>
      <p:pic>
        <p:nvPicPr>
          <p:cNvPr id="3" name="Grafik 2" descr="Markierung mit einfarbiger Füllung">
            <a:extLst>
              <a:ext uri="{FF2B5EF4-FFF2-40B4-BE49-F238E27FC236}">
                <a16:creationId xmlns:a16="http://schemas.microsoft.com/office/drawing/2014/main" id="{C46AE1B1-7660-A701-67C2-307CC45BDD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800" y="1734957"/>
            <a:ext cx="298332" cy="305806"/>
          </a:xfrm>
          <a:prstGeom prst="rect">
            <a:avLst/>
          </a:prstGeom>
        </p:spPr>
      </p:pic>
      <p:sp>
        <p:nvSpPr>
          <p:cNvPr id="12" name="Textfeld 11">
            <a:extLst>
              <a:ext uri="{FF2B5EF4-FFF2-40B4-BE49-F238E27FC236}">
                <a16:creationId xmlns:a16="http://schemas.microsoft.com/office/drawing/2014/main" id="{01C622D3-9CDE-459D-40E7-2D53C1711E14}"/>
              </a:ext>
            </a:extLst>
          </p:cNvPr>
          <p:cNvSpPr txBox="1"/>
          <p:nvPr/>
        </p:nvSpPr>
        <p:spPr>
          <a:xfrm>
            <a:off x="6847296" y="5614736"/>
            <a:ext cx="2395926" cy="369332"/>
          </a:xfrm>
          <a:prstGeom prst="rect">
            <a:avLst/>
          </a:prstGeom>
          <a:noFill/>
        </p:spPr>
        <p:txBody>
          <a:bodyPr wrap="square">
            <a:spAutoFit/>
          </a:bodyPr>
          <a:lstStyle/>
          <a:p>
            <a:r>
              <a:rPr lang="de-DE" dirty="0" err="1"/>
              <a:t>tool.gfa</a:t>
            </a:r>
            <a:r>
              <a:rPr lang="de-DE" dirty="0"/>
              <a:t>-stadt-</a:t>
            </a:r>
            <a:r>
              <a:rPr lang="de-DE" dirty="0" err="1"/>
              <a:t>plus.de</a:t>
            </a:r>
            <a:endParaRPr lang="de-DE" dirty="0"/>
          </a:p>
        </p:txBody>
      </p:sp>
      <p:sp>
        <p:nvSpPr>
          <p:cNvPr id="13" name="Textfeld 12">
            <a:extLst>
              <a:ext uri="{FF2B5EF4-FFF2-40B4-BE49-F238E27FC236}">
                <a16:creationId xmlns:a16="http://schemas.microsoft.com/office/drawing/2014/main" id="{CE706A79-C18C-3A72-4EF0-0059E53F6FB4}"/>
              </a:ext>
            </a:extLst>
          </p:cNvPr>
          <p:cNvSpPr txBox="1"/>
          <p:nvPr/>
        </p:nvSpPr>
        <p:spPr>
          <a:xfrm>
            <a:off x="1330675" y="5614736"/>
            <a:ext cx="2395926" cy="369332"/>
          </a:xfrm>
          <a:prstGeom prst="rect">
            <a:avLst/>
          </a:prstGeom>
          <a:noFill/>
        </p:spPr>
        <p:txBody>
          <a:bodyPr wrap="square">
            <a:spAutoFit/>
          </a:bodyPr>
          <a:lstStyle/>
          <a:p>
            <a:r>
              <a:rPr lang="de-DE" dirty="0" err="1"/>
              <a:t>gfa</a:t>
            </a:r>
            <a:r>
              <a:rPr lang="de-DE" dirty="0"/>
              <a:t>-stadt-</a:t>
            </a:r>
            <a:r>
              <a:rPr lang="de-DE" dirty="0" err="1"/>
              <a:t>plus.de</a:t>
            </a:r>
            <a:endParaRPr lang="de-DE" dirty="0"/>
          </a:p>
        </p:txBody>
      </p:sp>
      <p:pic>
        <p:nvPicPr>
          <p:cNvPr id="8" name="Grafik 7">
            <a:extLst>
              <a:ext uri="{FF2B5EF4-FFF2-40B4-BE49-F238E27FC236}">
                <a16:creationId xmlns:a16="http://schemas.microsoft.com/office/drawing/2014/main" id="{1F89E051-E674-5315-EEE6-677A5E14CFBA}"/>
              </a:ext>
            </a:extLst>
          </p:cNvPr>
          <p:cNvPicPr>
            <a:picLocks noChangeAspect="1"/>
          </p:cNvPicPr>
          <p:nvPr/>
        </p:nvPicPr>
        <p:blipFill>
          <a:blip r:embed="rId5"/>
          <a:stretch>
            <a:fillRect/>
          </a:stretch>
        </p:blipFill>
        <p:spPr>
          <a:xfrm>
            <a:off x="1330675" y="2949627"/>
            <a:ext cx="2478842" cy="2478842"/>
          </a:xfrm>
          <a:prstGeom prst="rect">
            <a:avLst/>
          </a:prstGeom>
        </p:spPr>
      </p:pic>
      <p:pic>
        <p:nvPicPr>
          <p:cNvPr id="14" name="Grafik 13">
            <a:extLst>
              <a:ext uri="{FF2B5EF4-FFF2-40B4-BE49-F238E27FC236}">
                <a16:creationId xmlns:a16="http://schemas.microsoft.com/office/drawing/2014/main" id="{AB735288-11B2-07A0-D78A-0C99EC80ACD9}"/>
              </a:ext>
            </a:extLst>
          </p:cNvPr>
          <p:cNvPicPr>
            <a:picLocks noChangeAspect="1"/>
          </p:cNvPicPr>
          <p:nvPr/>
        </p:nvPicPr>
        <p:blipFill>
          <a:blip r:embed="rId6"/>
          <a:stretch>
            <a:fillRect/>
          </a:stretch>
        </p:blipFill>
        <p:spPr>
          <a:xfrm>
            <a:off x="6805838" y="2949627"/>
            <a:ext cx="2478842" cy="2478842"/>
          </a:xfrm>
          <a:prstGeom prst="rect">
            <a:avLst/>
          </a:prstGeom>
        </p:spPr>
      </p:pic>
    </p:spTree>
    <p:extLst>
      <p:ext uri="{BB962C8B-B14F-4D97-AF65-F5344CB8AC3E}">
        <p14:creationId xmlns:p14="http://schemas.microsoft.com/office/powerpoint/2010/main" val="184247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B47BF-D905-FBDC-C94B-42CF2C412E2A}"/>
            </a:ext>
          </a:extLst>
        </p:cNvPr>
        <p:cNvGrpSpPr/>
        <p:nvPr/>
      </p:nvGrpSpPr>
      <p:grpSpPr>
        <a:xfrm>
          <a:off x="0" y="0"/>
          <a:ext cx="0" cy="0"/>
          <a:chOff x="0" y="0"/>
          <a:chExt cx="0" cy="0"/>
        </a:xfrm>
      </p:grpSpPr>
      <p:pic>
        <p:nvPicPr>
          <p:cNvPr id="8" name="Grafik 7" descr="Ein Bild, das Städtebau, Spiel enthält.&#10;&#10;KI-generierte Inhalte können fehlerhaft sein.">
            <a:extLst>
              <a:ext uri="{FF2B5EF4-FFF2-40B4-BE49-F238E27FC236}">
                <a16:creationId xmlns:a16="http://schemas.microsoft.com/office/drawing/2014/main" id="{47167943-DEA6-F07D-30A5-33A721CC2BC1}"/>
              </a:ext>
            </a:extLst>
          </p:cNvPr>
          <p:cNvPicPr>
            <a:picLocks noChangeAspect="1"/>
          </p:cNvPicPr>
          <p:nvPr/>
        </p:nvPicPr>
        <p:blipFill>
          <a:blip r:embed="rId2">
            <a:alphaModFix amt="70000"/>
          </a:blip>
          <a:srcRect t="14250" b="27883"/>
          <a:stretch>
            <a:fillRect/>
          </a:stretch>
        </p:blipFill>
        <p:spPr>
          <a:xfrm>
            <a:off x="0" y="1600200"/>
            <a:ext cx="12192000" cy="4322618"/>
          </a:xfrm>
          <a:prstGeom prst="rect">
            <a:avLst/>
          </a:prstGeom>
        </p:spPr>
      </p:pic>
      <p:sp>
        <p:nvSpPr>
          <p:cNvPr id="2" name="Pfeil: Fünfeck 1">
            <a:extLst>
              <a:ext uri="{FF2B5EF4-FFF2-40B4-BE49-F238E27FC236}">
                <a16:creationId xmlns:a16="http://schemas.microsoft.com/office/drawing/2014/main" id="{D1B476C9-FEC0-C0D9-7D33-EFC8F5BE0D06}"/>
              </a:ext>
            </a:extLst>
          </p:cNvPr>
          <p:cNvSpPr/>
          <p:nvPr/>
        </p:nvSpPr>
        <p:spPr>
          <a:xfrm>
            <a:off x="0" y="2383598"/>
            <a:ext cx="11317288" cy="2755822"/>
          </a:xfrm>
          <a:prstGeom prst="homePlate">
            <a:avLst>
              <a:gd name="adj" fmla="val 30247"/>
            </a:avLst>
          </a:prstGeom>
          <a:gradFill flip="none" rotWithShape="1">
            <a:gsLst>
              <a:gs pos="0">
                <a:srgbClr val="C4C7D2">
                  <a:tint val="66000"/>
                  <a:satMod val="160000"/>
                  <a:alpha val="85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spcAft>
                <a:spcPts val="600"/>
              </a:spcAft>
            </a:pPr>
            <a:r>
              <a:rPr lang="de-DE" sz="3200" b="1" dirty="0">
                <a:solidFill>
                  <a:schemeClr val="tx1"/>
                </a:solidFill>
                <a:latin typeface="+mj-lt"/>
              </a:rPr>
              <a:t>Kurze Vorstellung des Projekts</a:t>
            </a:r>
            <a:endParaRPr lang="de-DE" sz="2400" dirty="0">
              <a:solidFill>
                <a:schemeClr val="tx1"/>
              </a:solidFill>
            </a:endParaRPr>
          </a:p>
          <a:p>
            <a:pPr marL="857250" lvl="1" indent="-400050">
              <a:lnSpc>
                <a:spcPct val="150000"/>
              </a:lnSpc>
              <a:buAutoNum type="romanUcPeriod"/>
            </a:pPr>
            <a:r>
              <a:rPr lang="de-DE" sz="2400" dirty="0">
                <a:solidFill>
                  <a:schemeClr val="tx1"/>
                </a:solidFill>
              </a:rPr>
              <a:t>Gesundheitsfolgenabschätzung (GFA) – Was ist das?</a:t>
            </a:r>
          </a:p>
          <a:p>
            <a:pPr marL="857250" lvl="1" indent="-400050">
              <a:lnSpc>
                <a:spcPct val="150000"/>
              </a:lnSpc>
              <a:buAutoNum type="romanUcPeriod"/>
            </a:pPr>
            <a:r>
              <a:rPr lang="de-DE" sz="2400" dirty="0">
                <a:solidFill>
                  <a:schemeClr val="tx1"/>
                </a:solidFill>
              </a:rPr>
              <a:t>Beitrag Verbundforschungsprojekt </a:t>
            </a:r>
            <a:r>
              <a:rPr lang="de-DE" sz="2400" i="1" dirty="0" err="1">
                <a:solidFill>
                  <a:schemeClr val="tx1"/>
                </a:solidFill>
              </a:rPr>
              <a:t>GFA_Stadt</a:t>
            </a:r>
            <a:endParaRPr lang="de-DE" sz="2400" dirty="0">
              <a:solidFill>
                <a:schemeClr val="tx1"/>
              </a:solidFill>
            </a:endParaRPr>
          </a:p>
          <a:p>
            <a:pPr marL="857250" lvl="1" indent="-400050">
              <a:lnSpc>
                <a:spcPct val="150000"/>
              </a:lnSpc>
              <a:buAutoNum type="romanUcPeriod"/>
            </a:pPr>
            <a:r>
              <a:rPr lang="de-DE" sz="2400" dirty="0">
                <a:solidFill>
                  <a:schemeClr val="tx1"/>
                </a:solidFill>
              </a:rPr>
              <a:t> Validierungsforschung </a:t>
            </a:r>
            <a:r>
              <a:rPr lang="de-DE" sz="2400" i="1" dirty="0">
                <a:solidFill>
                  <a:schemeClr val="tx1"/>
                </a:solidFill>
              </a:rPr>
              <a:t>GFA_Stadt_Plus</a:t>
            </a:r>
          </a:p>
        </p:txBody>
      </p:sp>
    </p:spTree>
    <p:extLst>
      <p:ext uri="{BB962C8B-B14F-4D97-AF65-F5344CB8AC3E}">
        <p14:creationId xmlns:p14="http://schemas.microsoft.com/office/powerpoint/2010/main" val="331951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E77C-34F3-419A-F1E4-445ADC13C16C}"/>
            </a:ext>
          </a:extLst>
        </p:cNvPr>
        <p:cNvGrpSpPr/>
        <p:nvPr/>
      </p:nvGrpSpPr>
      <p:grpSpPr>
        <a:xfrm>
          <a:off x="0" y="0"/>
          <a:ext cx="0" cy="0"/>
          <a:chOff x="0" y="0"/>
          <a:chExt cx="0" cy="0"/>
        </a:xfrm>
      </p:grpSpPr>
      <p:pic>
        <p:nvPicPr>
          <p:cNvPr id="8" name="Grafik 7" descr="Ein Bild, das Städtebau, Spiel enthält.&#10;&#10;KI-generierte Inhalte können fehlerhaft sein.">
            <a:extLst>
              <a:ext uri="{FF2B5EF4-FFF2-40B4-BE49-F238E27FC236}">
                <a16:creationId xmlns:a16="http://schemas.microsoft.com/office/drawing/2014/main" id="{ED38C810-102F-2DF3-3B4F-A7C771DF8D66}"/>
              </a:ext>
            </a:extLst>
          </p:cNvPr>
          <p:cNvPicPr>
            <a:picLocks noChangeAspect="1"/>
          </p:cNvPicPr>
          <p:nvPr/>
        </p:nvPicPr>
        <p:blipFill>
          <a:blip r:embed="rId2">
            <a:alphaModFix amt="70000"/>
          </a:blip>
          <a:srcRect t="14250" b="27883"/>
          <a:stretch>
            <a:fillRect/>
          </a:stretch>
        </p:blipFill>
        <p:spPr>
          <a:xfrm>
            <a:off x="0" y="1600200"/>
            <a:ext cx="12192000" cy="4322618"/>
          </a:xfrm>
          <a:prstGeom prst="rect">
            <a:avLst/>
          </a:prstGeom>
        </p:spPr>
      </p:pic>
      <p:sp>
        <p:nvSpPr>
          <p:cNvPr id="3" name="Pfeil: Fünfeck 2">
            <a:extLst>
              <a:ext uri="{FF2B5EF4-FFF2-40B4-BE49-F238E27FC236}">
                <a16:creationId xmlns:a16="http://schemas.microsoft.com/office/drawing/2014/main" id="{E1D4E137-4F0F-69A8-3591-90424790132D}"/>
              </a:ext>
            </a:extLst>
          </p:cNvPr>
          <p:cNvSpPr/>
          <p:nvPr/>
        </p:nvSpPr>
        <p:spPr>
          <a:xfrm>
            <a:off x="1" y="3365464"/>
            <a:ext cx="8991599" cy="792089"/>
          </a:xfrm>
          <a:prstGeom prst="homePlate">
            <a:avLst>
              <a:gd name="adj" fmla="val 30247"/>
            </a:avLst>
          </a:prstGeom>
          <a:gradFill flip="none" rotWithShape="1">
            <a:gsLst>
              <a:gs pos="0">
                <a:srgbClr val="C4C7D2">
                  <a:tint val="66000"/>
                  <a:satMod val="160000"/>
                  <a:alpha val="65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3200" b="1" i="0" u="none" strike="noStrike" kern="1200" cap="none" spc="0" normalizeH="0" baseline="0" noProof="0" dirty="0">
                <a:ln>
                  <a:noFill/>
                </a:ln>
                <a:solidFill>
                  <a:prstClr val="black"/>
                </a:solidFill>
                <a:effectLst/>
                <a:uLnTx/>
                <a:uFillTx/>
                <a:latin typeface="+mj-lt"/>
                <a:ea typeface="+mn-ea"/>
                <a:cs typeface="+mn-cs"/>
              </a:rPr>
              <a:t>I. </a:t>
            </a:r>
            <a:r>
              <a:rPr kumimoji="0" lang="de-DE" sz="3200" b="1" i="0" u="none" strike="noStrike" kern="1200" cap="none" spc="0" normalizeH="0" baseline="0" noProof="0" dirty="0">
                <a:ln>
                  <a:noFill/>
                </a:ln>
                <a:solidFill>
                  <a:schemeClr val="tx1"/>
                </a:solidFill>
                <a:effectLst/>
                <a:uLnTx/>
                <a:uFillTx/>
                <a:latin typeface="+mj-lt"/>
                <a:ea typeface="+mn-ea"/>
                <a:cs typeface="+mn-cs"/>
              </a:rPr>
              <a:t>Gesundheitsfolgenabschätzung – Was ist das?</a:t>
            </a:r>
            <a:endParaRPr lang="de-DE" sz="3200" b="1" dirty="0">
              <a:solidFill>
                <a:schemeClr val="tx1"/>
              </a:solidFill>
            </a:endParaRPr>
          </a:p>
        </p:txBody>
      </p:sp>
    </p:spTree>
    <p:extLst>
      <p:ext uri="{BB962C8B-B14F-4D97-AF65-F5344CB8AC3E}">
        <p14:creationId xmlns:p14="http://schemas.microsoft.com/office/powerpoint/2010/main" val="3033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9642-D4CC-A7D5-876B-E3DFCEA5F012}"/>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3D0446C-E137-EB3A-FDBB-B8A825FBB642}"/>
              </a:ext>
            </a:extLst>
          </p:cNvPr>
          <p:cNvSpPr>
            <a:spLocks noGrp="1"/>
          </p:cNvSpPr>
          <p:nvPr>
            <p:ph type="sldNum" sz="quarter" idx="12"/>
          </p:nvPr>
        </p:nvSpPr>
        <p:spPr/>
        <p:txBody>
          <a:bodyPr/>
          <a:lstStyle/>
          <a:p>
            <a:fld id="{E7FC36AB-2733-594C-AB88-F1820835C1B1}" type="slidenum">
              <a:rPr lang="de-DE" smtClean="0"/>
              <a:t>4</a:t>
            </a:fld>
            <a:endParaRPr lang="de-DE"/>
          </a:p>
        </p:txBody>
      </p:sp>
      <p:sp>
        <p:nvSpPr>
          <p:cNvPr id="7" name="Pfeil: Fünfeck 6">
            <a:extLst>
              <a:ext uri="{FF2B5EF4-FFF2-40B4-BE49-F238E27FC236}">
                <a16:creationId xmlns:a16="http://schemas.microsoft.com/office/drawing/2014/main" id="{6C358936-0787-149E-46D6-DA3D2AA869DA}"/>
              </a:ext>
            </a:extLst>
          </p:cNvPr>
          <p:cNvSpPr/>
          <p:nvPr/>
        </p:nvSpPr>
        <p:spPr>
          <a:xfrm>
            <a:off x="-29496" y="1682705"/>
            <a:ext cx="5710629"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i="1" dirty="0">
                <a:solidFill>
                  <a:schemeClr val="tx1"/>
                </a:solidFill>
              </a:rPr>
              <a:t>      Was ist eine Gesundheitsfolgenabschätzung?</a:t>
            </a:r>
          </a:p>
        </p:txBody>
      </p:sp>
      <p:sp>
        <p:nvSpPr>
          <p:cNvPr id="10" name="Abgerundetes Rechteck 4">
            <a:extLst>
              <a:ext uri="{FF2B5EF4-FFF2-40B4-BE49-F238E27FC236}">
                <a16:creationId xmlns:a16="http://schemas.microsoft.com/office/drawing/2014/main" id="{2219C5A7-793C-A686-9B47-1CFA6E970CCB}"/>
              </a:ext>
            </a:extLst>
          </p:cNvPr>
          <p:cNvSpPr/>
          <p:nvPr/>
        </p:nvSpPr>
        <p:spPr>
          <a:xfrm>
            <a:off x="353112" y="2683660"/>
            <a:ext cx="10924488" cy="2491635"/>
          </a:xfrm>
          <a:prstGeom prst="roundRect">
            <a:avLst/>
          </a:prstGeom>
          <a:solidFill>
            <a:schemeClr val="bg1">
              <a:lumMod val="95000"/>
            </a:schemeClr>
          </a:solidFill>
          <a:ln w="76200">
            <a:solidFill>
              <a:schemeClr val="tx2">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de-DE" i="1" dirty="0">
                <a:solidFill>
                  <a:schemeClr val="tx1"/>
                </a:solidFill>
              </a:rPr>
              <a:t>„GFA ist eine </a:t>
            </a:r>
            <a:r>
              <a:rPr lang="de-DE" b="1" i="1" dirty="0">
                <a:solidFill>
                  <a:schemeClr val="tx1"/>
                </a:solidFill>
              </a:rPr>
              <a:t>Kombination von Verfahren, Methoden und Werkzeugen </a:t>
            </a:r>
            <a:r>
              <a:rPr lang="de-DE" i="1" dirty="0">
                <a:solidFill>
                  <a:schemeClr val="tx1"/>
                </a:solidFill>
              </a:rPr>
              <a:t>durch die eine Strategie, ein Programm oder ein Projekt im Hinblick auf seine möglichen Auswirkungen auf die Gesundheit der Bevölkerung und auf die Verteilung dieser Auswirkungen in der Bevölkerung beurteilt werden kann.“ </a:t>
            </a:r>
            <a:br>
              <a:rPr lang="de-DE" dirty="0">
                <a:solidFill>
                  <a:schemeClr val="tx1"/>
                </a:solidFill>
              </a:rPr>
            </a:br>
            <a:r>
              <a:rPr lang="de-DE" sz="900" dirty="0">
                <a:solidFill>
                  <a:schemeClr val="tx1"/>
                </a:solidFill>
              </a:rPr>
              <a:t>(Göteborg Konsensus Papier, 1999, S. 4)</a:t>
            </a:r>
          </a:p>
        </p:txBody>
      </p:sp>
      <p:sp>
        <p:nvSpPr>
          <p:cNvPr id="3" name="Titel 1">
            <a:extLst>
              <a:ext uri="{FF2B5EF4-FFF2-40B4-BE49-F238E27FC236}">
                <a16:creationId xmlns:a16="http://schemas.microsoft.com/office/drawing/2014/main" id="{68A46FE8-2D22-1A03-561E-9036B4F6A487}"/>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t>I. Gesundheitsfolgenabschätzung</a:t>
            </a:r>
          </a:p>
        </p:txBody>
      </p:sp>
    </p:spTree>
    <p:extLst>
      <p:ext uri="{BB962C8B-B14F-4D97-AF65-F5344CB8AC3E}">
        <p14:creationId xmlns:p14="http://schemas.microsoft.com/office/powerpoint/2010/main" val="181492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AA9D-68A6-317E-881C-98E09B46E666}"/>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F841808-FA15-D8FC-A351-CF81F54B6494}"/>
              </a:ext>
            </a:extLst>
          </p:cNvPr>
          <p:cNvSpPr>
            <a:spLocks noGrp="1"/>
          </p:cNvSpPr>
          <p:nvPr>
            <p:ph type="sldNum" sz="quarter" idx="12"/>
          </p:nvPr>
        </p:nvSpPr>
        <p:spPr/>
        <p:txBody>
          <a:bodyPr/>
          <a:lstStyle/>
          <a:p>
            <a:fld id="{E7FC36AB-2733-594C-AB88-F1820835C1B1}" type="slidenum">
              <a:rPr lang="de-DE" smtClean="0"/>
              <a:t>5</a:t>
            </a:fld>
            <a:endParaRPr lang="de-DE"/>
          </a:p>
        </p:txBody>
      </p:sp>
      <p:sp>
        <p:nvSpPr>
          <p:cNvPr id="10" name="Titel 1">
            <a:extLst>
              <a:ext uri="{FF2B5EF4-FFF2-40B4-BE49-F238E27FC236}">
                <a16:creationId xmlns:a16="http://schemas.microsoft.com/office/drawing/2014/main" id="{BFE7E1AF-E027-CE1E-98BF-15F71528C9E4}"/>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t>I. Gesundheitsfolgenabschätzung</a:t>
            </a:r>
          </a:p>
        </p:txBody>
      </p:sp>
      <p:sp>
        <p:nvSpPr>
          <p:cNvPr id="11" name="Inhaltsplatzhalter 2">
            <a:extLst>
              <a:ext uri="{FF2B5EF4-FFF2-40B4-BE49-F238E27FC236}">
                <a16:creationId xmlns:a16="http://schemas.microsoft.com/office/drawing/2014/main" id="{D60C241E-46A3-0F81-8290-6F0A372E985A}"/>
              </a:ext>
            </a:extLst>
          </p:cNvPr>
          <p:cNvSpPr>
            <a:spLocks noGrp="1"/>
          </p:cNvSpPr>
          <p:nvPr>
            <p:ph idx="1"/>
          </p:nvPr>
        </p:nvSpPr>
        <p:spPr>
          <a:xfrm>
            <a:off x="284698" y="2305518"/>
            <a:ext cx="11032590" cy="3428018"/>
          </a:xfrm>
        </p:spPr>
        <p:txBody>
          <a:bodyPr>
            <a:normAutofit/>
          </a:bodyPr>
          <a:lstStyle/>
          <a:p>
            <a:pPr marL="0" indent="0">
              <a:lnSpc>
                <a:spcPct val="150000"/>
              </a:lnSpc>
              <a:buNone/>
            </a:pPr>
            <a:r>
              <a:rPr lang="de-DE" sz="1800" dirty="0"/>
              <a:t>GFA ist ein Instrument…</a:t>
            </a:r>
          </a:p>
          <a:p>
            <a:pPr>
              <a:lnSpc>
                <a:spcPct val="150000"/>
              </a:lnSpc>
            </a:pPr>
            <a:r>
              <a:rPr lang="de-DE" sz="1800" dirty="0"/>
              <a:t>zur </a:t>
            </a:r>
            <a:r>
              <a:rPr lang="de-DE" sz="1800" b="1" dirty="0"/>
              <a:t>verstärkten Berücksichtigung von Gesundheitsaspekten </a:t>
            </a:r>
            <a:r>
              <a:rPr lang="de-DE" sz="1800" dirty="0"/>
              <a:t>in unterschiedlichen Politikfeldern im Sinne von „Health in All </a:t>
            </a:r>
            <a:r>
              <a:rPr lang="de-DE" sz="1800" dirty="0" err="1"/>
              <a:t>Policies</a:t>
            </a:r>
            <a:r>
              <a:rPr lang="de-DE" sz="1800" dirty="0"/>
              <a:t>“, </a:t>
            </a:r>
          </a:p>
          <a:p>
            <a:pPr>
              <a:lnSpc>
                <a:spcPct val="150000"/>
              </a:lnSpc>
            </a:pPr>
            <a:r>
              <a:rPr lang="de-DE" sz="1800" dirty="0"/>
              <a:t>zur </a:t>
            </a:r>
            <a:r>
              <a:rPr lang="de-DE" sz="1800" b="1" dirty="0"/>
              <a:t>Gestaltung von gesunden Lebenswelten</a:t>
            </a:r>
            <a:r>
              <a:rPr lang="de-DE" sz="1800" dirty="0"/>
              <a:t> </a:t>
            </a:r>
            <a:r>
              <a:rPr lang="de-DE" sz="1800" b="1" dirty="0"/>
              <a:t>(Verhältnisprävention)</a:t>
            </a:r>
            <a:br>
              <a:rPr lang="de-DE" sz="1800" dirty="0"/>
            </a:br>
            <a:r>
              <a:rPr lang="de-DE" sz="1050" dirty="0"/>
              <a:t>(</a:t>
            </a:r>
            <a:r>
              <a:rPr lang="de-DE" sz="1050" dirty="0" err="1"/>
              <a:t>Amegah</a:t>
            </a:r>
            <a:r>
              <a:rPr lang="de-DE" sz="1050" dirty="0"/>
              <a:t> et al., 2013, S. 7)</a:t>
            </a:r>
          </a:p>
          <a:p>
            <a:endParaRPr lang="de-DE" dirty="0"/>
          </a:p>
        </p:txBody>
      </p:sp>
      <p:sp>
        <p:nvSpPr>
          <p:cNvPr id="3" name="Pfeil: Fünfeck 6">
            <a:extLst>
              <a:ext uri="{FF2B5EF4-FFF2-40B4-BE49-F238E27FC236}">
                <a16:creationId xmlns:a16="http://schemas.microsoft.com/office/drawing/2014/main" id="{D0B7316D-E6D7-070C-1252-68AE3762C549}"/>
              </a:ext>
            </a:extLst>
          </p:cNvPr>
          <p:cNvSpPr/>
          <p:nvPr/>
        </p:nvSpPr>
        <p:spPr>
          <a:xfrm>
            <a:off x="-29496" y="1682705"/>
            <a:ext cx="5710629"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i="1" dirty="0">
                <a:solidFill>
                  <a:schemeClr val="tx1"/>
                </a:solidFill>
              </a:rPr>
              <a:t>      Was ist eine Gesundheitsfolgenabschätzung?</a:t>
            </a:r>
          </a:p>
        </p:txBody>
      </p:sp>
    </p:spTree>
    <p:extLst>
      <p:ext uri="{BB962C8B-B14F-4D97-AF65-F5344CB8AC3E}">
        <p14:creationId xmlns:p14="http://schemas.microsoft.com/office/powerpoint/2010/main" val="86037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0D7D-0E42-D3D4-D576-578A5F8E8EF0}"/>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9C51D3D-83C5-B963-1CD0-8371286A8BF7}"/>
              </a:ext>
            </a:extLst>
          </p:cNvPr>
          <p:cNvSpPr>
            <a:spLocks noGrp="1"/>
          </p:cNvSpPr>
          <p:nvPr>
            <p:ph type="sldNum" sz="quarter" idx="12"/>
          </p:nvPr>
        </p:nvSpPr>
        <p:spPr/>
        <p:txBody>
          <a:bodyPr/>
          <a:lstStyle/>
          <a:p>
            <a:fld id="{E7FC36AB-2733-594C-AB88-F1820835C1B1}" type="slidenum">
              <a:rPr lang="de-DE" smtClean="0"/>
              <a:t>6</a:t>
            </a:fld>
            <a:endParaRPr lang="de-DE"/>
          </a:p>
        </p:txBody>
      </p:sp>
      <p:sp>
        <p:nvSpPr>
          <p:cNvPr id="10" name="Inhaltsplatzhalter 2">
            <a:extLst>
              <a:ext uri="{FF2B5EF4-FFF2-40B4-BE49-F238E27FC236}">
                <a16:creationId xmlns:a16="http://schemas.microsoft.com/office/drawing/2014/main" id="{42854B1A-2696-2615-15A1-3000FF1DEA45}"/>
              </a:ext>
            </a:extLst>
          </p:cNvPr>
          <p:cNvSpPr>
            <a:spLocks noGrp="1"/>
          </p:cNvSpPr>
          <p:nvPr>
            <p:ph idx="1"/>
          </p:nvPr>
        </p:nvSpPr>
        <p:spPr>
          <a:xfrm>
            <a:off x="1683927" y="5856398"/>
            <a:ext cx="3035300" cy="305357"/>
          </a:xfrm>
        </p:spPr>
        <p:txBody>
          <a:bodyPr anchor="ctr">
            <a:normAutofit/>
          </a:bodyPr>
          <a:lstStyle/>
          <a:p>
            <a:pPr marL="0" indent="0">
              <a:buNone/>
            </a:pPr>
            <a:r>
              <a:rPr lang="de-DE" sz="1000" dirty="0"/>
              <a:t>(ISP, HAW 2024, nach </a:t>
            </a:r>
            <a:r>
              <a:rPr lang="de-DE" sz="1000" dirty="0" err="1"/>
              <a:t>Amegah</a:t>
            </a:r>
            <a:r>
              <a:rPr lang="de-DE" sz="1000" dirty="0"/>
              <a:t> et al., 2013)</a:t>
            </a:r>
          </a:p>
        </p:txBody>
      </p:sp>
      <p:graphicFrame>
        <p:nvGraphicFramePr>
          <p:cNvPr id="11" name="Inhaltsplatzhalter 2">
            <a:extLst>
              <a:ext uri="{FF2B5EF4-FFF2-40B4-BE49-F238E27FC236}">
                <a16:creationId xmlns:a16="http://schemas.microsoft.com/office/drawing/2014/main" id="{5907861C-349B-95FF-7ED7-1440B47E01A3}"/>
              </a:ext>
            </a:extLst>
          </p:cNvPr>
          <p:cNvGraphicFramePr>
            <a:graphicFrameLocks/>
          </p:cNvGraphicFramePr>
          <p:nvPr>
            <p:extLst>
              <p:ext uri="{D42A27DB-BD31-4B8C-83A1-F6EECF244321}">
                <p14:modId xmlns:p14="http://schemas.microsoft.com/office/powerpoint/2010/main" val="3884540109"/>
              </p:ext>
            </p:extLst>
          </p:nvPr>
        </p:nvGraphicFramePr>
        <p:xfrm>
          <a:off x="2508623" y="1682705"/>
          <a:ext cx="5880217" cy="4078824"/>
        </p:xfrm>
        <a:graphic>
          <a:graphicData uri="http://schemas.openxmlformats.org/drawingml/2006/table">
            <a:tbl>
              <a:tblPr firstRow="1" bandRow="1">
                <a:tableStyleId>{D113A9D2-9D6B-4929-AA2D-F23B5EE8CBE7}</a:tableStyleId>
              </a:tblPr>
              <a:tblGrid>
                <a:gridCol w="5880217">
                  <a:extLst>
                    <a:ext uri="{9D8B030D-6E8A-4147-A177-3AD203B41FA5}">
                      <a16:colId xmlns:a16="http://schemas.microsoft.com/office/drawing/2014/main" val="1225473537"/>
                    </a:ext>
                  </a:extLst>
                </a:gridCol>
              </a:tblGrid>
              <a:tr h="727301">
                <a:tc>
                  <a:txBody>
                    <a:bodyPr/>
                    <a:lstStyle/>
                    <a:p>
                      <a:pPr algn="ctr"/>
                      <a:r>
                        <a:rPr lang="de-DE" sz="1900" b="1" kern="100" dirty="0">
                          <a:solidFill>
                            <a:schemeClr val="bg1"/>
                          </a:solidFill>
                          <a:effectLst/>
                        </a:rPr>
                        <a:t>Screening / Vorprüfung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bg1"/>
                          </a:solidFill>
                          <a:effectLst/>
                        </a:rPr>
                        <a:t>Ist GFA notwendig oder sinnvoll? </a:t>
                      </a:r>
                      <a:endParaRPr lang="de-DE" sz="1300" b="0" i="1" kern="100" dirty="0">
                        <a:solidFill>
                          <a:schemeClr val="bg1"/>
                        </a:solidFill>
                        <a:effectLst/>
                        <a:ea typeface="Calibri" panose="020F0502020204030204" pitchFamily="34" charset="0"/>
                        <a:cs typeface="Times New Roman" panose="02020603050405020304" pitchFamily="18" charset="0"/>
                      </a:endParaRPr>
                    </a:p>
                  </a:txBody>
                  <a:tcPr marL="95415" marR="95415" marT="47707" marB="47707" anchor="ctr">
                    <a:lnL w="12700" cap="flat" cmpd="sng" algn="ctr">
                      <a:noFill/>
                      <a:prstDash val="solid"/>
                      <a:miter lim="800000"/>
                    </a:lnL>
                    <a:lnR w="12700" cap="flat" cmpd="sng" algn="ctr">
                      <a:noFill/>
                      <a:prstDash val="solid"/>
                      <a:miter lim="800000"/>
                    </a:lnR>
                    <a:lnT w="12700" cap="flat" cmpd="sng" algn="ctr">
                      <a:noFill/>
                      <a:prstDash val="solid"/>
                      <a:miter lim="800000"/>
                    </a:lnT>
                    <a:lnB w="254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419450119"/>
                  </a:ext>
                </a:extLst>
              </a:tr>
              <a:tr h="864061">
                <a:tc>
                  <a:txBody>
                    <a:bodyPr/>
                    <a:lstStyle/>
                    <a:p>
                      <a:pPr algn="ctr"/>
                      <a:r>
                        <a:rPr lang="de-DE" sz="1900" b="1" kern="100" dirty="0" err="1">
                          <a:solidFill>
                            <a:schemeClr val="bg1"/>
                          </a:solidFill>
                          <a:effectLst/>
                        </a:rPr>
                        <a:t>Scoping</a:t>
                      </a:r>
                      <a:r>
                        <a:rPr lang="de-DE" sz="1900" b="1" kern="100" dirty="0">
                          <a:solidFill>
                            <a:schemeClr val="bg1"/>
                          </a:solidFill>
                          <a:effectLst/>
                        </a:rPr>
                        <a:t> / Analysevorbereitung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effectLst/>
                        </a:rPr>
                        <a:t>Welcher Umfang? Welche Aspekte? </a:t>
                      </a:r>
                      <a:endParaRPr lang="de-DE" sz="1400" i="1" kern="100" dirty="0">
                        <a:solidFill>
                          <a:schemeClr val="bg1"/>
                        </a:solidFill>
                        <a:effectLst/>
                      </a:endParaRPr>
                    </a:p>
                  </a:txBody>
                  <a:tcPr marL="95415" marR="95415" marT="47707" marB="47707" anchor="ctr">
                    <a:lnL w="12700" cap="flat" cmpd="sng" algn="ctr">
                      <a:noFill/>
                      <a:prstDash val="solid"/>
                      <a:miter lim="800000"/>
                    </a:lnL>
                    <a:lnR w="12700" cap="flat" cmpd="sng" algn="ctr">
                      <a:noFill/>
                      <a:prstDash val="solid"/>
                      <a:miter lim="800000"/>
                    </a:lnR>
                    <a:lnT w="2540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4069434137"/>
                  </a:ext>
                </a:extLst>
              </a:tr>
              <a:tr h="918357">
                <a:tc>
                  <a:txBody>
                    <a:bodyPr/>
                    <a:lstStyle/>
                    <a:p>
                      <a:pPr algn="ctr"/>
                      <a:r>
                        <a:rPr lang="de-DE" sz="1900" b="1" kern="100" dirty="0" err="1">
                          <a:solidFill>
                            <a:schemeClr val="bg1"/>
                          </a:solidFill>
                          <a:effectLst/>
                        </a:rPr>
                        <a:t>Appraisal</a:t>
                      </a:r>
                      <a:r>
                        <a:rPr lang="de-DE" sz="1900" b="1" kern="100" dirty="0">
                          <a:solidFill>
                            <a:schemeClr val="bg1"/>
                          </a:solidFill>
                          <a:effectLst/>
                        </a:rPr>
                        <a:t> &amp; Analysis / Analyse und Bewertung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effectLst/>
                        </a:rPr>
                        <a:t>Datenerhebung, Analyse und Bewertung</a:t>
                      </a:r>
                      <a:endParaRPr lang="de-DE" sz="1400" i="1" kern="100" dirty="0">
                        <a:solidFill>
                          <a:schemeClr val="bg1"/>
                        </a:solidFill>
                        <a:effectLst/>
                      </a:endParaRPr>
                    </a:p>
                  </a:txBody>
                  <a:tcPr marL="95415" marR="95415" marT="47707" marB="47707" anchor="ctr">
                    <a:lnL w="12700" cap="flat" cmpd="sng" algn="ctr">
                      <a:noFill/>
                      <a:prstDash val="solid"/>
                      <a:miter lim="800000"/>
                    </a:lnL>
                    <a:lnR w="1270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6396717"/>
                  </a:ext>
                </a:extLst>
              </a:tr>
              <a:tr h="940780">
                <a:tc>
                  <a:txBody>
                    <a:bodyPr/>
                    <a:lstStyle/>
                    <a:p>
                      <a:pPr algn="ctr"/>
                      <a:r>
                        <a:rPr lang="de-DE" sz="1900" b="1" kern="100" dirty="0">
                          <a:solidFill>
                            <a:schemeClr val="bg1"/>
                          </a:solidFill>
                          <a:effectLst/>
                        </a:rPr>
                        <a:t>Berichtslegung &amp; Empfehlungen</a:t>
                      </a:r>
                    </a:p>
                    <a:p>
                      <a:pPr algn="ctr"/>
                      <a:r>
                        <a:rPr lang="de-DE" sz="1400" dirty="0" err="1">
                          <a:solidFill>
                            <a:schemeClr val="bg1"/>
                          </a:solidFill>
                        </a:rPr>
                        <a:t>Überprüfung</a:t>
                      </a:r>
                      <a:r>
                        <a:rPr lang="de-DE" sz="1400" dirty="0">
                          <a:solidFill>
                            <a:schemeClr val="bg1"/>
                          </a:solidFill>
                        </a:rPr>
                        <a:t> und Sicherstellung der festgelegten Projektziele</a:t>
                      </a:r>
                    </a:p>
                  </a:txBody>
                  <a:tcPr marL="95415" marR="95415" marT="47707" marB="47707" anchor="ctr">
                    <a:lnL w="12700" cap="flat" cmpd="sng" algn="ctr">
                      <a:noFill/>
                      <a:prstDash val="solid"/>
                      <a:miter lim="800000"/>
                    </a:lnL>
                    <a:lnR w="1270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90643444"/>
                  </a:ext>
                </a:extLst>
              </a:tr>
              <a:tr h="628325">
                <a:tc>
                  <a:txBody>
                    <a:bodyPr/>
                    <a:lstStyle/>
                    <a:p>
                      <a:pPr algn="ctr"/>
                      <a:r>
                        <a:rPr lang="de-DE" sz="1900" b="1" kern="100" dirty="0">
                          <a:solidFill>
                            <a:schemeClr val="bg1"/>
                          </a:solidFill>
                          <a:effectLst/>
                        </a:rPr>
                        <a:t>Monitoring und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bg1"/>
                          </a:solidFill>
                          <a:effectLst/>
                        </a:rPr>
                        <a:t>Zeitlich versetzte </a:t>
                      </a:r>
                      <a:r>
                        <a:rPr lang="de-DE" sz="1400" kern="1200" dirty="0" err="1">
                          <a:solidFill>
                            <a:schemeClr val="bg1"/>
                          </a:solidFill>
                          <a:effectLst/>
                        </a:rPr>
                        <a:t>Überprüfung</a:t>
                      </a:r>
                      <a:r>
                        <a:rPr lang="de-DE" sz="1400" kern="1200" dirty="0">
                          <a:solidFill>
                            <a:schemeClr val="bg1"/>
                          </a:solidFill>
                          <a:effectLst/>
                        </a:rPr>
                        <a:t> der tatsächlichen Gesundheitseffekte</a:t>
                      </a:r>
                    </a:p>
                  </a:txBody>
                  <a:tcPr marL="95415" marR="95415" marT="47707" marB="47707" anchor="ctr">
                    <a:lnL w="12700" cap="flat" cmpd="sng" algn="ctr">
                      <a:noFill/>
                      <a:prstDash val="solid"/>
                      <a:miter lim="800000"/>
                    </a:lnL>
                    <a:lnR w="12700" cap="flat" cmpd="sng" algn="ctr">
                      <a:noFill/>
                      <a:prstDash val="solid"/>
                      <a:miter lim="800000"/>
                    </a:lnR>
                    <a:lnT>
                      <a:noFill/>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59241584"/>
                  </a:ext>
                </a:extLst>
              </a:tr>
            </a:tbl>
          </a:graphicData>
        </a:graphic>
      </p:graphicFrame>
      <p:sp>
        <p:nvSpPr>
          <p:cNvPr id="12" name="Pfeil nach unten 3">
            <a:extLst>
              <a:ext uri="{FF2B5EF4-FFF2-40B4-BE49-F238E27FC236}">
                <a16:creationId xmlns:a16="http://schemas.microsoft.com/office/drawing/2014/main" id="{A42E0EF3-D83C-C122-6E75-EFDCABACEE50}"/>
              </a:ext>
            </a:extLst>
          </p:cNvPr>
          <p:cNvSpPr/>
          <p:nvPr/>
        </p:nvSpPr>
        <p:spPr>
          <a:xfrm>
            <a:off x="1760127" y="2060848"/>
            <a:ext cx="484425" cy="3490193"/>
          </a:xfrm>
          <a:prstGeom prst="downArrow">
            <a:avLst/>
          </a:prstGeom>
          <a:solidFill>
            <a:srgbClr val="F6A51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18" name="Titel 1">
            <a:extLst>
              <a:ext uri="{FF2B5EF4-FFF2-40B4-BE49-F238E27FC236}">
                <a16:creationId xmlns:a16="http://schemas.microsoft.com/office/drawing/2014/main" id="{F4BF2400-8BB5-D1D0-28DF-DDF0F81FC711}"/>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t>I. Gesundheitsfolgenabschätzung</a:t>
            </a:r>
          </a:p>
        </p:txBody>
      </p:sp>
    </p:spTree>
    <p:extLst>
      <p:ext uri="{BB962C8B-B14F-4D97-AF65-F5344CB8AC3E}">
        <p14:creationId xmlns:p14="http://schemas.microsoft.com/office/powerpoint/2010/main" val="56280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335D4-099C-6E73-659C-ED9DD3CF809E}"/>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F94FD0A-7233-E915-247B-51A9B4E90919}"/>
              </a:ext>
            </a:extLst>
          </p:cNvPr>
          <p:cNvSpPr>
            <a:spLocks noGrp="1"/>
          </p:cNvSpPr>
          <p:nvPr>
            <p:ph type="sldNum" sz="quarter" idx="12"/>
          </p:nvPr>
        </p:nvSpPr>
        <p:spPr/>
        <p:txBody>
          <a:bodyPr/>
          <a:lstStyle/>
          <a:p>
            <a:fld id="{E7FC36AB-2733-594C-AB88-F1820835C1B1}" type="slidenum">
              <a:rPr lang="de-DE" smtClean="0"/>
              <a:t>7</a:t>
            </a:fld>
            <a:endParaRPr lang="de-DE"/>
          </a:p>
        </p:txBody>
      </p:sp>
      <p:sp>
        <p:nvSpPr>
          <p:cNvPr id="10" name="Titel 1">
            <a:extLst>
              <a:ext uri="{FF2B5EF4-FFF2-40B4-BE49-F238E27FC236}">
                <a16:creationId xmlns:a16="http://schemas.microsoft.com/office/drawing/2014/main" id="{26349051-A9EB-7902-9026-F5FA82961285}"/>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t>I. Gesundheitsfolgenabschätzung</a:t>
            </a:r>
          </a:p>
        </p:txBody>
      </p:sp>
      <p:sp>
        <p:nvSpPr>
          <p:cNvPr id="11" name="Inhaltsplatzhalter 2">
            <a:extLst>
              <a:ext uri="{FF2B5EF4-FFF2-40B4-BE49-F238E27FC236}">
                <a16:creationId xmlns:a16="http://schemas.microsoft.com/office/drawing/2014/main" id="{39176338-4D97-57C9-DEBA-2D1CE9E34DD5}"/>
              </a:ext>
            </a:extLst>
          </p:cNvPr>
          <p:cNvSpPr>
            <a:spLocks noGrp="1"/>
          </p:cNvSpPr>
          <p:nvPr>
            <p:ph idx="1"/>
          </p:nvPr>
        </p:nvSpPr>
        <p:spPr>
          <a:xfrm>
            <a:off x="284698" y="2305518"/>
            <a:ext cx="11032590" cy="3428018"/>
          </a:xfrm>
        </p:spPr>
        <p:txBody>
          <a:bodyPr>
            <a:normAutofit/>
          </a:bodyPr>
          <a:lstStyle/>
          <a:p>
            <a:pPr>
              <a:lnSpc>
                <a:spcPct val="150000"/>
              </a:lnSpc>
            </a:pPr>
            <a:r>
              <a:rPr lang="de-DE" sz="1800" dirty="0"/>
              <a:t>Kommunen sollten </a:t>
            </a:r>
            <a:r>
              <a:rPr lang="de-DE" sz="1800" b="1" dirty="0"/>
              <a:t>gesundheitsförderliche Lebensverhältnisse</a:t>
            </a:r>
            <a:r>
              <a:rPr lang="de-DE" sz="1800" dirty="0"/>
              <a:t> nachhaltig stärken </a:t>
            </a:r>
            <a:br>
              <a:rPr lang="de-DE" sz="1800" dirty="0"/>
            </a:br>
            <a:r>
              <a:rPr lang="de-DE" sz="1000" dirty="0"/>
              <a:t>(Böhme et al., 2023)</a:t>
            </a:r>
          </a:p>
          <a:p>
            <a:pPr>
              <a:lnSpc>
                <a:spcPct val="150000"/>
              </a:lnSpc>
            </a:pPr>
            <a:r>
              <a:rPr lang="de-DE" sz="1800" b="1" dirty="0"/>
              <a:t>Bewertung planerischer Maßnahmen </a:t>
            </a:r>
            <a:r>
              <a:rPr lang="de-DE" sz="1800" dirty="0"/>
              <a:t>hinsichtlich ihrer Auswirkungen auf die Gesundheit der Bevölkerung</a:t>
            </a:r>
          </a:p>
          <a:p>
            <a:pPr>
              <a:lnSpc>
                <a:spcPct val="150000"/>
              </a:lnSpc>
            </a:pPr>
            <a:r>
              <a:rPr lang="de-DE" sz="1800" dirty="0"/>
              <a:t>Bisher </a:t>
            </a:r>
            <a:r>
              <a:rPr lang="de-DE" sz="1800" b="1" dirty="0"/>
              <a:t>mangelnde integrierte und umfassende Werkzeuge für GFA in Stadtentwicklungsprozessen</a:t>
            </a:r>
            <a:endParaRPr lang="de-DE" sz="1800" dirty="0"/>
          </a:p>
          <a:p>
            <a:pPr lvl="1">
              <a:lnSpc>
                <a:spcPct val="150000"/>
              </a:lnSpc>
            </a:pPr>
            <a:r>
              <a:rPr lang="de-DE" sz="1800" dirty="0"/>
              <a:t>Interdisziplinärer Ansatz mit Partizipation, Kommunikation und Stakeholder-Einbindung essenziell </a:t>
            </a:r>
            <a:r>
              <a:rPr lang="de-DE" sz="1000" dirty="0"/>
              <a:t>(</a:t>
            </a:r>
            <a:r>
              <a:rPr lang="de-DE" sz="1000" dirty="0" err="1"/>
              <a:t>Nieuwenhuijsen</a:t>
            </a:r>
            <a:r>
              <a:rPr lang="de-DE" sz="1000" dirty="0"/>
              <a:t> et al., 2017)</a:t>
            </a:r>
          </a:p>
          <a:p>
            <a:pPr lvl="1">
              <a:lnSpc>
                <a:spcPct val="150000"/>
              </a:lnSpc>
            </a:pPr>
            <a:r>
              <a:rPr lang="de-DE" sz="1800" dirty="0"/>
              <a:t>Keine </a:t>
            </a:r>
            <a:r>
              <a:rPr lang="de-DE" sz="1800" b="1" dirty="0"/>
              <a:t>systematische Zusammenarbeit </a:t>
            </a:r>
            <a:r>
              <a:rPr lang="de-DE" sz="1800" dirty="0"/>
              <a:t>zwischen Stadtplanung und öffentlichen Gesundheitsdiensten</a:t>
            </a:r>
            <a:br>
              <a:rPr lang="de-DE" sz="1000" dirty="0"/>
            </a:br>
            <a:endParaRPr lang="de-DE" sz="1000" dirty="0"/>
          </a:p>
        </p:txBody>
      </p:sp>
      <p:sp>
        <p:nvSpPr>
          <p:cNvPr id="4" name="Pfeil: Fünfeck 6">
            <a:extLst>
              <a:ext uri="{FF2B5EF4-FFF2-40B4-BE49-F238E27FC236}">
                <a16:creationId xmlns:a16="http://schemas.microsoft.com/office/drawing/2014/main" id="{8820A02D-0717-3E8A-25A0-14EBAAE66257}"/>
              </a:ext>
            </a:extLst>
          </p:cNvPr>
          <p:cNvSpPr/>
          <p:nvPr/>
        </p:nvSpPr>
        <p:spPr>
          <a:xfrm>
            <a:off x="-14747" y="1682705"/>
            <a:ext cx="6808837"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     </a:t>
            </a:r>
            <a:r>
              <a:rPr lang="de-DE" sz="2000" i="1" dirty="0">
                <a:solidFill>
                  <a:schemeClr val="tx1"/>
                </a:solidFill>
              </a:rPr>
              <a:t>Gesundheitsfolgenabschätzung in der Stadtentwicklung</a:t>
            </a:r>
            <a:endParaRPr lang="de-DE" sz="2400" i="1" dirty="0">
              <a:solidFill>
                <a:schemeClr val="tx1"/>
              </a:solidFill>
            </a:endParaRPr>
          </a:p>
        </p:txBody>
      </p:sp>
    </p:spTree>
    <p:extLst>
      <p:ext uri="{BB962C8B-B14F-4D97-AF65-F5344CB8AC3E}">
        <p14:creationId xmlns:p14="http://schemas.microsoft.com/office/powerpoint/2010/main" val="245321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19B8-6435-E981-E6AF-06E3C863445C}"/>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E421C70-F984-B7B0-5F7D-4C97E3DB92AA}"/>
              </a:ext>
            </a:extLst>
          </p:cNvPr>
          <p:cNvSpPr>
            <a:spLocks noGrp="1"/>
          </p:cNvSpPr>
          <p:nvPr>
            <p:ph type="sldNum" sz="quarter" idx="12"/>
          </p:nvPr>
        </p:nvSpPr>
        <p:spPr/>
        <p:txBody>
          <a:bodyPr/>
          <a:lstStyle/>
          <a:p>
            <a:fld id="{E7FC36AB-2733-594C-AB88-F1820835C1B1}" type="slidenum">
              <a:rPr lang="de-DE" smtClean="0"/>
              <a:t>8</a:t>
            </a:fld>
            <a:endParaRPr lang="de-DE" dirty="0"/>
          </a:p>
        </p:txBody>
      </p:sp>
      <p:sp>
        <p:nvSpPr>
          <p:cNvPr id="18" name="Titel 1">
            <a:extLst>
              <a:ext uri="{FF2B5EF4-FFF2-40B4-BE49-F238E27FC236}">
                <a16:creationId xmlns:a16="http://schemas.microsoft.com/office/drawing/2014/main" id="{CCAD449C-D51F-77E8-4851-C2B25B6B7D5B}"/>
              </a:ext>
            </a:extLst>
          </p:cNvPr>
          <p:cNvSpPr txBox="1">
            <a:spLocks/>
          </p:cNvSpPr>
          <p:nvPr/>
        </p:nvSpPr>
        <p:spPr>
          <a:xfrm>
            <a:off x="214745" y="357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t>I. Gesundheitsfolgenabschätzung</a:t>
            </a:r>
          </a:p>
        </p:txBody>
      </p:sp>
      <p:sp>
        <p:nvSpPr>
          <p:cNvPr id="9" name="Pfeil: Fünfeck 8">
            <a:extLst>
              <a:ext uri="{FF2B5EF4-FFF2-40B4-BE49-F238E27FC236}">
                <a16:creationId xmlns:a16="http://schemas.microsoft.com/office/drawing/2014/main" id="{8BE8B16D-904D-EE0A-1683-A30AE2A7133C}"/>
              </a:ext>
            </a:extLst>
          </p:cNvPr>
          <p:cNvSpPr/>
          <p:nvPr/>
        </p:nvSpPr>
        <p:spPr>
          <a:xfrm>
            <a:off x="0" y="1682705"/>
            <a:ext cx="7536747" cy="378143"/>
          </a:xfrm>
          <a:prstGeom prst="homePlate">
            <a:avLst>
              <a:gd name="adj" fmla="val 30247"/>
            </a:avLst>
          </a:prstGeom>
          <a:gradFill flip="none" rotWithShape="1">
            <a:gsLst>
              <a:gs pos="0">
                <a:srgbClr val="C4C7D2">
                  <a:tint val="66000"/>
                  <a:satMod val="160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     </a:t>
            </a:r>
            <a:r>
              <a:rPr lang="de-DE" sz="2000" i="1" dirty="0">
                <a:solidFill>
                  <a:schemeClr val="tx1"/>
                </a:solidFill>
              </a:rPr>
              <a:t>Relevante Themenbereiche für eine gesunde Stadtentwicklung</a:t>
            </a:r>
          </a:p>
        </p:txBody>
      </p:sp>
      <p:pic>
        <p:nvPicPr>
          <p:cNvPr id="10" name="Grafik 9" descr="Ein Bild, das Kreis enthält.&#10;&#10;Automatisch generierte Beschreibung">
            <a:extLst>
              <a:ext uri="{FF2B5EF4-FFF2-40B4-BE49-F238E27FC236}">
                <a16:creationId xmlns:a16="http://schemas.microsoft.com/office/drawing/2014/main" id="{A8B8BFDB-0230-FE8C-660A-EFE07C031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59" y="2189555"/>
            <a:ext cx="369027" cy="369909"/>
          </a:xfrm>
          <a:prstGeom prst="rect">
            <a:avLst/>
          </a:prstGeom>
        </p:spPr>
      </p:pic>
      <p:pic>
        <p:nvPicPr>
          <p:cNvPr id="11" name="Grafik 10" descr="Ein Bild, das Grafiken, Symbol, Kreis, Design enthält.&#10;&#10;Automatisch generierte Beschreibung">
            <a:extLst>
              <a:ext uri="{FF2B5EF4-FFF2-40B4-BE49-F238E27FC236}">
                <a16:creationId xmlns:a16="http://schemas.microsoft.com/office/drawing/2014/main" id="{1DAB6A60-DC41-72B0-E5DD-12C3D1DED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58" y="2585327"/>
            <a:ext cx="369027" cy="369909"/>
          </a:xfrm>
          <a:prstGeom prst="rect">
            <a:avLst/>
          </a:prstGeom>
        </p:spPr>
      </p:pic>
      <p:pic>
        <p:nvPicPr>
          <p:cNvPr id="12" name="Grafik 11" descr="Ein Bild, das Grafiken, Kreis, Design enthält.&#10;&#10;Automatisch generierte Beschreibung">
            <a:extLst>
              <a:ext uri="{FF2B5EF4-FFF2-40B4-BE49-F238E27FC236}">
                <a16:creationId xmlns:a16="http://schemas.microsoft.com/office/drawing/2014/main" id="{0107E98F-FD85-8C96-62F2-D4E9F5E28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57" y="2976726"/>
            <a:ext cx="369027" cy="369909"/>
          </a:xfrm>
          <a:prstGeom prst="rect">
            <a:avLst/>
          </a:prstGeom>
        </p:spPr>
      </p:pic>
      <p:pic>
        <p:nvPicPr>
          <p:cNvPr id="14" name="Grafik 13" descr="Ein Bild, das Kreis, Grafiken, Farbigkeit, Design enthält.&#10;&#10;Automatisch generierte Beschreibung">
            <a:extLst>
              <a:ext uri="{FF2B5EF4-FFF2-40B4-BE49-F238E27FC236}">
                <a16:creationId xmlns:a16="http://schemas.microsoft.com/office/drawing/2014/main" id="{4E7F7AB9-5862-E5D6-9100-7D7E9D3C3E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57" y="3355166"/>
            <a:ext cx="369027" cy="369909"/>
          </a:xfrm>
          <a:prstGeom prst="rect">
            <a:avLst/>
          </a:prstGeom>
        </p:spPr>
      </p:pic>
      <p:pic>
        <p:nvPicPr>
          <p:cNvPr id="15" name="Grafik 14" descr="Ein Bild, das Logo, Kreis, Grafiken, Symbol enthält.&#10;&#10;Automatisch generierte Beschreibung">
            <a:extLst>
              <a:ext uri="{FF2B5EF4-FFF2-40B4-BE49-F238E27FC236}">
                <a16:creationId xmlns:a16="http://schemas.microsoft.com/office/drawing/2014/main" id="{CD1A22D1-484F-3A8F-B82D-28CCB76278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57" y="3733606"/>
            <a:ext cx="369027" cy="369909"/>
          </a:xfrm>
          <a:prstGeom prst="rect">
            <a:avLst/>
          </a:prstGeom>
        </p:spPr>
      </p:pic>
      <p:pic>
        <p:nvPicPr>
          <p:cNvPr id="16" name="Grafik 15" descr="Ein Bild, das Kreis, Grafiken, Design enthält.&#10;&#10;Automatisch generierte Beschreibung">
            <a:extLst>
              <a:ext uri="{FF2B5EF4-FFF2-40B4-BE49-F238E27FC236}">
                <a16:creationId xmlns:a16="http://schemas.microsoft.com/office/drawing/2014/main" id="{F9F81DEC-92C1-30C5-8099-862AF36363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555" y="4101266"/>
            <a:ext cx="369027" cy="369909"/>
          </a:xfrm>
          <a:prstGeom prst="rect">
            <a:avLst/>
          </a:prstGeom>
        </p:spPr>
      </p:pic>
      <p:pic>
        <p:nvPicPr>
          <p:cNvPr id="17" name="Grafik 16" descr="Ein Bild, das Kreis, Grafiken, Cartoon, Design enthält.&#10;&#10;Automatisch generierte Beschreibung">
            <a:extLst>
              <a:ext uri="{FF2B5EF4-FFF2-40B4-BE49-F238E27FC236}">
                <a16:creationId xmlns:a16="http://schemas.microsoft.com/office/drawing/2014/main" id="{5BADCEC1-375E-D985-4643-21EB50329A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555" y="4488237"/>
            <a:ext cx="369027" cy="369909"/>
          </a:xfrm>
          <a:prstGeom prst="rect">
            <a:avLst/>
          </a:prstGeom>
        </p:spPr>
      </p:pic>
      <p:pic>
        <p:nvPicPr>
          <p:cNvPr id="19" name="Grafik 18" descr="Ein Bild, das Kreis, Grafiken, Symbol, Screenshot enthält.&#10;&#10;Automatisch generierte Beschreibung">
            <a:extLst>
              <a:ext uri="{FF2B5EF4-FFF2-40B4-BE49-F238E27FC236}">
                <a16:creationId xmlns:a16="http://schemas.microsoft.com/office/drawing/2014/main" id="{0D4EC7C9-12F6-CC39-4CA3-B47BFE1FBE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441" y="4875053"/>
            <a:ext cx="369027" cy="369909"/>
          </a:xfrm>
          <a:prstGeom prst="rect">
            <a:avLst/>
          </a:prstGeom>
        </p:spPr>
      </p:pic>
      <p:pic>
        <p:nvPicPr>
          <p:cNvPr id="20" name="Grafik 19" descr="Ein Bild, das violett, Grafiken, lila enthält.&#10;&#10;Automatisch generierte Beschreibung">
            <a:extLst>
              <a:ext uri="{FF2B5EF4-FFF2-40B4-BE49-F238E27FC236}">
                <a16:creationId xmlns:a16="http://schemas.microsoft.com/office/drawing/2014/main" id="{6962935E-3813-F2CB-8DDA-1121904D4D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8554" y="5625607"/>
            <a:ext cx="369027" cy="369909"/>
          </a:xfrm>
          <a:prstGeom prst="rect">
            <a:avLst/>
          </a:prstGeom>
        </p:spPr>
      </p:pic>
      <p:pic>
        <p:nvPicPr>
          <p:cNvPr id="21" name="Grafik 20" descr="Ein Bild, das Herz, pink, Kreis enthält.&#10;&#10;Automatisch generierte Beschreibung">
            <a:extLst>
              <a:ext uri="{FF2B5EF4-FFF2-40B4-BE49-F238E27FC236}">
                <a16:creationId xmlns:a16="http://schemas.microsoft.com/office/drawing/2014/main" id="{88CA09F8-24BD-E92D-A8F8-05486A7A7D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8554" y="5253493"/>
            <a:ext cx="369027" cy="369909"/>
          </a:xfrm>
          <a:prstGeom prst="rect">
            <a:avLst/>
          </a:prstGeom>
        </p:spPr>
      </p:pic>
      <p:graphicFrame>
        <p:nvGraphicFramePr>
          <p:cNvPr id="22" name="Tabelle 21">
            <a:extLst>
              <a:ext uri="{FF2B5EF4-FFF2-40B4-BE49-F238E27FC236}">
                <a16:creationId xmlns:a16="http://schemas.microsoft.com/office/drawing/2014/main" id="{45234657-0F57-C6A4-AFA2-A0CA1FEC1B77}"/>
              </a:ext>
            </a:extLst>
          </p:cNvPr>
          <p:cNvGraphicFramePr>
            <a:graphicFrameLocks noGrp="1"/>
          </p:cNvGraphicFramePr>
          <p:nvPr>
            <p:extLst>
              <p:ext uri="{D42A27DB-BD31-4B8C-83A1-F6EECF244321}">
                <p14:modId xmlns:p14="http://schemas.microsoft.com/office/powerpoint/2010/main" val="2004486174"/>
              </p:ext>
            </p:extLst>
          </p:nvPr>
        </p:nvGraphicFramePr>
        <p:xfrm>
          <a:off x="852484" y="2214831"/>
          <a:ext cx="4896544" cy="3772870"/>
        </p:xfrm>
        <a:graphic>
          <a:graphicData uri="http://schemas.openxmlformats.org/drawingml/2006/table">
            <a:tbl>
              <a:tblPr bandRow="1">
                <a:tableStyleId>{073A0DAA-6AF3-43AB-8588-CEC1D06C72B9}</a:tableStyleId>
              </a:tblPr>
              <a:tblGrid>
                <a:gridCol w="4896544">
                  <a:extLst>
                    <a:ext uri="{9D8B030D-6E8A-4147-A177-3AD203B41FA5}">
                      <a16:colId xmlns:a16="http://schemas.microsoft.com/office/drawing/2014/main" val="3755969365"/>
                    </a:ext>
                  </a:extLst>
                </a:gridCol>
              </a:tblGrid>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Mobilität und Erschließungsqualität</a:t>
                      </a:r>
                    </a:p>
                  </a:txBody>
                  <a:tcPr/>
                </a:tc>
                <a:extLst>
                  <a:ext uri="{0D108BD9-81ED-4DB2-BD59-A6C34878D82A}">
                    <a16:rowId xmlns:a16="http://schemas.microsoft.com/office/drawing/2014/main" val="3494161528"/>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Gesunde Arbeitsverhältnisse</a:t>
                      </a:r>
                    </a:p>
                  </a:txBody>
                  <a:tcPr/>
                </a:tc>
                <a:extLst>
                  <a:ext uri="{0D108BD9-81ED-4DB2-BD59-A6C34878D82A}">
                    <a16:rowId xmlns:a16="http://schemas.microsoft.com/office/drawing/2014/main" val="2193610924"/>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Umwelt und Gesundheit</a:t>
                      </a:r>
                    </a:p>
                  </a:txBody>
                  <a:tcPr/>
                </a:tc>
                <a:extLst>
                  <a:ext uri="{0D108BD9-81ED-4DB2-BD59-A6C34878D82A}">
                    <a16:rowId xmlns:a16="http://schemas.microsoft.com/office/drawing/2014/main" val="2226100539"/>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Öffentliche Freiräume</a:t>
                      </a:r>
                    </a:p>
                  </a:txBody>
                  <a:tcPr/>
                </a:tc>
                <a:extLst>
                  <a:ext uri="{0D108BD9-81ED-4DB2-BD59-A6C34878D82A}">
                    <a16:rowId xmlns:a16="http://schemas.microsoft.com/office/drawing/2014/main" val="3311001035"/>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Körperliche Aktivität</a:t>
                      </a:r>
                    </a:p>
                  </a:txBody>
                  <a:tcPr/>
                </a:tc>
                <a:extLst>
                  <a:ext uri="{0D108BD9-81ED-4DB2-BD59-A6C34878D82A}">
                    <a16:rowId xmlns:a16="http://schemas.microsoft.com/office/drawing/2014/main" val="3258689073"/>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Wohnverhältnisse</a:t>
                      </a:r>
                    </a:p>
                  </a:txBody>
                  <a:tcPr/>
                </a:tc>
                <a:extLst>
                  <a:ext uri="{0D108BD9-81ED-4DB2-BD59-A6C34878D82A}">
                    <a16:rowId xmlns:a16="http://schemas.microsoft.com/office/drawing/2014/main" val="714542223"/>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Soziale Infrastruktur</a:t>
                      </a:r>
                    </a:p>
                  </a:txBody>
                  <a:tcPr/>
                </a:tc>
                <a:extLst>
                  <a:ext uri="{0D108BD9-81ED-4DB2-BD59-A6C34878D82A}">
                    <a16:rowId xmlns:a16="http://schemas.microsoft.com/office/drawing/2014/main" val="2273619438"/>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Sozialer Zusammenhalt und Integration</a:t>
                      </a:r>
                    </a:p>
                  </a:txBody>
                  <a:tcPr/>
                </a:tc>
                <a:extLst>
                  <a:ext uri="{0D108BD9-81ED-4DB2-BD59-A6C34878D82A}">
                    <a16:rowId xmlns:a16="http://schemas.microsoft.com/office/drawing/2014/main" val="2882709105"/>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Sicherheit und Schutz</a:t>
                      </a:r>
                    </a:p>
                  </a:txBody>
                  <a:tcPr/>
                </a:tc>
                <a:extLst>
                  <a:ext uri="{0D108BD9-81ED-4DB2-BD59-A6C34878D82A}">
                    <a16:rowId xmlns:a16="http://schemas.microsoft.com/office/drawing/2014/main" val="396704859"/>
                  </a:ext>
                </a:extLst>
              </a:tr>
              <a:tr h="37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Zugang zu gesunden Lebensmitteln</a:t>
                      </a:r>
                    </a:p>
                  </a:txBody>
                  <a:tcPr/>
                </a:tc>
                <a:extLst>
                  <a:ext uri="{0D108BD9-81ED-4DB2-BD59-A6C34878D82A}">
                    <a16:rowId xmlns:a16="http://schemas.microsoft.com/office/drawing/2014/main" val="1131135521"/>
                  </a:ext>
                </a:extLst>
              </a:tr>
            </a:tbl>
          </a:graphicData>
        </a:graphic>
      </p:graphicFrame>
      <p:grpSp>
        <p:nvGrpSpPr>
          <p:cNvPr id="23" name="Group 4">
            <a:extLst>
              <a:ext uri="{FF2B5EF4-FFF2-40B4-BE49-F238E27FC236}">
                <a16:creationId xmlns:a16="http://schemas.microsoft.com/office/drawing/2014/main" id="{7F65EC1C-DE0A-6F49-74DA-D4429A3ECFDB}"/>
              </a:ext>
            </a:extLst>
          </p:cNvPr>
          <p:cNvGrpSpPr>
            <a:grpSpLocks noChangeAspect="1"/>
          </p:cNvGrpSpPr>
          <p:nvPr/>
        </p:nvGrpSpPr>
        <p:grpSpPr bwMode="auto">
          <a:xfrm>
            <a:off x="7536747" y="2221181"/>
            <a:ext cx="2392202" cy="3381895"/>
            <a:chOff x="975" y="-1"/>
            <a:chExt cx="2683" cy="3793"/>
          </a:xfrm>
        </p:grpSpPr>
        <p:sp>
          <p:nvSpPr>
            <p:cNvPr id="24" name="AutoShape 3">
              <a:extLst>
                <a:ext uri="{FF2B5EF4-FFF2-40B4-BE49-F238E27FC236}">
                  <a16:creationId xmlns:a16="http://schemas.microsoft.com/office/drawing/2014/main" id="{F6C196E3-C522-9D9A-139B-505E39A2AC32}"/>
                </a:ext>
              </a:extLst>
            </p:cNvPr>
            <p:cNvSpPr>
              <a:spLocks noChangeAspect="1" noChangeArrowheads="1" noTextEdit="1"/>
            </p:cNvSpPr>
            <p:nvPr/>
          </p:nvSpPr>
          <p:spPr bwMode="auto">
            <a:xfrm>
              <a:off x="975" y="-1"/>
              <a:ext cx="2683" cy="37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5" name="Picture 5">
              <a:extLst>
                <a:ext uri="{FF2B5EF4-FFF2-40B4-BE49-F238E27FC236}">
                  <a16:creationId xmlns:a16="http://schemas.microsoft.com/office/drawing/2014/main" id="{E2D39DBB-F516-7920-0E39-5C2AED6AB4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1" y="32"/>
              <a:ext cx="2650" cy="37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Textfeld 2">
            <a:extLst>
              <a:ext uri="{FF2B5EF4-FFF2-40B4-BE49-F238E27FC236}">
                <a16:creationId xmlns:a16="http://schemas.microsoft.com/office/drawing/2014/main" id="{44D35186-373A-FD7E-4C36-13E631A77AEA}"/>
              </a:ext>
            </a:extLst>
          </p:cNvPr>
          <p:cNvSpPr txBox="1"/>
          <p:nvPr/>
        </p:nvSpPr>
        <p:spPr>
          <a:xfrm>
            <a:off x="7478515" y="5617771"/>
            <a:ext cx="2597828" cy="246221"/>
          </a:xfrm>
          <a:prstGeom prst="rect">
            <a:avLst/>
          </a:prstGeom>
          <a:noFill/>
        </p:spPr>
        <p:txBody>
          <a:bodyPr wrap="square">
            <a:spAutoFit/>
          </a:bodyPr>
          <a:lstStyle/>
          <a:p>
            <a:r>
              <a:rPr lang="de-DE" sz="1000" dirty="0"/>
              <a:t>(LZG NRW, 2016: Leitfaden Gesunde Stadt)</a:t>
            </a:r>
          </a:p>
        </p:txBody>
      </p:sp>
      <p:sp>
        <p:nvSpPr>
          <p:cNvPr id="4" name="Textfeld 3">
            <a:extLst>
              <a:ext uri="{FF2B5EF4-FFF2-40B4-BE49-F238E27FC236}">
                <a16:creationId xmlns:a16="http://schemas.microsoft.com/office/drawing/2014/main" id="{BEEBA155-2B59-6EC7-34A9-E1781BAA1B3A}"/>
              </a:ext>
            </a:extLst>
          </p:cNvPr>
          <p:cNvSpPr txBox="1"/>
          <p:nvPr/>
        </p:nvSpPr>
        <p:spPr>
          <a:xfrm>
            <a:off x="785349" y="5978207"/>
            <a:ext cx="5368007" cy="246221"/>
          </a:xfrm>
          <a:prstGeom prst="rect">
            <a:avLst/>
          </a:prstGeom>
          <a:noFill/>
        </p:spPr>
        <p:txBody>
          <a:bodyPr wrap="square">
            <a:spAutoFit/>
          </a:bodyPr>
          <a:lstStyle/>
          <a:p>
            <a:r>
              <a:rPr lang="de-DE" sz="1000" dirty="0"/>
              <a:t>(ISP, HAW 2024, nach Landeszentrum für Gesundheit Nordrhein-Westfalen (LZG NRW) 2016)</a:t>
            </a:r>
          </a:p>
        </p:txBody>
      </p:sp>
    </p:spTree>
    <p:extLst>
      <p:ext uri="{BB962C8B-B14F-4D97-AF65-F5344CB8AC3E}">
        <p14:creationId xmlns:p14="http://schemas.microsoft.com/office/powerpoint/2010/main" val="9766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2C7A-B5E4-63A9-9CA2-9D2900CB892B}"/>
            </a:ext>
          </a:extLst>
        </p:cNvPr>
        <p:cNvGrpSpPr/>
        <p:nvPr/>
      </p:nvGrpSpPr>
      <p:grpSpPr>
        <a:xfrm>
          <a:off x="0" y="0"/>
          <a:ext cx="0" cy="0"/>
          <a:chOff x="0" y="0"/>
          <a:chExt cx="0" cy="0"/>
        </a:xfrm>
      </p:grpSpPr>
      <p:pic>
        <p:nvPicPr>
          <p:cNvPr id="8" name="Grafik 7" descr="Ein Bild, das Städtebau, Spiel enthält.&#10;&#10;KI-generierte Inhalte können fehlerhaft sein.">
            <a:extLst>
              <a:ext uri="{FF2B5EF4-FFF2-40B4-BE49-F238E27FC236}">
                <a16:creationId xmlns:a16="http://schemas.microsoft.com/office/drawing/2014/main" id="{D2409AE0-7074-AD27-2833-1CE3BDF65843}"/>
              </a:ext>
            </a:extLst>
          </p:cNvPr>
          <p:cNvPicPr>
            <a:picLocks noChangeAspect="1"/>
          </p:cNvPicPr>
          <p:nvPr/>
        </p:nvPicPr>
        <p:blipFill>
          <a:blip r:embed="rId3">
            <a:alphaModFix amt="70000"/>
          </a:blip>
          <a:srcRect t="14250" b="27883"/>
          <a:stretch>
            <a:fillRect/>
          </a:stretch>
        </p:blipFill>
        <p:spPr>
          <a:xfrm>
            <a:off x="0" y="1600200"/>
            <a:ext cx="12192000" cy="4322618"/>
          </a:xfrm>
          <a:prstGeom prst="rect">
            <a:avLst/>
          </a:prstGeom>
        </p:spPr>
      </p:pic>
      <p:sp>
        <p:nvSpPr>
          <p:cNvPr id="2" name="Pfeil: Fünfeck 2">
            <a:extLst>
              <a:ext uri="{FF2B5EF4-FFF2-40B4-BE49-F238E27FC236}">
                <a16:creationId xmlns:a16="http://schemas.microsoft.com/office/drawing/2014/main" id="{9487513A-DDF5-1BCA-8160-24392915049C}"/>
              </a:ext>
            </a:extLst>
          </p:cNvPr>
          <p:cNvSpPr/>
          <p:nvPr/>
        </p:nvSpPr>
        <p:spPr>
          <a:xfrm>
            <a:off x="0" y="3365465"/>
            <a:ext cx="9372600" cy="792088"/>
          </a:xfrm>
          <a:prstGeom prst="homePlate">
            <a:avLst>
              <a:gd name="adj" fmla="val 30247"/>
            </a:avLst>
          </a:prstGeom>
          <a:gradFill flip="none" rotWithShape="1">
            <a:gsLst>
              <a:gs pos="0">
                <a:srgbClr val="C4C7D2">
                  <a:tint val="66000"/>
                  <a:satMod val="160000"/>
                  <a:alpha val="65000"/>
                </a:srgbClr>
              </a:gs>
              <a:gs pos="50000">
                <a:srgbClr val="C4C7D2">
                  <a:tint val="44500"/>
                  <a:satMod val="160000"/>
                </a:srgbClr>
              </a:gs>
              <a:gs pos="100000">
                <a:srgbClr val="C4C7D2">
                  <a:tint val="23500"/>
                  <a:satMod val="160000"/>
                </a:srgbClr>
              </a:gs>
            </a:gsLst>
            <a:lin ang="5400000" scaled="1"/>
            <a:tileRect/>
          </a:gra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DE" sz="3200" b="1">
                <a:solidFill>
                  <a:prstClr val="black"/>
                </a:solidFill>
              </a:rPr>
              <a:t>II. </a:t>
            </a:r>
            <a:r>
              <a:rPr lang="de-DE" sz="3200" b="1" dirty="0">
                <a:solidFill>
                  <a:schemeClr val="tx1"/>
                </a:solidFill>
              </a:rPr>
              <a:t>Beitrag Verbundforschungsprojekt </a:t>
            </a:r>
            <a:r>
              <a:rPr lang="de-DE" sz="3200" b="1" i="1" dirty="0" err="1">
                <a:solidFill>
                  <a:schemeClr val="tx1"/>
                </a:solidFill>
              </a:rPr>
              <a:t>GFA_Stadt</a:t>
            </a:r>
            <a:endParaRPr kumimoji="0" lang="de-DE" sz="3200" b="1"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587725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vx4abgnnozau9aqguid7zxxf27hxzd"/>
</p:tagLst>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883BFA913288448A4FC66347014DF3" ma:contentTypeVersion="11" ma:contentTypeDescription="Ein neues Dokument erstellen." ma:contentTypeScope="" ma:versionID="5814e2efa36762a2b070f52b4d8509d7">
  <xsd:schema xmlns:xsd="http://www.w3.org/2001/XMLSchema" xmlns:xs="http://www.w3.org/2001/XMLSchema" xmlns:p="http://schemas.microsoft.com/office/2006/metadata/properties" xmlns:ns2="c8a4b984-41af-44ad-90a7-311dc11efa27" xmlns:ns3="0130c899-b1e8-47d8-86f8-6fe6b849d6f2" targetNamespace="http://schemas.microsoft.com/office/2006/metadata/properties" ma:root="true" ma:fieldsID="6a437154413b9fa92c824ca2bdef8095" ns2:_="" ns3:_="">
    <xsd:import namespace="c8a4b984-41af-44ad-90a7-311dc11efa27"/>
    <xsd:import namespace="0130c899-b1e8-47d8-86f8-6fe6b849d6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4b984-41af-44ad-90a7-311dc11ef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1902dec8-a9aa-4cb7-a2d5-0c0a0010876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0c899-b1e8-47d8-86f8-6fe6b849d6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26ca5f2-a010-48d3-93e2-61e0d35cd0e4}" ma:internalName="TaxCatchAll" ma:showField="CatchAllData" ma:web="0130c899-b1e8-47d8-86f8-6fe6b849d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a4b984-41af-44ad-90a7-311dc11efa27">
      <Terms xmlns="http://schemas.microsoft.com/office/infopath/2007/PartnerControls"/>
    </lcf76f155ced4ddcb4097134ff3c332f>
    <TaxCatchAll xmlns="0130c899-b1e8-47d8-86f8-6fe6b849d6f2" xsi:nil="true"/>
  </documentManagement>
</p:properties>
</file>

<file path=customXml/itemProps1.xml><?xml version="1.0" encoding="utf-8"?>
<ds:datastoreItem xmlns:ds="http://schemas.openxmlformats.org/officeDocument/2006/customXml" ds:itemID="{834B0F37-3BD7-434E-AC0E-65708940CFBE}"/>
</file>

<file path=customXml/itemProps2.xml><?xml version="1.0" encoding="utf-8"?>
<ds:datastoreItem xmlns:ds="http://schemas.openxmlformats.org/officeDocument/2006/customXml" ds:itemID="{F2A599B9-E133-4096-8E66-9D8BD7E7E602}"/>
</file>

<file path=customXml/itemProps3.xml><?xml version="1.0" encoding="utf-8"?>
<ds:datastoreItem xmlns:ds="http://schemas.openxmlformats.org/officeDocument/2006/customXml" ds:itemID="{6864B66C-3FC8-4EC0-BA3C-83F6AEF619D6}"/>
</file>

<file path=docProps/app.xml><?xml version="1.0" encoding="utf-8"?>
<Properties xmlns="http://schemas.openxmlformats.org/officeDocument/2006/extended-properties" xmlns:vt="http://schemas.openxmlformats.org/officeDocument/2006/docPropsVTypes">
  <TotalTime>0</TotalTime>
  <Words>802</Words>
  <Application>Microsoft Macintosh PowerPoint</Application>
  <PresentationFormat>Breitbild</PresentationFormat>
  <Paragraphs>116</Paragraphs>
  <Slides>15</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Aptos</vt:lpstr>
      <vt:lpstr>Aptos Display</vt:lpstr>
      <vt:lpstr>Arial</vt:lpstr>
      <vt:lpstr>Calibri</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Adami, Tammo</dc:creator>
  <cp:lastModifiedBy>Adami, Tammo</cp:lastModifiedBy>
  <cp:revision>251</cp:revision>
  <dcterms:created xsi:type="dcterms:W3CDTF">2025-05-20T09:13:29Z</dcterms:created>
  <dcterms:modified xsi:type="dcterms:W3CDTF">2025-11-13T08:44:34Z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2025-05-20T09:23:35Z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2c6cac8d-ab61-47b3-8209-4df2e46aefbc</vt:lpwstr>
  </property>
  <property fmtid="{D5CDD505-2E9C-101B-9397-08002B2CF9AE}" pid="7" name="MSIP_Label_defa4170-0d19-0005-0004-bc88714345d2_ActionId">
    <vt:lpwstr>9c92f3c6-1e69-4495-96aa-65149abf31b6</vt:lpwstr>
  </property>
  <property fmtid="{D5CDD505-2E9C-101B-9397-08002B2CF9AE}" pid="8" name="MSIP_Label_defa4170-0d19-0005-0004-bc88714345d2_ContentBits">
    <vt:lpwstr>0</vt:lpwstr>
  </property>
  <property fmtid="{D5CDD505-2E9C-101B-9397-08002B2CF9AE}" pid="9" name="MSIP_Label_defa4170-0d19-0005-0004-bc88714345d2_Tag">
    <vt:lpwstr>50, 3, 0, 1</vt:lpwstr>
  </property>
  <property fmtid="{D5CDD505-2E9C-101B-9397-08002B2CF9AE}" pid="10" name="MSIP_Label_20b3cc57-ad54-4613-8228-62b95826f463_Enabled">
    <vt:lpwstr>true</vt:lpwstr>
  </property>
  <property fmtid="{D5CDD505-2E9C-101B-9397-08002B2CF9AE}" pid="11" name="MSIP_Label_20b3cc57-ad54-4613-8228-62b95826f463_SetDate">
    <vt:lpwstr>2025-05-20T12:11:17Z</vt:lpwstr>
  </property>
  <property fmtid="{D5CDD505-2E9C-101B-9397-08002B2CF9AE}" pid="12" name="MSIP_Label_20b3cc57-ad54-4613-8228-62b95826f463_Method">
    <vt:lpwstr>Standard</vt:lpwstr>
  </property>
  <property fmtid="{D5CDD505-2E9C-101B-9397-08002B2CF9AE}" pid="13" name="MSIP_Label_20b3cc57-ad54-4613-8228-62b95826f463_Name">
    <vt:lpwstr>defa4170-0d19-0005-0004-bc88714345d2</vt:lpwstr>
  </property>
  <property fmtid="{D5CDD505-2E9C-101B-9397-08002B2CF9AE}" pid="14" name="MSIP_Label_20b3cc57-ad54-4613-8228-62b95826f463_SiteId">
    <vt:lpwstr>c81b6223-c223-4518-968a-8b0a0419d697</vt:lpwstr>
  </property>
  <property fmtid="{D5CDD505-2E9C-101B-9397-08002B2CF9AE}" pid="15" name="MSIP_Label_20b3cc57-ad54-4613-8228-62b95826f463_ActionId">
    <vt:lpwstr>f932fa34-020e-4545-9ed0-9c4ba0414959</vt:lpwstr>
  </property>
  <property fmtid="{D5CDD505-2E9C-101B-9397-08002B2CF9AE}" pid="16" name="MSIP_Label_20b3cc57-ad54-4613-8228-62b95826f463_ContentBits">
    <vt:lpwstr>0</vt:lpwstr>
  </property>
  <property fmtid="{D5CDD505-2E9C-101B-9397-08002B2CF9AE}" pid="17" name="MSIP_Label_20b3cc57-ad54-4613-8228-62b95826f463_Tag">
    <vt:lpwstr>10, 3, 0, 1</vt:lpwstr>
  </property>
  <property fmtid="{D5CDD505-2E9C-101B-9397-08002B2CF9AE}" pid="18" name="ContentTypeId">
    <vt:lpwstr>0x010100C3883BFA913288448A4FC66347014DF3</vt:lpwstr>
  </property>
</Properties>
</file>