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4.xml" ContentType="application/vnd.openxmlformats-officedocument.presentationml.slideLayout+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347" r:id="rId3"/>
    <p:sldId id="348" r:id="rId4"/>
    <p:sldId id="349" r:id="rId5"/>
    <p:sldId id="285" r:id="rId6"/>
    <p:sldId id="300" r:id="rId7"/>
    <p:sldId id="305" r:id="rId8"/>
    <p:sldId id="337" r:id="rId9"/>
    <p:sldId id="343" r:id="rId10"/>
    <p:sldId id="342" r:id="rId11"/>
    <p:sldId id="277" r:id="rId12"/>
    <p:sldId id="341" r:id="rId13"/>
    <p:sldId id="345" r:id="rId14"/>
    <p:sldId id="339" r:id="rId15"/>
    <p:sldId id="340" r:id="rId16"/>
    <p:sldId id="346"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58" autoAdjust="0"/>
    <p:restoredTop sz="62987" autoAdjust="0"/>
  </p:normalViewPr>
  <p:slideViewPr>
    <p:cSldViewPr showGuides="1">
      <p:cViewPr varScale="1">
        <p:scale>
          <a:sx n="82" d="100"/>
          <a:sy n="82" d="100"/>
        </p:scale>
        <p:origin x="2088"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359025-3C63-43C4-8B0E-710151024EA7}" type="datetimeFigureOut">
              <a:rPr lang="de-DE" smtClean="0"/>
              <a:t>16.11.25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0CF58-F8AE-4306-91E6-E5B4FBFABC01}" type="slidenum">
              <a:rPr lang="de-DE" smtClean="0"/>
              <a:t>‹Nr.›</a:t>
            </a:fld>
            <a:endParaRPr lang="de-DE"/>
          </a:p>
        </p:txBody>
      </p:sp>
    </p:spTree>
    <p:extLst>
      <p:ext uri="{BB962C8B-B14F-4D97-AF65-F5344CB8AC3E}">
        <p14:creationId xmlns:p14="http://schemas.microsoft.com/office/powerpoint/2010/main" val="98652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Vielen</a:t>
            </a:r>
            <a:r>
              <a:rPr lang="en-GB" dirty="0"/>
              <a:t> Dank für die </a:t>
            </a:r>
            <a:r>
              <a:rPr lang="en-GB" dirty="0" err="1"/>
              <a:t>Einladung</a:t>
            </a:r>
            <a:r>
              <a:rPr lang="en-GB" dirty="0"/>
              <a:t>, hallo in die Runde. Mein Name </a:t>
            </a:r>
            <a:r>
              <a:rPr lang="en-GB" dirty="0" err="1"/>
              <a:t>ist</a:t>
            </a:r>
            <a:r>
              <a:rPr lang="en-GB" dirty="0"/>
              <a:t>… und ich bin Leiter der </a:t>
            </a:r>
            <a:r>
              <a:rPr lang="en-GB" dirty="0" err="1"/>
              <a:t>Juniorforschungsgruppe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der JuFo </a:t>
            </a:r>
            <a:r>
              <a:rPr lang="en-GB" dirty="0" err="1"/>
              <a:t>beschäftigen</a:t>
            </a:r>
            <a:r>
              <a:rPr lang="en-GB" dirty="0"/>
              <a:t> </a:t>
            </a:r>
            <a:r>
              <a:rPr lang="en-GB" dirty="0" err="1"/>
              <a:t>wir</a:t>
            </a:r>
            <a:r>
              <a:rPr lang="en-GB" dirty="0"/>
              <a:t> </a:t>
            </a:r>
            <a:r>
              <a:rPr lang="en-GB" dirty="0" err="1"/>
              <a:t>uns</a:t>
            </a:r>
            <a:r>
              <a:rPr lang="en-GB" dirty="0"/>
              <a:t> </a:t>
            </a:r>
            <a:r>
              <a:rPr lang="en-GB" dirty="0" err="1"/>
              <a:t>mit</a:t>
            </a:r>
            <a:r>
              <a:rPr lang="en-GB" dirty="0"/>
              <a:t> </a:t>
            </a:r>
            <a:r>
              <a:rPr lang="en-GB" dirty="0" err="1"/>
              <a:t>dem</a:t>
            </a:r>
            <a:r>
              <a:rPr lang="en-GB" dirty="0"/>
              <a:t> </a:t>
            </a:r>
            <a:r>
              <a:rPr lang="en-GB" dirty="0" err="1"/>
              <a:t>Konzept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JuFo Gruppe </a:t>
            </a:r>
            <a:r>
              <a:rPr lang="en-GB" dirty="0" err="1"/>
              <a:t>besteht</a:t>
            </a:r>
            <a:r>
              <a:rPr lang="en-GB" dirty="0"/>
              <a:t> </a:t>
            </a:r>
            <a:r>
              <a:rPr lang="en-GB" dirty="0" err="1"/>
              <a:t>aus</a:t>
            </a:r>
            <a:r>
              <a:rPr lang="en-GB" dirty="0"/>
              <a:t> den </a:t>
            </a:r>
            <a:r>
              <a:rPr lang="en-GB" dirty="0" err="1"/>
              <a:t>Personen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Claudia Hornberg: </a:t>
            </a:r>
            <a:r>
              <a:rPr lang="en-GB" dirty="0" err="1"/>
              <a:t>Dekanin</a:t>
            </a:r>
            <a:r>
              <a:rPr lang="en-GB" dirty="0"/>
              <a:t> und </a:t>
            </a:r>
            <a:r>
              <a:rPr lang="en-GB" dirty="0" err="1"/>
              <a:t>Leiterin</a:t>
            </a:r>
            <a:r>
              <a:rPr lang="en-GB" dirty="0"/>
              <a:t> der AG Sustainable Environmental Health Sciences an der Med. Fak. OWL in Bielefeld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Christine Norra: </a:t>
            </a:r>
            <a:r>
              <a:rPr lang="de-DE" b="0" i="0" u="none" strike="noStrike" dirty="0">
                <a:solidFill>
                  <a:srgbClr val="000000"/>
                </a:solidFill>
                <a:effectLst/>
                <a:latin typeface="Helvetica" pitchFamily="2" charset="0"/>
              </a:rPr>
              <a:t>Ärztliche Direktorin in der Psychiatrie, Psychotherapie und Psychosomatik</a:t>
            </a:r>
            <a:r>
              <a:rPr lang="en-GB" b="0" i="0" u="none" strike="noStrike" dirty="0">
                <a:solidFill>
                  <a:schemeClr val="tx1"/>
                </a:solidFill>
                <a:effectLst/>
                <a:latin typeface="+mn-lt"/>
              </a:rPr>
              <a:t> </a:t>
            </a:r>
            <a:r>
              <a:rPr lang="de-DE" b="0" i="0" u="none" strike="noStrike" dirty="0">
                <a:solidFill>
                  <a:srgbClr val="000000"/>
                </a:solidFill>
                <a:effectLst/>
                <a:latin typeface="Helvetica" pitchFamily="2" charset="0"/>
              </a:rPr>
              <a:t>der LWL-Klinik Paderborn </a:t>
            </a:r>
          </a:p>
          <a:p>
            <a:r>
              <a:rPr lang="en-GB" dirty="0"/>
              <a:t>Kristina Hennig-Fast: </a:t>
            </a:r>
            <a:r>
              <a:rPr lang="de-DE" b="0" i="0" u="none" strike="noStrike" dirty="0">
                <a:solidFill>
                  <a:srgbClr val="000000"/>
                </a:solidFill>
                <a:effectLst/>
                <a:latin typeface="Helvetica" pitchFamily="2" charset="0"/>
              </a:rPr>
              <a:t>Therapeutische Abteilungsleitung in der Allgemeinen Psychiatrie in der Klinik für Psychiatrie und Psychotherapie in Bethel</a:t>
            </a:r>
          </a:p>
          <a:p>
            <a:r>
              <a:rPr lang="de-DE" b="0" i="0" u="none" strike="noStrike" dirty="0">
                <a:solidFill>
                  <a:srgbClr val="000000"/>
                </a:solidFill>
                <a:effectLst/>
                <a:latin typeface="Helvetica" pitchFamily="2" charset="0"/>
              </a:rPr>
              <a:t>Stefan Zerbe ist </a:t>
            </a:r>
            <a:r>
              <a:rPr lang="de-DE" sz="1200" kern="1200" dirty="0">
                <a:solidFill>
                  <a:schemeClr val="tx1"/>
                </a:solidFill>
                <a:effectLst/>
                <a:latin typeface="+mn-lt"/>
                <a:ea typeface="+mn-ea"/>
                <a:cs typeface="+mn-cs"/>
              </a:rPr>
              <a:t>Hon. Prof. an der HAWK in Göttingen und Seniorprofessor an der Universität Hildesheim. </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a:t>
            </a:r>
            <a:r>
              <a:rPr lang="de-DE" sz="1200" b="0" i="0" u="none" strike="noStrike" kern="1200" dirty="0" err="1">
                <a:solidFill>
                  <a:schemeClr val="tx1"/>
                </a:solidFill>
                <a:effectLst/>
                <a:latin typeface="+mn-lt"/>
                <a:ea typeface="+mn-ea"/>
                <a:cs typeface="+mn-cs"/>
              </a:rPr>
              <a:t>Stipendiat:innen</a:t>
            </a:r>
            <a:r>
              <a:rPr lang="de-DE" sz="1200" b="0" i="0" u="none" strike="noStrike" kern="1200" dirty="0">
                <a:solidFill>
                  <a:schemeClr val="tx1"/>
                </a:solidFill>
                <a:effectLst/>
                <a:latin typeface="+mn-lt"/>
                <a:ea typeface="+mn-ea"/>
                <a:cs typeface="+mn-cs"/>
              </a:rPr>
              <a:t> sind </a:t>
            </a:r>
            <a:endParaRPr lang="de-DE" b="0" i="0" u="none" strike="noStrike" dirty="0">
              <a:solidFill>
                <a:srgbClr val="000000"/>
              </a:solidFill>
              <a:effectLst/>
              <a:latin typeface="Helvetica" pitchFamily="2" charset="0"/>
            </a:endParaRPr>
          </a:p>
        </p:txBody>
      </p:sp>
      <p:sp>
        <p:nvSpPr>
          <p:cNvPr id="4" name="Foliennummernplatzhalter 3"/>
          <p:cNvSpPr>
            <a:spLocks noGrp="1"/>
          </p:cNvSpPr>
          <p:nvPr>
            <p:ph type="sldNum" sz="quarter" idx="5"/>
          </p:nvPr>
        </p:nvSpPr>
        <p:spPr/>
        <p:txBody>
          <a:bodyPr/>
          <a:lstStyle/>
          <a:p>
            <a:fld id="{D750CF58-F8AE-4306-91E6-E5B4FBFABC01}" type="slidenum">
              <a:rPr lang="de-DE" smtClean="0"/>
              <a:t>1</a:t>
            </a:fld>
            <a:endParaRPr lang="de-DE"/>
          </a:p>
        </p:txBody>
      </p:sp>
    </p:spTree>
    <p:extLst>
      <p:ext uri="{BB962C8B-B14F-4D97-AF65-F5344CB8AC3E}">
        <p14:creationId xmlns:p14="http://schemas.microsoft.com/office/powerpoint/2010/main" val="3807816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b="0" i="0" u="none" strike="noStrike" kern="1200" dirty="0">
                <a:solidFill>
                  <a:schemeClr val="tx1"/>
                </a:solidFill>
                <a:effectLst/>
                <a:latin typeface="+mn-lt"/>
                <a:ea typeface="+mn-ea"/>
                <a:cs typeface="+mn-cs"/>
              </a:rPr>
              <a:t>Um mögliche </a:t>
            </a:r>
            <a:r>
              <a:rPr lang="de-DE" sz="1200" b="1" i="0" u="none" strike="noStrike" kern="1200" dirty="0">
                <a:solidFill>
                  <a:schemeClr val="tx1"/>
                </a:solidFill>
                <a:effectLst/>
                <a:latin typeface="+mn-lt"/>
                <a:ea typeface="+mn-ea"/>
                <a:cs typeface="+mn-cs"/>
              </a:rPr>
              <a:t>Unterschiede in den eben genannten Skalen vor und nach dem Besuch</a:t>
            </a:r>
            <a:r>
              <a:rPr lang="de-DE" sz="1200" b="0" i="0" u="none" strike="noStrike" kern="1200" dirty="0">
                <a:solidFill>
                  <a:schemeClr val="tx1"/>
                </a:solidFill>
                <a:effectLst/>
                <a:latin typeface="+mn-lt"/>
                <a:ea typeface="+mn-ea"/>
                <a:cs typeface="+mn-cs"/>
              </a:rPr>
              <a:t> zu untersuchen, haben wir </a:t>
            </a:r>
            <a:r>
              <a:rPr lang="de-DE" sz="1200" b="1" i="0" u="none" strike="noStrike" kern="1200" dirty="0">
                <a:solidFill>
                  <a:schemeClr val="tx1"/>
                </a:solidFill>
                <a:effectLst/>
                <a:latin typeface="+mn-lt"/>
                <a:ea typeface="+mn-ea"/>
                <a:cs typeface="+mn-cs"/>
              </a:rPr>
              <a:t>T-Tests für gepaarte Stichproben</a:t>
            </a:r>
            <a:r>
              <a:rPr lang="de-DE" sz="1200" b="0" i="0" u="none" strike="noStrike" kern="1200" dirty="0">
                <a:solidFill>
                  <a:schemeClr val="tx1"/>
                </a:solidFill>
                <a:effectLst/>
                <a:latin typeface="+mn-lt"/>
                <a:ea typeface="+mn-ea"/>
                <a:cs typeface="+mn-cs"/>
              </a:rPr>
              <a:t> verwendet.</a:t>
            </a:r>
            <a:br>
              <a:rPr lang="de-DE" dirty="0"/>
            </a:br>
            <a:endParaRPr lang="de-DE" dirty="0"/>
          </a:p>
          <a:p>
            <a:pPr marL="0" indent="0">
              <a:buFont typeface="Arial" panose="020B0604020202020204" pitchFamily="34" charset="0"/>
              <a:buNone/>
            </a:pPr>
            <a:r>
              <a:rPr lang="de-DE" sz="1200" b="0" i="0" u="none" strike="noStrike" kern="1200" dirty="0">
                <a:solidFill>
                  <a:schemeClr val="tx1"/>
                </a:solidFill>
                <a:effectLst/>
                <a:latin typeface="+mn-lt"/>
                <a:ea typeface="+mn-ea"/>
                <a:cs typeface="+mn-cs"/>
              </a:rPr>
              <a:t>Und um zu sehen, welche Prädiktoren mögliche Veränderungen vorhersagen, haben wir </a:t>
            </a:r>
            <a:r>
              <a:rPr lang="de-DE" sz="1200" b="1" i="0" u="none" strike="noStrike" kern="1200" dirty="0">
                <a:solidFill>
                  <a:schemeClr val="tx1"/>
                </a:solidFill>
                <a:effectLst/>
                <a:latin typeface="+mn-lt"/>
                <a:ea typeface="+mn-ea"/>
                <a:cs typeface="+mn-cs"/>
              </a:rPr>
              <a:t>multiple lineare Regressionsanalysen</a:t>
            </a:r>
            <a:r>
              <a:rPr lang="de-DE" sz="1200" b="0" i="0" u="none" strike="noStrike" kern="1200" dirty="0">
                <a:solidFill>
                  <a:schemeClr val="tx1"/>
                </a:solidFill>
                <a:effectLst/>
                <a:latin typeface="+mn-lt"/>
                <a:ea typeface="+mn-ea"/>
                <a:cs typeface="+mn-cs"/>
              </a:rPr>
              <a:t> durchgeführt.</a:t>
            </a:r>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10</a:t>
            </a:fld>
            <a:endParaRPr lang="de-DE"/>
          </a:p>
        </p:txBody>
      </p:sp>
    </p:spTree>
    <p:extLst>
      <p:ext uri="{BB962C8B-B14F-4D97-AF65-F5344CB8AC3E}">
        <p14:creationId xmlns:p14="http://schemas.microsoft.com/office/powerpoint/2010/main" val="395172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Die Analyse der </a:t>
            </a:r>
            <a:r>
              <a:rPr lang="de-DE" sz="1200" b="1" i="0" u="none" strike="noStrike" kern="1200" dirty="0">
                <a:solidFill>
                  <a:schemeClr val="tx1"/>
                </a:solidFill>
                <a:effectLst/>
                <a:latin typeface="+mn-lt"/>
                <a:ea typeface="+mn-ea"/>
                <a:cs typeface="+mn-cs"/>
              </a:rPr>
              <a:t>Unterschiede vor und nach dem Besuch</a:t>
            </a:r>
            <a:r>
              <a:rPr lang="de-DE" sz="1200" b="0" i="0" u="none" strike="noStrike" kern="1200" dirty="0">
                <a:solidFill>
                  <a:schemeClr val="tx1"/>
                </a:solidFill>
                <a:effectLst/>
                <a:latin typeface="+mn-lt"/>
                <a:ea typeface="+mn-ea"/>
                <a:cs typeface="+mn-cs"/>
              </a:rPr>
              <a:t> ergab folgende Ergebnisse:</a:t>
            </a:r>
          </a:p>
          <a:p>
            <a:r>
              <a:rPr lang="de-DE" sz="1200" b="0" i="0" u="none" strike="noStrike" kern="1200" dirty="0">
                <a:solidFill>
                  <a:schemeClr val="tx1"/>
                </a:solidFill>
                <a:effectLst/>
                <a:latin typeface="+mn-lt"/>
                <a:ea typeface="+mn-ea"/>
                <a:cs typeface="+mn-cs"/>
              </a:rPr>
              <a:t>Besucher*innen zeigten </a:t>
            </a:r>
            <a:r>
              <a:rPr lang="de-DE" sz="1200" b="1" i="0" u="none" strike="noStrike" kern="1200" dirty="0">
                <a:solidFill>
                  <a:schemeClr val="tx1"/>
                </a:solidFill>
                <a:effectLst/>
                <a:latin typeface="+mn-lt"/>
                <a:ea typeface="+mn-ea"/>
                <a:cs typeface="+mn-cs"/>
              </a:rPr>
              <a:t>im Durchschnitt signifikant höhere Werte für positiven Affekt und Glücksempfinden</a:t>
            </a:r>
            <a:r>
              <a:rPr lang="de-DE" sz="1200" b="0" i="0" u="none" strike="noStrike" kern="1200" dirty="0">
                <a:solidFill>
                  <a:schemeClr val="tx1"/>
                </a:solidFill>
                <a:effectLst/>
                <a:latin typeface="+mn-lt"/>
                <a:ea typeface="+mn-ea"/>
                <a:cs typeface="+mn-cs"/>
              </a:rPr>
              <a:t> nach ihrem Besuch.</a:t>
            </a:r>
          </a:p>
          <a:p>
            <a:r>
              <a:rPr lang="de-DE" sz="1200" b="0" i="0" u="none" strike="noStrike" kern="1200" dirty="0">
                <a:solidFill>
                  <a:schemeClr val="tx1"/>
                </a:solidFill>
                <a:effectLst/>
                <a:latin typeface="+mn-lt"/>
                <a:ea typeface="+mn-ea"/>
                <a:cs typeface="+mn-cs"/>
              </a:rPr>
              <a:t>Gleichzeitig hatten sie </a:t>
            </a:r>
            <a:r>
              <a:rPr lang="de-DE" sz="1200" b="1" i="0" u="none" strike="noStrike" kern="1200" dirty="0">
                <a:solidFill>
                  <a:schemeClr val="tx1"/>
                </a:solidFill>
                <a:effectLst/>
                <a:latin typeface="+mn-lt"/>
                <a:ea typeface="+mn-ea"/>
                <a:cs typeface="+mn-cs"/>
              </a:rPr>
              <a:t>signifikant niedrigere Werte für negativen Affekt und Stresswahrnehmung</a:t>
            </a:r>
            <a:r>
              <a:rPr lang="de-DE" sz="1200" b="0" i="0" u="none" strike="noStrike" kern="1200" dirty="0">
                <a:solidFill>
                  <a:schemeClr val="tx1"/>
                </a:solidFill>
                <a:effectLst/>
                <a:latin typeface="+mn-lt"/>
                <a:ea typeface="+mn-ea"/>
                <a:cs typeface="+mn-cs"/>
              </a:rPr>
              <a:t> nach ihrem Besuch.</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Interessanterweise gab es </a:t>
            </a:r>
            <a:r>
              <a:rPr lang="de-DE" sz="1200" b="1" i="0" u="none" strike="noStrike" kern="1200" dirty="0">
                <a:solidFill>
                  <a:schemeClr val="tx1"/>
                </a:solidFill>
                <a:effectLst/>
                <a:latin typeface="+mn-lt"/>
                <a:ea typeface="+mn-ea"/>
                <a:cs typeface="+mn-cs"/>
              </a:rPr>
              <a:t>keine signifikanten Unterschiede im wahrgenommenen Wohlbefinden</a:t>
            </a:r>
            <a:r>
              <a:rPr lang="de-DE" sz="1200" b="0" i="0" u="none" strike="noStrike" kern="1200" dirty="0">
                <a:solidFill>
                  <a:schemeClr val="tx1"/>
                </a:solidFill>
                <a:effectLst/>
                <a:latin typeface="+mn-lt"/>
                <a:ea typeface="+mn-ea"/>
                <a:cs typeface="+mn-cs"/>
              </a:rPr>
              <a:t> vor und nach dem Besuch des Tierparks.</a:t>
            </a: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Hier ist aber wichtig zu beachten, dass die Unterschiede zwar signifikant, aber </a:t>
            </a:r>
            <a:r>
              <a:rPr lang="de-DE" sz="1200" b="1" i="0" u="none" strike="noStrike" kern="1200" dirty="0">
                <a:solidFill>
                  <a:schemeClr val="tx1"/>
                </a:solidFill>
                <a:effectLst/>
                <a:latin typeface="+mn-lt"/>
                <a:ea typeface="+mn-ea"/>
                <a:cs typeface="+mn-cs"/>
              </a:rPr>
              <a:t>nicht sehr groß</a:t>
            </a:r>
            <a:r>
              <a:rPr lang="de-DE" sz="1200" b="0" i="0" u="none" strike="noStrike" kern="1200" dirty="0">
                <a:solidFill>
                  <a:schemeClr val="tx1"/>
                </a:solidFill>
                <a:effectLst/>
                <a:latin typeface="+mn-lt"/>
                <a:ea typeface="+mn-ea"/>
                <a:cs typeface="+mn-cs"/>
              </a:rPr>
              <a:t> waren.</a:t>
            </a:r>
          </a:p>
          <a:p>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Wenn man jedoch berücksichtigt, dass wir </a:t>
            </a:r>
            <a:r>
              <a:rPr lang="de-DE" sz="1200" b="1" i="0" u="none" strike="noStrike" kern="1200" dirty="0">
                <a:solidFill>
                  <a:schemeClr val="tx1"/>
                </a:solidFill>
                <a:effectLst/>
                <a:latin typeface="+mn-lt"/>
                <a:ea typeface="+mn-ea"/>
                <a:cs typeface="+mn-cs"/>
              </a:rPr>
              <a:t>reguläre </a:t>
            </a:r>
            <a:r>
              <a:rPr lang="de-DE" sz="1200" b="1" i="0" u="none" strike="noStrike" kern="1200" dirty="0" err="1">
                <a:solidFill>
                  <a:schemeClr val="tx1"/>
                </a:solidFill>
                <a:effectLst/>
                <a:latin typeface="+mn-lt"/>
                <a:ea typeface="+mn-ea"/>
                <a:cs typeface="+mn-cs"/>
              </a:rPr>
              <a:t>Tierparkbesucher:innen</a:t>
            </a:r>
            <a:r>
              <a:rPr lang="de-DE" sz="1200" b="0" i="0" u="none" strike="noStrike" kern="1200" dirty="0">
                <a:solidFill>
                  <a:schemeClr val="tx1"/>
                </a:solidFill>
                <a:effectLst/>
                <a:latin typeface="+mn-lt"/>
                <a:ea typeface="+mn-ea"/>
                <a:cs typeface="+mn-cs"/>
              </a:rPr>
              <a:t> befragt haben – also Menschen, die sich ohnehin nicht schlecht fühlten, weil sie ihre Freizeit im Park verbrachten – und diese nach dem Besuch </a:t>
            </a:r>
            <a:r>
              <a:rPr lang="de-DE" sz="1200" b="1" i="0" u="none" strike="noStrike" kern="1200" dirty="0">
                <a:solidFill>
                  <a:schemeClr val="tx1"/>
                </a:solidFill>
                <a:effectLst/>
                <a:latin typeface="+mn-lt"/>
                <a:ea typeface="+mn-ea"/>
                <a:cs typeface="+mn-cs"/>
              </a:rPr>
              <a:t>ein bisschen besser fühlten</a:t>
            </a:r>
            <a:r>
              <a:rPr lang="de-DE" sz="1200" b="0" i="0" u="none" strike="noStrike" kern="1200" dirty="0">
                <a:solidFill>
                  <a:schemeClr val="tx1"/>
                </a:solidFill>
                <a:effectLst/>
                <a:latin typeface="+mn-lt"/>
                <a:ea typeface="+mn-ea"/>
                <a:cs typeface="+mn-cs"/>
              </a:rPr>
              <a:t>, ist das durchaus bemerkenswert.</a:t>
            </a:r>
          </a:p>
          <a:p>
            <a:pPr marL="171450" indent="-171450">
              <a:buFont typeface="Arial" panose="020B0604020202020204" pitchFamily="34" charset="0"/>
              <a:buChar char="•"/>
            </a:pPr>
            <a:endParaRPr lang="de-DE" i="0" dirty="0"/>
          </a:p>
        </p:txBody>
      </p:sp>
      <p:sp>
        <p:nvSpPr>
          <p:cNvPr id="4" name="Foliennummernplatzhalter 3"/>
          <p:cNvSpPr>
            <a:spLocks noGrp="1"/>
          </p:cNvSpPr>
          <p:nvPr>
            <p:ph type="sldNum" sz="quarter" idx="5"/>
          </p:nvPr>
        </p:nvSpPr>
        <p:spPr/>
        <p:txBody>
          <a:bodyPr/>
          <a:lstStyle/>
          <a:p>
            <a:fld id="{D750CF58-F8AE-4306-91E6-E5B4FBFABC01}" type="slidenum">
              <a:rPr lang="de-DE" smtClean="0"/>
              <a:t>11</a:t>
            </a:fld>
            <a:endParaRPr lang="de-DE"/>
          </a:p>
        </p:txBody>
      </p:sp>
    </p:spTree>
    <p:extLst>
      <p:ext uri="{BB962C8B-B14F-4D97-AF65-F5344CB8AC3E}">
        <p14:creationId xmlns:p14="http://schemas.microsoft.com/office/powerpoint/2010/main" val="338491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Wir haben für die Berechnung der Regressionen für die Abhängigen Variablen Differenzwerte gebildet.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Zwei Regressionsmodelle waren statistisch </a:t>
            </a:r>
            <a:r>
              <a:rPr lang="de-DE" sz="1200" b="1" i="0" u="none" strike="noStrike" kern="1200" dirty="0">
                <a:solidFill>
                  <a:schemeClr val="tx1"/>
                </a:solidFill>
                <a:effectLst/>
                <a:latin typeface="+mn-lt"/>
                <a:ea typeface="+mn-ea"/>
                <a:cs typeface="+mn-cs"/>
              </a:rPr>
              <a:t>signifikant</a:t>
            </a:r>
            <a:r>
              <a:rPr lang="de-DE" sz="1200" b="0" i="0" u="none" strike="noStrike" kern="1200" dirty="0">
                <a:solidFill>
                  <a:schemeClr val="tx1"/>
                </a:solidFill>
                <a:effectLst/>
                <a:latin typeface="+mn-lt"/>
                <a:ea typeface="+mn-ea"/>
                <a:cs typeface="+mn-cs"/>
              </a:rPr>
              <a:t> – einmal ein Modell mit der AV Positiver Affekt (oben links) und einmal mit der AV Glücksempfinden (unten links). Für beide Modelle war die </a:t>
            </a:r>
            <a:r>
              <a:rPr lang="de-DE" sz="1200" b="1" i="0" u="none" strike="noStrike" kern="1200" dirty="0">
                <a:solidFill>
                  <a:schemeClr val="tx1"/>
                </a:solidFill>
                <a:effectLst/>
                <a:latin typeface="+mn-lt"/>
                <a:ea typeface="+mn-ea"/>
                <a:cs typeface="+mn-cs"/>
              </a:rPr>
              <a:t>wahrgenommene Erholsamkeit der signifikante Prädiktor.</a:t>
            </a:r>
            <a:endParaRPr lang="de-DE" sz="1200" b="0" i="0" u="none" strike="noStrike" kern="1200" dirty="0">
              <a:solidFill>
                <a:schemeClr val="tx1"/>
              </a:solidFill>
              <a:effectLst/>
              <a:latin typeface="+mn-lt"/>
              <a:ea typeface="+mn-ea"/>
              <a:cs typeface="+mn-cs"/>
            </a:endParaRPr>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i="0" u="none" strike="noStrike" kern="1200" dirty="0">
                <a:solidFill>
                  <a:schemeClr val="tx1"/>
                </a:solidFill>
                <a:effectLst/>
                <a:latin typeface="+mn-lt"/>
                <a:ea typeface="+mn-ea"/>
                <a:cs typeface="+mn-cs"/>
              </a:rPr>
              <a:t>Zwei MLRAs waren </a:t>
            </a:r>
            <a:r>
              <a:rPr lang="de-DE" sz="1200" b="1" i="0" u="none" strike="noStrike" kern="1200" dirty="0">
                <a:solidFill>
                  <a:schemeClr val="tx1"/>
                </a:solidFill>
                <a:effectLst/>
                <a:latin typeface="+mn-lt"/>
                <a:ea typeface="+mn-ea"/>
                <a:cs typeface="+mn-cs"/>
              </a:rPr>
              <a:t>nicht signifikant</a:t>
            </a:r>
            <a:r>
              <a:rPr lang="de-DE" sz="1200" b="0" i="0" u="none" strike="noStrike" kern="1200" dirty="0">
                <a:solidFill>
                  <a:schemeClr val="tx1"/>
                </a:solidFill>
                <a:effectLst/>
                <a:latin typeface="+mn-lt"/>
                <a:ea typeface="+mn-ea"/>
                <a:cs typeface="+mn-cs"/>
              </a:rPr>
              <a:t> – vermutlich aufgrund zu geringer Varianz in den abhängigen Variablen, da die Unterschiede vor und nach dem Besuch nicht sehr groß waren.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12</a:t>
            </a:fld>
            <a:endParaRPr lang="de-DE"/>
          </a:p>
        </p:txBody>
      </p:sp>
    </p:spTree>
    <p:extLst>
      <p:ext uri="{BB962C8B-B14F-4D97-AF65-F5344CB8AC3E}">
        <p14:creationId xmlns:p14="http://schemas.microsoft.com/office/powerpoint/2010/main" val="3202354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Bei der Analyse der Vorhersage der wahrgenommenen Erholsamkeit waren </a:t>
            </a:r>
            <a:r>
              <a:rPr lang="de-DE" sz="1200" b="1" i="0" u="none" strike="noStrike" kern="1200" dirty="0">
                <a:solidFill>
                  <a:schemeClr val="tx1"/>
                </a:solidFill>
                <a:effectLst/>
                <a:latin typeface="+mn-lt"/>
                <a:ea typeface="+mn-ea"/>
                <a:cs typeface="+mn-cs"/>
              </a:rPr>
              <a:t>alle fünf Modelle statistisch signifikant</a:t>
            </a:r>
            <a:r>
              <a:rPr lang="de-DE" sz="1200" b="0" i="0" u="none" strike="noStrike" kern="1200" dirty="0">
                <a:solidFill>
                  <a:schemeClr val="tx1"/>
                </a:solidFill>
                <a:effectLst/>
                <a:latin typeface="+mn-lt"/>
                <a:ea typeface="+mn-ea"/>
                <a:cs typeface="+mn-cs"/>
              </a:rPr>
              <a: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a:t>
            </a:r>
            <a:r>
              <a:rPr lang="de-DE" sz="1200" b="1" i="0" u="none" strike="noStrike" kern="1200" dirty="0">
                <a:solidFill>
                  <a:schemeClr val="tx1"/>
                </a:solidFill>
                <a:effectLst/>
                <a:latin typeface="+mn-lt"/>
                <a:ea typeface="+mn-ea"/>
                <a:cs typeface="+mn-cs"/>
              </a:rPr>
              <a:t>wahrgenommene Erholsamkeit insgesamt (links abgebildet)</a:t>
            </a:r>
            <a:r>
              <a:rPr lang="de-DE" sz="1200" b="0" i="0" u="none" strike="noStrike" kern="1200" dirty="0">
                <a:solidFill>
                  <a:schemeClr val="tx1"/>
                </a:solidFill>
                <a:effectLst/>
                <a:latin typeface="+mn-lt"/>
                <a:ea typeface="+mn-ea"/>
                <a:cs typeface="+mn-cs"/>
              </a:rPr>
              <a:t> wurde am besten vorhergesagt durch:</a:t>
            </a:r>
          </a:p>
          <a:p>
            <a:pPr lvl="1"/>
            <a:r>
              <a:rPr lang="de-DE" sz="1200" b="0" i="0" u="none" strike="noStrike" kern="1200" dirty="0">
                <a:solidFill>
                  <a:schemeClr val="tx1"/>
                </a:solidFill>
                <a:effectLst/>
                <a:latin typeface="+mn-lt"/>
                <a:ea typeface="+mn-ea"/>
                <a:cs typeface="+mn-cs"/>
              </a:rPr>
              <a:t>das </a:t>
            </a:r>
            <a:r>
              <a:rPr lang="de-DE" sz="1200" b="1" i="0" u="none" strike="noStrike" kern="1200" dirty="0">
                <a:solidFill>
                  <a:schemeClr val="tx1"/>
                </a:solidFill>
                <a:effectLst/>
                <a:latin typeface="+mn-lt"/>
                <a:ea typeface="+mn-ea"/>
                <a:cs typeface="+mn-cs"/>
              </a:rPr>
              <a:t>wahrgenommene Wetter</a:t>
            </a:r>
            <a:r>
              <a:rPr lang="de-DE" sz="1200" b="0" i="0" u="none" strike="noStrike" kern="1200" dirty="0">
                <a:solidFill>
                  <a:schemeClr val="tx1"/>
                </a:solidFill>
                <a:effectLst/>
                <a:latin typeface="+mn-lt"/>
                <a:ea typeface="+mn-ea"/>
                <a:cs typeface="+mn-cs"/>
              </a:rPr>
              <a:t>,</a:t>
            </a:r>
          </a:p>
          <a:p>
            <a:pPr lvl="1"/>
            <a:r>
              <a:rPr lang="de-DE" sz="1200" b="0" i="0" u="none" strike="noStrike" kern="1200" dirty="0">
                <a:solidFill>
                  <a:schemeClr val="tx1"/>
                </a:solidFill>
                <a:effectLst/>
                <a:latin typeface="+mn-lt"/>
                <a:ea typeface="+mn-ea"/>
                <a:cs typeface="+mn-cs"/>
              </a:rPr>
              <a:t>die </a:t>
            </a:r>
            <a:r>
              <a:rPr lang="de-DE" sz="1200" b="1" i="0" u="none" strike="noStrike" kern="1200" dirty="0">
                <a:solidFill>
                  <a:schemeClr val="tx1"/>
                </a:solidFill>
                <a:effectLst/>
                <a:latin typeface="+mn-lt"/>
                <a:ea typeface="+mn-ea"/>
                <a:cs typeface="+mn-cs"/>
              </a:rPr>
              <a:t>Faszination für die Tiere</a:t>
            </a:r>
            <a:r>
              <a:rPr lang="de-DE" sz="1200" b="0" i="0" u="none" strike="noStrike" kern="1200" dirty="0">
                <a:solidFill>
                  <a:schemeClr val="tx1"/>
                </a:solidFill>
                <a:effectLst/>
                <a:latin typeface="+mn-lt"/>
                <a:ea typeface="+mn-ea"/>
                <a:cs typeface="+mn-cs"/>
              </a:rPr>
              <a:t>,</a:t>
            </a:r>
          </a:p>
          <a:p>
            <a:pPr lvl="1"/>
            <a:r>
              <a:rPr lang="de-DE" sz="1200" b="0" i="0" u="none" strike="noStrike" kern="1200" dirty="0">
                <a:solidFill>
                  <a:schemeClr val="tx1"/>
                </a:solidFill>
                <a:effectLst/>
                <a:latin typeface="+mn-lt"/>
                <a:ea typeface="+mn-ea"/>
                <a:cs typeface="+mn-cs"/>
              </a:rPr>
              <a:t>die </a:t>
            </a:r>
            <a:r>
              <a:rPr lang="de-DE" sz="1200" b="1" i="0" u="none" strike="noStrike" kern="1200" dirty="0">
                <a:solidFill>
                  <a:schemeClr val="tx1"/>
                </a:solidFill>
                <a:effectLst/>
                <a:latin typeface="+mn-lt"/>
                <a:ea typeface="+mn-ea"/>
                <a:cs typeface="+mn-cs"/>
              </a:rPr>
              <a:t>Natürlichkeit des Parks</a:t>
            </a:r>
            <a:r>
              <a:rPr lang="de-DE" sz="1200" b="0" i="0" u="none" strike="noStrike" kern="1200" dirty="0">
                <a:solidFill>
                  <a:schemeClr val="tx1"/>
                </a:solidFill>
                <a:effectLst/>
                <a:latin typeface="+mn-lt"/>
                <a:ea typeface="+mn-ea"/>
                <a:cs typeface="+mn-cs"/>
              </a:rPr>
              <a:t> und</a:t>
            </a:r>
          </a:p>
          <a:p>
            <a:pPr lvl="1"/>
            <a:r>
              <a:rPr lang="de-DE" sz="1200" b="0" i="0" u="none" strike="noStrike" kern="1200" dirty="0">
                <a:solidFill>
                  <a:schemeClr val="tx1"/>
                </a:solidFill>
                <a:effectLst/>
                <a:latin typeface="+mn-lt"/>
                <a:ea typeface="+mn-ea"/>
                <a:cs typeface="+mn-cs"/>
              </a:rPr>
              <a:t>Die Erfüllung der </a:t>
            </a:r>
            <a:r>
              <a:rPr lang="de-DE" sz="1200" b="1" i="0" u="none" strike="noStrike" kern="1200" dirty="0">
                <a:solidFill>
                  <a:schemeClr val="tx1"/>
                </a:solidFill>
                <a:effectLst/>
                <a:latin typeface="+mn-lt"/>
                <a:ea typeface="+mn-ea"/>
                <a:cs typeface="+mn-cs"/>
              </a:rPr>
              <a:t>Besuchsintention</a:t>
            </a:r>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Für die </a:t>
            </a:r>
            <a:r>
              <a:rPr lang="de-DE" sz="1200" b="1" i="0" u="none" strike="noStrike" kern="1200" dirty="0">
                <a:solidFill>
                  <a:schemeClr val="tx1"/>
                </a:solidFill>
                <a:effectLst/>
                <a:latin typeface="+mn-lt"/>
                <a:ea typeface="+mn-ea"/>
                <a:cs typeface="+mn-cs"/>
              </a:rPr>
              <a:t>PRS-Subskalen, die auf der </a:t>
            </a:r>
            <a:r>
              <a:rPr lang="de-DE" sz="1200" b="0" i="0" u="none" strike="noStrike" kern="1200" dirty="0">
                <a:solidFill>
                  <a:schemeClr val="tx1"/>
                </a:solidFill>
                <a:effectLst/>
                <a:latin typeface="+mn-lt"/>
                <a:ea typeface="+mn-ea"/>
                <a:cs typeface="+mn-cs"/>
              </a:rPr>
              <a:t>rechten Seite abgebildet sind, konnten wir unterschiedlich statistisch signifikante Prädiktorvariablen ermitteln.</a:t>
            </a:r>
          </a:p>
          <a:p>
            <a:pPr lvl="1"/>
            <a:endParaRPr lang="de-DE" sz="1200" b="1" i="0" u="none" strike="noStrike" kern="1200" dirty="0">
              <a:solidFill>
                <a:schemeClr val="tx1"/>
              </a:solidFill>
              <a:effectLst/>
              <a:latin typeface="+mn-lt"/>
              <a:ea typeface="+mn-ea"/>
              <a:cs typeface="+mn-cs"/>
            </a:endParaRPr>
          </a:p>
          <a:p>
            <a:pPr lvl="0"/>
            <a:r>
              <a:rPr lang="de-DE" sz="1200" b="1" i="0" u="none" strike="noStrike" kern="1200" dirty="0">
                <a:solidFill>
                  <a:schemeClr val="tx1"/>
                </a:solidFill>
                <a:effectLst/>
                <a:latin typeface="+mn-lt"/>
                <a:ea typeface="+mn-ea"/>
                <a:cs typeface="+mn-cs"/>
              </a:rPr>
              <a:t>Vor allem die Prädiktoren Faszination für die Tiere</a:t>
            </a:r>
            <a:r>
              <a:rPr lang="de-DE" sz="1200" b="0" i="0" u="none" strike="noStrike" kern="1200" dirty="0">
                <a:solidFill>
                  <a:schemeClr val="tx1"/>
                </a:solidFill>
                <a:effectLst/>
                <a:latin typeface="+mn-lt"/>
                <a:ea typeface="+mn-ea"/>
                <a:cs typeface="+mn-cs"/>
              </a:rPr>
              <a:t>, die </a:t>
            </a:r>
            <a:r>
              <a:rPr lang="de-DE" sz="1200" b="1" i="0" u="none" strike="noStrike" kern="1200" dirty="0">
                <a:solidFill>
                  <a:schemeClr val="tx1"/>
                </a:solidFill>
                <a:effectLst/>
                <a:latin typeface="+mn-lt"/>
                <a:ea typeface="+mn-ea"/>
                <a:cs typeface="+mn-cs"/>
              </a:rPr>
              <a:t>wahrgenommene Natürlichkeit des Parks</a:t>
            </a:r>
            <a:r>
              <a:rPr lang="de-DE" sz="1200" b="0" i="0" u="none" strike="noStrike" kern="1200" dirty="0">
                <a:solidFill>
                  <a:schemeClr val="tx1"/>
                </a:solidFill>
                <a:effectLst/>
                <a:latin typeface="+mn-lt"/>
                <a:ea typeface="+mn-ea"/>
                <a:cs typeface="+mn-cs"/>
              </a:rPr>
              <a:t> und die </a:t>
            </a:r>
            <a:r>
              <a:rPr lang="de-DE" sz="1200" b="1" i="0" u="none" strike="noStrike" kern="1200" dirty="0">
                <a:solidFill>
                  <a:schemeClr val="tx1"/>
                </a:solidFill>
                <a:effectLst/>
                <a:latin typeface="+mn-lt"/>
                <a:ea typeface="+mn-ea"/>
                <a:cs typeface="+mn-cs"/>
              </a:rPr>
              <a:t>Besuchsintention</a:t>
            </a:r>
            <a:r>
              <a:rPr lang="de-DE" sz="1200" b="0" i="0" u="none" strike="noStrike" kern="1200" dirty="0">
                <a:solidFill>
                  <a:schemeClr val="tx1"/>
                </a:solidFill>
                <a:effectLst/>
                <a:latin typeface="+mn-lt"/>
                <a:ea typeface="+mn-ea"/>
                <a:cs typeface="+mn-cs"/>
              </a:rPr>
              <a:t>, traten dabei in mehreren Modellen auf.</a:t>
            </a:r>
          </a:p>
          <a:p>
            <a:endParaRPr lang="de-DE" sz="1200" b="0"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750CF58-F8AE-4306-91E6-E5B4FBFABC01}" type="slidenum">
              <a:rPr lang="de-DE" smtClean="0"/>
              <a:t>13</a:t>
            </a:fld>
            <a:endParaRPr lang="de-DE"/>
          </a:p>
        </p:txBody>
      </p:sp>
    </p:spTree>
    <p:extLst>
      <p:ext uri="{BB962C8B-B14F-4D97-AF65-F5344CB8AC3E}">
        <p14:creationId xmlns:p14="http://schemas.microsoft.com/office/powerpoint/2010/main" val="1299664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Abschließen möchte ich mit </a:t>
            </a:r>
          </a:p>
        </p:txBody>
      </p:sp>
      <p:sp>
        <p:nvSpPr>
          <p:cNvPr id="4" name="Foliennummernplatzhalter 3"/>
          <p:cNvSpPr>
            <a:spLocks noGrp="1"/>
          </p:cNvSpPr>
          <p:nvPr>
            <p:ph type="sldNum" sz="quarter" idx="5"/>
          </p:nvPr>
        </p:nvSpPr>
        <p:spPr/>
        <p:txBody>
          <a:bodyPr/>
          <a:lstStyle/>
          <a:p>
            <a:fld id="{D750CF58-F8AE-4306-91E6-E5B4FBFABC01}" type="slidenum">
              <a:rPr lang="de-DE" smtClean="0"/>
              <a:t>14</a:t>
            </a:fld>
            <a:endParaRPr lang="de-DE"/>
          </a:p>
        </p:txBody>
      </p:sp>
    </p:spTree>
    <p:extLst>
      <p:ext uri="{BB962C8B-B14F-4D97-AF65-F5344CB8AC3E}">
        <p14:creationId xmlns:p14="http://schemas.microsoft.com/office/powerpoint/2010/main" val="355083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300" dirty="0"/>
          </a:p>
        </p:txBody>
      </p:sp>
      <p:sp>
        <p:nvSpPr>
          <p:cNvPr id="4" name="Foliennummernplatzhalter 3"/>
          <p:cNvSpPr>
            <a:spLocks noGrp="1"/>
          </p:cNvSpPr>
          <p:nvPr>
            <p:ph type="sldNum" sz="quarter" idx="5"/>
          </p:nvPr>
        </p:nvSpPr>
        <p:spPr/>
        <p:txBody>
          <a:bodyPr/>
          <a:lstStyle/>
          <a:p>
            <a:fld id="{D750CF58-F8AE-4306-91E6-E5B4FBFABC01}" type="slidenum">
              <a:rPr lang="de-DE" smtClean="0"/>
              <a:t>15</a:t>
            </a:fld>
            <a:endParaRPr lang="de-DE"/>
          </a:p>
        </p:txBody>
      </p:sp>
    </p:spTree>
    <p:extLst>
      <p:ext uri="{BB962C8B-B14F-4D97-AF65-F5344CB8AC3E}">
        <p14:creationId xmlns:p14="http://schemas.microsoft.com/office/powerpoint/2010/main" val="2933881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Was Sie hier sehen, ist ein </a:t>
            </a:r>
            <a:r>
              <a:rPr lang="de-DE" sz="1200" b="1" i="0" u="none" strike="noStrike" kern="1200" dirty="0">
                <a:solidFill>
                  <a:schemeClr val="tx1"/>
                </a:solidFill>
                <a:effectLst/>
                <a:latin typeface="+mn-lt"/>
                <a:ea typeface="+mn-ea"/>
                <a:cs typeface="+mn-cs"/>
              </a:rPr>
              <a:t>sehr vereinfachtes Beispiel</a:t>
            </a:r>
            <a:r>
              <a:rPr lang="de-DE" sz="1200" b="0" i="0" u="none" strike="noStrike" kern="1200" dirty="0">
                <a:solidFill>
                  <a:schemeClr val="tx1"/>
                </a:solidFill>
                <a:effectLst/>
                <a:latin typeface="+mn-lt"/>
                <a:ea typeface="+mn-ea"/>
                <a:cs typeface="+mn-cs"/>
              </a:rPr>
              <a:t>:</a:t>
            </a:r>
          </a:p>
          <a:p>
            <a:r>
              <a:rPr lang="de-DE" sz="1200" b="0" i="0" u="none" strike="noStrike" kern="1200" dirty="0">
                <a:solidFill>
                  <a:schemeClr val="tx1"/>
                </a:solidFill>
                <a:effectLst/>
                <a:latin typeface="+mn-lt"/>
                <a:ea typeface="+mn-ea"/>
                <a:cs typeface="+mn-cs"/>
              </a:rPr>
              <a:t>Das </a:t>
            </a:r>
            <a:r>
              <a:rPr lang="de-DE" sz="1200" b="1" i="0" u="none" strike="noStrike" kern="1200" dirty="0">
                <a:solidFill>
                  <a:schemeClr val="tx1"/>
                </a:solidFill>
                <a:effectLst/>
                <a:latin typeface="+mn-lt"/>
                <a:ea typeface="+mn-ea"/>
                <a:cs typeface="+mn-cs"/>
              </a:rPr>
              <a:t>wahrgenommene Wetter</a:t>
            </a:r>
            <a:r>
              <a:rPr lang="de-DE" sz="1200" b="0" i="0" u="none" strike="noStrike" kern="1200" dirty="0">
                <a:solidFill>
                  <a:schemeClr val="tx1"/>
                </a:solidFill>
                <a:effectLst/>
                <a:latin typeface="+mn-lt"/>
                <a:ea typeface="+mn-ea"/>
                <a:cs typeface="+mn-cs"/>
              </a:rPr>
              <a:t>, die </a:t>
            </a:r>
            <a:r>
              <a:rPr lang="de-DE" sz="1200" b="1" i="0" u="none" strike="noStrike" kern="1200" dirty="0">
                <a:solidFill>
                  <a:schemeClr val="tx1"/>
                </a:solidFill>
                <a:effectLst/>
                <a:latin typeface="+mn-lt"/>
                <a:ea typeface="+mn-ea"/>
                <a:cs typeface="+mn-cs"/>
              </a:rPr>
              <a:t>Faszination für die Tiere</a:t>
            </a:r>
            <a:r>
              <a:rPr lang="de-DE" sz="1200" b="0" i="0" u="none" strike="noStrike" kern="1200" dirty="0">
                <a:solidFill>
                  <a:schemeClr val="tx1"/>
                </a:solidFill>
                <a:effectLst/>
                <a:latin typeface="+mn-lt"/>
                <a:ea typeface="+mn-ea"/>
                <a:cs typeface="+mn-cs"/>
              </a:rPr>
              <a:t>, die </a:t>
            </a:r>
            <a:r>
              <a:rPr lang="de-DE" sz="1200" b="1" i="0" u="none" strike="noStrike" kern="1200" dirty="0">
                <a:solidFill>
                  <a:schemeClr val="tx1"/>
                </a:solidFill>
                <a:effectLst/>
                <a:latin typeface="+mn-lt"/>
                <a:ea typeface="+mn-ea"/>
                <a:cs typeface="+mn-cs"/>
              </a:rPr>
              <a:t>Natürlichkeit</a:t>
            </a:r>
            <a:r>
              <a:rPr lang="de-DE" sz="1200" b="0" i="0" u="none" strike="noStrike" kern="1200" dirty="0">
                <a:solidFill>
                  <a:schemeClr val="tx1"/>
                </a:solidFill>
                <a:effectLst/>
                <a:latin typeface="+mn-lt"/>
                <a:ea typeface="+mn-ea"/>
                <a:cs typeface="+mn-cs"/>
              </a:rPr>
              <a:t> und die </a:t>
            </a:r>
            <a:r>
              <a:rPr lang="de-DE" sz="1200" b="1" i="0" u="none" strike="noStrike" kern="1200" dirty="0">
                <a:solidFill>
                  <a:schemeClr val="tx1"/>
                </a:solidFill>
                <a:effectLst/>
                <a:latin typeface="+mn-lt"/>
                <a:ea typeface="+mn-ea"/>
                <a:cs typeface="+mn-cs"/>
              </a:rPr>
              <a:t>Besuchsabsicht</a:t>
            </a:r>
            <a:r>
              <a:rPr lang="de-DE" sz="1200" b="0" i="0" u="none" strike="noStrike" kern="1200" dirty="0">
                <a:solidFill>
                  <a:schemeClr val="tx1"/>
                </a:solidFill>
                <a:effectLst/>
                <a:latin typeface="+mn-lt"/>
                <a:ea typeface="+mn-ea"/>
                <a:cs typeface="+mn-cs"/>
              </a:rPr>
              <a:t> sagen die Veränderung des </a:t>
            </a:r>
            <a:r>
              <a:rPr lang="de-DE" sz="1200" b="1" i="0" u="none" strike="noStrike" kern="1200" dirty="0">
                <a:solidFill>
                  <a:schemeClr val="tx1"/>
                </a:solidFill>
                <a:effectLst/>
                <a:latin typeface="+mn-lt"/>
                <a:ea typeface="+mn-ea"/>
                <a:cs typeface="+mn-cs"/>
              </a:rPr>
              <a:t>positiven Affekts</a:t>
            </a:r>
            <a:r>
              <a:rPr lang="de-DE" sz="1200" b="0" i="0" u="none" strike="noStrike" kern="1200" dirty="0">
                <a:solidFill>
                  <a:schemeClr val="tx1"/>
                </a:solidFill>
                <a:effectLst/>
                <a:latin typeface="+mn-lt"/>
                <a:ea typeface="+mn-ea"/>
                <a:cs typeface="+mn-cs"/>
              </a:rPr>
              <a:t> über die </a:t>
            </a:r>
            <a:r>
              <a:rPr lang="de-DE" sz="1200" b="1" i="0" u="none" strike="noStrike" kern="1200" dirty="0">
                <a:solidFill>
                  <a:schemeClr val="tx1"/>
                </a:solidFill>
                <a:effectLst/>
                <a:latin typeface="+mn-lt"/>
                <a:ea typeface="+mn-ea"/>
                <a:cs typeface="+mn-cs"/>
              </a:rPr>
              <a:t>Gesamtbewertung der PRS</a:t>
            </a:r>
            <a:r>
              <a:rPr lang="de-DE" sz="1200" b="0" i="0" u="none" strike="noStrike" kern="1200" dirty="0">
                <a:solidFill>
                  <a:schemeClr val="tx1"/>
                </a:solidFill>
                <a:effectLst/>
                <a:latin typeface="+mn-lt"/>
                <a:ea typeface="+mn-ea"/>
                <a:cs typeface="+mn-cs"/>
              </a:rPr>
              <a:t> voraus, </a:t>
            </a:r>
            <a:r>
              <a:rPr lang="de-DE" sz="1200" b="1" i="0" u="none" strike="noStrike" kern="1200" dirty="0">
                <a:solidFill>
                  <a:schemeClr val="tx1"/>
                </a:solidFill>
                <a:effectLst/>
                <a:latin typeface="+mn-lt"/>
                <a:ea typeface="+mn-ea"/>
                <a:cs typeface="+mn-cs"/>
              </a:rPr>
              <a:t>ohne einen direkten Effekt</a:t>
            </a:r>
            <a:r>
              <a:rPr lang="de-DE" sz="1200" b="0" i="0" u="none" strike="noStrike" kern="1200" dirty="0">
                <a:solidFill>
                  <a:schemeClr val="tx1"/>
                </a:solidFill>
                <a:effectLst/>
                <a:latin typeface="+mn-lt"/>
                <a:ea typeface="+mn-ea"/>
                <a:cs typeface="+mn-cs"/>
              </a:rPr>
              <a:t> auf die Veränderung des positiven Affekts zu haben.</a:t>
            </a:r>
          </a:p>
          <a:p>
            <a:r>
              <a:rPr lang="de-DE" sz="1200" b="0" i="0" u="none" strike="noStrike" kern="1200" dirty="0">
                <a:solidFill>
                  <a:schemeClr val="tx1"/>
                </a:solidFill>
                <a:effectLst/>
                <a:latin typeface="+mn-lt"/>
                <a:ea typeface="+mn-ea"/>
                <a:cs typeface="+mn-cs"/>
              </a:rPr>
              <a:t>Wir konnten diese Modelle für </a:t>
            </a:r>
            <a:r>
              <a:rPr lang="de-DE" sz="1200" b="1" i="0" u="none" strike="noStrike" kern="1200" dirty="0">
                <a:solidFill>
                  <a:schemeClr val="tx1"/>
                </a:solidFill>
                <a:effectLst/>
                <a:latin typeface="+mn-lt"/>
                <a:ea typeface="+mn-ea"/>
                <a:cs typeface="+mn-cs"/>
              </a:rPr>
              <a:t>alle fünf </a:t>
            </a:r>
            <a:r>
              <a:rPr lang="de-DE" sz="1200" b="1" i="0" u="none" strike="noStrike" kern="1200" dirty="0" err="1">
                <a:solidFill>
                  <a:schemeClr val="tx1"/>
                </a:solidFill>
                <a:effectLst/>
                <a:latin typeface="+mn-lt"/>
                <a:ea typeface="+mn-ea"/>
                <a:cs typeface="+mn-cs"/>
              </a:rPr>
              <a:t>Wohlbefindensmaße</a:t>
            </a:r>
            <a:r>
              <a:rPr lang="de-DE" sz="1200" b="0" i="0" u="none" strike="noStrike" kern="1200" dirty="0">
                <a:solidFill>
                  <a:schemeClr val="tx1"/>
                </a:solidFill>
                <a:effectLst/>
                <a:latin typeface="+mn-lt"/>
                <a:ea typeface="+mn-ea"/>
                <a:cs typeface="+mn-cs"/>
              </a:rPr>
              <a:t> und </a:t>
            </a:r>
            <a:r>
              <a:rPr lang="de-DE" sz="1200" b="1" i="0" u="none" strike="noStrike" kern="1200" dirty="0">
                <a:solidFill>
                  <a:schemeClr val="tx1"/>
                </a:solidFill>
                <a:effectLst/>
                <a:latin typeface="+mn-lt"/>
                <a:ea typeface="+mn-ea"/>
                <a:cs typeface="+mn-cs"/>
              </a:rPr>
              <a:t>alle PRS-Subskalen</a:t>
            </a:r>
            <a:r>
              <a:rPr lang="de-DE" sz="1200" b="0" i="0" u="none" strike="noStrike" kern="1200" dirty="0">
                <a:solidFill>
                  <a:schemeClr val="tx1"/>
                </a:solidFill>
                <a:effectLst/>
                <a:latin typeface="+mn-lt"/>
                <a:ea typeface="+mn-ea"/>
                <a:cs typeface="+mn-cs"/>
              </a:rPr>
              <a:t> erstellen, aber das hier alles im Detail zu berichten, wäre zu umfangreich.</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16</a:t>
            </a:fld>
            <a:endParaRPr lang="de-DE"/>
          </a:p>
        </p:txBody>
      </p:sp>
    </p:spTree>
    <p:extLst>
      <p:ext uri="{BB962C8B-B14F-4D97-AF65-F5344CB8AC3E}">
        <p14:creationId xmlns:p14="http://schemas.microsoft.com/office/powerpoint/2010/main" val="1980489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ich aktuelle Studienergebnisse vorstelle, möchte ich kurz auf bereits durchgeführte Studien unserer </a:t>
            </a:r>
            <a:r>
              <a:rPr lang="de-DE" dirty="0" err="1"/>
              <a:t>JuFo</a:t>
            </a:r>
            <a:r>
              <a:rPr lang="de-DE" dirty="0"/>
              <a:t> eingehen:</a:t>
            </a:r>
          </a:p>
          <a:p>
            <a:endParaRPr lang="de-DE" dirty="0"/>
          </a:p>
          <a:p>
            <a:r>
              <a:rPr lang="de-DE" dirty="0"/>
              <a:t>Die Studie links ist zu Beginn der </a:t>
            </a:r>
            <a:r>
              <a:rPr lang="de-DE" dirty="0" err="1"/>
              <a:t>JuFo</a:t>
            </a:r>
            <a:r>
              <a:rPr lang="de-DE" dirty="0"/>
              <a:t> entstanden, als wir von der Coronapandemie betroffen waren und aufgrund der Kontaktbeschränkungen nicht in die Kliniken durften. Empirische Studien waren für uns dadurch nicht möglich.</a:t>
            </a:r>
          </a:p>
          <a:p>
            <a:endParaRPr lang="de-DE" dirty="0"/>
          </a:p>
          <a:p>
            <a:r>
              <a:rPr lang="de-DE" dirty="0"/>
              <a:t>In der Studie haben wir eine systematische Literaturübersichtsarbeit durchgeführt. Ergebnis des Reviews ist, dass </a:t>
            </a:r>
            <a:r>
              <a:rPr lang="de-DE" sz="1200" kern="1200" dirty="0">
                <a:solidFill>
                  <a:schemeClr val="tx1"/>
                </a:solidFill>
                <a:effectLst/>
                <a:latin typeface="+mn-lt"/>
                <a:ea typeface="+mn-ea"/>
                <a:cs typeface="+mn-cs"/>
              </a:rPr>
              <a:t>Naturelemente in der Umgebung psychiatrischer Kliniken, die für die Behandlung und Genesung der Patient:innen relevant sind bisher wenig untersucht wurden.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der Studie rechts, einem Scoping Review, haben wir aus einer Vielzahl an Studien die Diversität der verwendeten Methoden und Instrumente zur Untersuchung von Grünräumen und mentaler Gesundheit systematisch analysiert.</a:t>
            </a:r>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2</a:t>
            </a:fld>
            <a:endParaRPr lang="de-DE"/>
          </a:p>
        </p:txBody>
      </p:sp>
    </p:spTree>
    <p:extLst>
      <p:ext uri="{BB962C8B-B14F-4D97-AF65-F5344CB8AC3E}">
        <p14:creationId xmlns:p14="http://schemas.microsoft.com/office/powerpoint/2010/main" val="222697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Links ist eine weitere Studie aufgeführt, bei der wir die </a:t>
            </a:r>
            <a:r>
              <a:rPr lang="de-DE" sz="1200" kern="1200" dirty="0">
                <a:solidFill>
                  <a:schemeClr val="tx1"/>
                </a:solidFill>
                <a:effectLst/>
                <a:latin typeface="+mn-lt"/>
                <a:ea typeface="+mn-ea"/>
                <a:cs typeface="+mn-cs"/>
              </a:rPr>
              <a:t>Wahrnehmung und Sinneseindrücke von Patient:innen bzgl. der Außenbereiche der psychiatrischen Kliniken Gütersloh und Paderborn befragt haben. Die Ergebnisse der qualitativen Befragung haben wir anschließend in die 8 Dimensionen der </a:t>
            </a:r>
            <a:r>
              <a:rPr lang="de-DE" sz="1200" kern="1200" dirty="0" err="1">
                <a:solidFill>
                  <a:schemeClr val="tx1"/>
                </a:solidFill>
                <a:effectLst/>
                <a:latin typeface="+mn-lt"/>
                <a:ea typeface="+mn-ea"/>
                <a:cs typeface="+mn-cs"/>
              </a:rPr>
              <a:t>Perceived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Sensory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Dimensions</a:t>
            </a:r>
            <a:r>
              <a:rPr lang="de-DE" sz="1200" kern="1200" dirty="0">
                <a:solidFill>
                  <a:schemeClr val="tx1"/>
                </a:solidFill>
                <a:effectLst/>
                <a:latin typeface="+mn-lt"/>
                <a:ea typeface="+mn-ea"/>
                <a:cs typeface="+mn-cs"/>
              </a:rPr>
              <a:t> von Stoltz und Grahn 2021 eingeteilt. </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 der Studie rechts geht es darum, dass am Fallbeispiel der LWL-Klinik Gütersloh dargelegt wird, wie sich die Gestaltung der Außenräume und deren Nutzung in den letzten 100 Jahren transformiert hat. Hier wird der Zusammenhang zwischen der Bedeutung von Natur und Landschaft in der Psychiatrie und den verschiedenen Phasen der </a:t>
            </a:r>
            <a:r>
              <a:rPr lang="de-DE" sz="1200" kern="1200" dirty="0" err="1">
                <a:solidFill>
                  <a:schemeClr val="tx1"/>
                </a:solidFill>
                <a:effectLst/>
                <a:latin typeface="+mn-lt"/>
                <a:ea typeface="+mn-ea"/>
                <a:cs typeface="+mn-cs"/>
              </a:rPr>
              <a:t>Patient:innenbehandlung</a:t>
            </a:r>
            <a:r>
              <a:rPr lang="de-DE" sz="1200" kern="1200" dirty="0">
                <a:solidFill>
                  <a:schemeClr val="tx1"/>
                </a:solidFill>
                <a:effectLst/>
                <a:latin typeface="+mn-lt"/>
                <a:ea typeface="+mn-ea"/>
                <a:cs typeface="+mn-cs"/>
              </a:rPr>
              <a:t> analysiert.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Falls Nachfrage zu den PSDs kommen: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Sozial, Natur, Offen, Divers, Kulturell, etc.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Offen vs. Geschlossen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Natürliche Elemente vs. Soziale Elemente</a:t>
            </a:r>
          </a:p>
        </p:txBody>
      </p:sp>
      <p:sp>
        <p:nvSpPr>
          <p:cNvPr id="4" name="Foliennummernplatzhalter 3"/>
          <p:cNvSpPr>
            <a:spLocks noGrp="1"/>
          </p:cNvSpPr>
          <p:nvPr>
            <p:ph type="sldNum" sz="quarter" idx="5"/>
          </p:nvPr>
        </p:nvSpPr>
        <p:spPr/>
        <p:txBody>
          <a:bodyPr/>
          <a:lstStyle/>
          <a:p>
            <a:fld id="{D750CF58-F8AE-4306-91E6-E5B4FBFABC01}" type="slidenum">
              <a:rPr lang="de-DE" smtClean="0"/>
              <a:t>3</a:t>
            </a:fld>
            <a:endParaRPr lang="de-DE"/>
          </a:p>
        </p:txBody>
      </p:sp>
    </p:spTree>
    <p:extLst>
      <p:ext uri="{BB962C8B-B14F-4D97-AF65-F5344CB8AC3E}">
        <p14:creationId xmlns:p14="http://schemas.microsoft.com/office/powerpoint/2010/main" val="264877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einer weiteren Studie (links) haben wir uns explizit mit unterschiedlichen Skalenebenen z. B. der Therapeutischen Landschaft beschäftigt, die häufig implizit in den Studien zum Thema Umwelt und Gesundheit zugrunde gelegt werden. </a:t>
            </a:r>
          </a:p>
          <a:p>
            <a:endParaRPr lang="de-DE" dirty="0"/>
          </a:p>
          <a:p>
            <a:r>
              <a:rPr lang="de-DE" dirty="0"/>
              <a:t>Gerade diese Publikation zeigt exemplarisch, warum solche interdisziplinären Gruppen sehr gut sind. Hier haben wir aus unseren unterschiedlichen Disziplinen heraus intensiv über Begriffe, Wirkungsebenen und Theorien diskutiert. </a:t>
            </a:r>
          </a:p>
          <a:p>
            <a:endParaRPr lang="de-DE" dirty="0"/>
          </a:p>
          <a:p>
            <a:r>
              <a:rPr lang="de-DE" dirty="0"/>
              <a:t>Beispielsweise die Ökologie, Biologie, Psychologie, Gesundheitswissenschaften und Medizin.</a:t>
            </a:r>
          </a:p>
          <a:p>
            <a:endParaRPr lang="de-DE" dirty="0"/>
          </a:p>
          <a:p>
            <a:r>
              <a:rPr lang="de-DE" dirty="0"/>
              <a:t>In der qualitativen Studie auf der rechten Seite haben wir in einem Teilhabezentrum in Ostwestfalen Lippe Menschen mit psychischen Erkrankungen (insb. Substanzmissbrauch) zu ihren Arten von Naturerfahrungen und den </a:t>
            </a:r>
            <a:r>
              <a:rPr lang="de-DE" dirty="0" err="1"/>
              <a:t>pot</a:t>
            </a:r>
            <a:r>
              <a:rPr lang="de-DE" dirty="0"/>
              <a:t>. Therapeutischen Vorteilen befragt. </a:t>
            </a:r>
          </a:p>
          <a:p>
            <a:endParaRPr lang="de-DE" dirty="0"/>
          </a:p>
          <a:p>
            <a:endParaRPr lang="de-DE" dirty="0"/>
          </a:p>
          <a:p>
            <a:endParaRPr lang="de-DE" dirty="0"/>
          </a:p>
          <a:p>
            <a:r>
              <a:rPr lang="de-DE" dirty="0"/>
              <a:t>Therapeutische Vorteile: sind z. B. die Möglichkeit den Ort als Rückzugsort zu nutzen, Soziale Kontakte, Empfinden von Selbstwirksamkeit) </a:t>
            </a:r>
          </a:p>
        </p:txBody>
      </p:sp>
      <p:sp>
        <p:nvSpPr>
          <p:cNvPr id="4" name="Foliennummernplatzhalter 3"/>
          <p:cNvSpPr>
            <a:spLocks noGrp="1"/>
          </p:cNvSpPr>
          <p:nvPr>
            <p:ph type="sldNum" sz="quarter" idx="5"/>
          </p:nvPr>
        </p:nvSpPr>
        <p:spPr/>
        <p:txBody>
          <a:bodyPr/>
          <a:lstStyle/>
          <a:p>
            <a:fld id="{D750CF58-F8AE-4306-91E6-E5B4FBFABC01}" type="slidenum">
              <a:rPr lang="de-DE" smtClean="0"/>
              <a:t>4</a:t>
            </a:fld>
            <a:endParaRPr lang="de-DE"/>
          </a:p>
        </p:txBody>
      </p:sp>
    </p:spTree>
    <p:extLst>
      <p:ext uri="{BB962C8B-B14F-4D97-AF65-F5344CB8AC3E}">
        <p14:creationId xmlns:p14="http://schemas.microsoft.com/office/powerpoint/2010/main" val="329781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In einer aktuellen Studie beschäftigen wir uns mit der Frage, ob…</a:t>
            </a: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Es ist inzwischen ziemlich gut etabliert, dass psychische Gesundheitsprobleme zunehmen.</a:t>
            </a: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Einige argumentieren, dass dies teilweise auf die zunehmende Urbanisierung und den damit verbundenen Mangel an Naturkontakt zurückzuführen ist.</a:t>
            </a: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Auf jeden Fall ist bekannt, dass Naturkontakt – und Tierkontakt als Teil der Natur – das Wohlbefinden fördern kann.</a:t>
            </a:r>
          </a:p>
          <a:p>
            <a:r>
              <a:rPr lang="de-DE" sz="1200" b="0" i="0" u="none" strike="noStrike" kern="1200" dirty="0">
                <a:solidFill>
                  <a:schemeClr val="tx1"/>
                </a:solidFill>
                <a:effectLst/>
                <a:latin typeface="+mn-lt"/>
                <a:ea typeface="+mn-ea"/>
                <a:cs typeface="+mn-cs"/>
              </a:rPr>
              <a:t>Es gibt viele Studien zum Thema Naturkontakt.</a:t>
            </a: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Aber auch im Bereich Tiere: Care Farming und Haustiere haben sich ebenfalls als förderlich für verschiedene Aspekte des Wohlbefindens erwiesen.</a:t>
            </a: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In dieser Studie wollten wir uns nun einen Ort anschauen, der beides kombiniert.</a:t>
            </a:r>
          </a:p>
          <a:p>
            <a:r>
              <a:rPr lang="de-DE" sz="1200" b="0" i="0" u="none" strike="noStrike" kern="1200" dirty="0">
                <a:solidFill>
                  <a:schemeClr val="tx1"/>
                </a:solidFill>
                <a:effectLst/>
                <a:latin typeface="+mn-lt"/>
                <a:ea typeface="+mn-ea"/>
                <a:cs typeface="+mn-cs"/>
              </a:rPr>
              <a:t>Das Ziel unserer Studie war hier herauszufinden, ob und wie ein öffentlich zugänglicher Tierpark als erholsamer Ort dienen kann.</a:t>
            </a:r>
          </a:p>
        </p:txBody>
      </p:sp>
      <p:sp>
        <p:nvSpPr>
          <p:cNvPr id="4" name="Foliennummernplatzhalter 3"/>
          <p:cNvSpPr>
            <a:spLocks noGrp="1"/>
          </p:cNvSpPr>
          <p:nvPr>
            <p:ph type="sldNum" sz="quarter" idx="5"/>
          </p:nvPr>
        </p:nvSpPr>
        <p:spPr/>
        <p:txBody>
          <a:bodyPr/>
          <a:lstStyle/>
          <a:p>
            <a:fld id="{D750CF58-F8AE-4306-91E6-E5B4FBFABC01}" type="slidenum">
              <a:rPr lang="de-DE" smtClean="0"/>
              <a:t>5</a:t>
            </a:fld>
            <a:endParaRPr lang="de-DE"/>
          </a:p>
        </p:txBody>
      </p:sp>
    </p:spTree>
    <p:extLst>
      <p:ext uri="{BB962C8B-B14F-4D97-AF65-F5344CB8AC3E}">
        <p14:creationId xmlns:p14="http://schemas.microsoft.com/office/powerpoint/2010/main" val="402470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Der Tierpark </a:t>
            </a:r>
            <a:r>
              <a:rPr lang="de-DE" sz="1200" b="0" i="0" u="none" strike="noStrike" kern="1200" dirty="0" err="1">
                <a:solidFill>
                  <a:schemeClr val="tx1"/>
                </a:solidFill>
                <a:effectLst/>
                <a:latin typeface="+mn-lt"/>
                <a:ea typeface="+mn-ea"/>
                <a:cs typeface="+mn-cs"/>
              </a:rPr>
              <a:t>Olderdissen</a:t>
            </a:r>
            <a:r>
              <a:rPr lang="de-DE" sz="1200" b="0" i="0" u="none" strike="noStrike" kern="1200" dirty="0">
                <a:solidFill>
                  <a:schemeClr val="tx1"/>
                </a:solidFill>
                <a:effectLst/>
                <a:latin typeface="+mn-lt"/>
                <a:ea typeface="+mn-ea"/>
                <a:cs typeface="+mn-cs"/>
              </a:rPr>
              <a:t>, den wir untersucht haben, befindet sich in Bielefeld.</a:t>
            </a:r>
            <a:br>
              <a:rPr lang="de-DE" sz="1200" b="0" i="0" u="none" strike="noStrike" kern="1200" dirty="0">
                <a:solidFill>
                  <a:schemeClr val="tx1"/>
                </a:solidFill>
                <a:effectLst/>
                <a:latin typeface="+mn-lt"/>
                <a:ea typeface="+mn-ea"/>
                <a:cs typeface="+mn-cs"/>
              </a:rPr>
            </a:br>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Er beherbergt etwa 450 Tiere und 80 Arten aus Europa </a:t>
            </a:r>
          </a:p>
          <a:p>
            <a:r>
              <a:rPr lang="de-DE" sz="1200" b="0" i="0" u="none" strike="noStrike" kern="1200" dirty="0">
                <a:solidFill>
                  <a:schemeClr val="tx1"/>
                </a:solidFill>
                <a:effectLst/>
                <a:latin typeface="+mn-lt"/>
                <a:ea typeface="+mn-ea"/>
                <a:cs typeface="+mn-cs"/>
              </a:rPr>
              <a:t>(heimischen Arten, die gut an das lokale Klima angepasst sind.)</a:t>
            </a:r>
            <a:br>
              <a:rPr lang="de-DE" sz="1200" b="0" i="0" u="none" strike="noStrike" kern="1200" dirty="0">
                <a:solidFill>
                  <a:schemeClr val="tx1"/>
                </a:solidFill>
                <a:effectLst/>
                <a:latin typeface="+mn-lt"/>
                <a:ea typeface="+mn-ea"/>
                <a:cs typeface="+mn-cs"/>
              </a:rPr>
            </a:br>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Der Tierpark erstreckt sich über 16 Hektar und ist im Teutoburger Wald eingebettet.</a:t>
            </a:r>
            <a:br>
              <a:rPr lang="de-DE" sz="1200" b="0" i="0" u="none" strike="noStrike" kern="1200" dirty="0">
                <a:solidFill>
                  <a:schemeClr val="tx1"/>
                </a:solidFill>
                <a:effectLst/>
                <a:latin typeface="+mn-lt"/>
                <a:ea typeface="+mn-ea"/>
                <a:cs typeface="+mn-cs"/>
              </a:rPr>
            </a:br>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Der Tierpark hat Wiesen, Teiche, ein Restaurant, einen Kiosk, einen Streichelzoo und mehrere Spielplätze.</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Das Besondere an dem Tierpark ist, dass dieser komplett </a:t>
            </a:r>
            <a:r>
              <a:rPr lang="de-DE" sz="1200" b="1" i="0" u="none" strike="noStrike" kern="1200" dirty="0">
                <a:solidFill>
                  <a:schemeClr val="tx1"/>
                </a:solidFill>
                <a:effectLst/>
                <a:latin typeface="+mn-lt"/>
                <a:ea typeface="+mn-ea"/>
                <a:cs typeface="+mn-cs"/>
              </a:rPr>
              <a:t>kostenfrei ist</a:t>
            </a:r>
          </a:p>
          <a:p>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Er liegt zudem zentrumsnah und ist gut über den ÖPNV erreichbar.</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Grundsätzlich bedeutet dies, dass Besucher aus allen sozialen Schichten die Möglichkeit haben, den Park zu besuchen.</a:t>
            </a:r>
            <a:br>
              <a:rPr lang="de-DE" sz="1200" b="0" i="0" u="none" strike="noStrike" kern="1200" dirty="0">
                <a:solidFill>
                  <a:schemeClr val="tx1"/>
                </a:solidFill>
                <a:effectLst/>
                <a:latin typeface="+mn-lt"/>
                <a:ea typeface="+mn-ea"/>
                <a:cs typeface="+mn-cs"/>
              </a:rPr>
            </a:br>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Pro Jahr besuchen ca. 1 Mio. Menschen den Tierpark. </a:t>
            </a:r>
          </a:p>
        </p:txBody>
      </p:sp>
      <p:sp>
        <p:nvSpPr>
          <p:cNvPr id="4" name="Foliennummernplatzhalter 3"/>
          <p:cNvSpPr>
            <a:spLocks noGrp="1"/>
          </p:cNvSpPr>
          <p:nvPr>
            <p:ph type="sldNum" sz="quarter" idx="5"/>
          </p:nvPr>
        </p:nvSpPr>
        <p:spPr/>
        <p:txBody>
          <a:bodyPr/>
          <a:lstStyle/>
          <a:p>
            <a:fld id="{D750CF58-F8AE-4306-91E6-E5B4FBFABC01}" type="slidenum">
              <a:rPr lang="de-DE" smtClean="0"/>
              <a:t>6</a:t>
            </a:fld>
            <a:endParaRPr lang="de-DE"/>
          </a:p>
        </p:txBody>
      </p:sp>
    </p:spTree>
    <p:extLst>
      <p:ext uri="{BB962C8B-B14F-4D97-AF65-F5344CB8AC3E}">
        <p14:creationId xmlns:p14="http://schemas.microsoft.com/office/powerpoint/2010/main" val="310970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Methodisch haben wir eine Prä-Post-Befragung am Haupteingang des Tierparks durchgeführt. </a:t>
            </a:r>
          </a:p>
          <a:p>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Der Fragebogen wurde direkt </a:t>
            </a:r>
            <a:r>
              <a:rPr lang="de-DE" sz="1200" b="1" i="0" u="none" strike="noStrike" kern="1200" dirty="0">
                <a:solidFill>
                  <a:schemeClr val="tx1"/>
                </a:solidFill>
                <a:effectLst/>
                <a:latin typeface="+mn-lt"/>
                <a:ea typeface="+mn-ea"/>
                <a:cs typeface="+mn-cs"/>
              </a:rPr>
              <a:t>vor</a:t>
            </a:r>
            <a:r>
              <a:rPr lang="de-DE" sz="1200" b="0" i="0" u="none" strike="noStrike" kern="1200" dirty="0">
                <a:solidFill>
                  <a:schemeClr val="tx1"/>
                </a:solidFill>
                <a:effectLst/>
                <a:latin typeface="+mn-lt"/>
                <a:ea typeface="+mn-ea"/>
                <a:cs typeface="+mn-cs"/>
              </a:rPr>
              <a:t> dem Eintritt in den Park und direkt </a:t>
            </a:r>
            <a:r>
              <a:rPr lang="de-DE" sz="1200" b="1" i="0" u="none" strike="noStrike" kern="1200" dirty="0">
                <a:solidFill>
                  <a:schemeClr val="tx1"/>
                </a:solidFill>
                <a:effectLst/>
                <a:latin typeface="+mn-lt"/>
                <a:ea typeface="+mn-ea"/>
                <a:cs typeface="+mn-cs"/>
              </a:rPr>
              <a:t>nach </a:t>
            </a:r>
            <a:r>
              <a:rPr lang="de-DE" sz="1200" b="0" i="0" u="none" strike="noStrike" kern="1200" dirty="0">
                <a:solidFill>
                  <a:schemeClr val="tx1"/>
                </a:solidFill>
                <a:effectLst/>
                <a:latin typeface="+mn-lt"/>
                <a:ea typeface="+mn-ea"/>
                <a:cs typeface="+mn-cs"/>
              </a:rPr>
              <a:t>dem Besuch ausgefüllt.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Von 330 Besucher*innen die die Fragebögen ausgefüllt haben konnten wir 297 Fälle in die Analyse einschließen</a:t>
            </a:r>
          </a:p>
          <a:p>
            <a:endParaRPr lang="de-DE" sz="1200" b="0"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750CF58-F8AE-4306-91E6-E5B4FBFABC01}" type="slidenum">
              <a:rPr lang="de-DE" smtClean="0"/>
              <a:t>7</a:t>
            </a:fld>
            <a:endParaRPr lang="de-DE"/>
          </a:p>
        </p:txBody>
      </p:sp>
    </p:spTree>
    <p:extLst>
      <p:ext uri="{BB962C8B-B14F-4D97-AF65-F5344CB8AC3E}">
        <p14:creationId xmlns:p14="http://schemas.microsoft.com/office/powerpoint/2010/main" val="236143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Wir haben mehrere Messgrößen bzw. Konstrukte erfasst, um das Wohlbefinden zu untersuchen:</a:t>
            </a:r>
          </a:p>
          <a:p>
            <a:r>
              <a:rPr lang="de-DE" sz="1200" b="0" i="0" u="none" strike="noStrike" kern="1200" dirty="0">
                <a:solidFill>
                  <a:schemeClr val="tx1"/>
                </a:solidFill>
                <a:effectLst/>
                <a:latin typeface="+mn-lt"/>
                <a:ea typeface="+mn-ea"/>
                <a:cs typeface="+mn-cs"/>
              </a:rPr>
              <a:t>Neben dem PANAS haben wir noch die </a:t>
            </a:r>
            <a:r>
              <a:rPr lang="de-DE" sz="1200" b="1" i="0" u="none" strike="noStrike" kern="1200" dirty="0">
                <a:solidFill>
                  <a:schemeClr val="tx1"/>
                </a:solidFill>
                <a:effectLst/>
                <a:latin typeface="+mn-lt"/>
                <a:ea typeface="+mn-ea"/>
                <a:cs typeface="+mn-cs"/>
              </a:rPr>
              <a:t>Stresswahrnehmung</a:t>
            </a:r>
            <a:r>
              <a:rPr lang="de-DE" sz="1200" b="0" i="0" u="none" strike="noStrike" kern="1200" dirty="0">
                <a:solidFill>
                  <a:schemeClr val="tx1"/>
                </a:solidFill>
                <a:effectLst/>
                <a:latin typeface="+mn-lt"/>
                <a:ea typeface="+mn-ea"/>
                <a:cs typeface="+mn-cs"/>
              </a:rPr>
              <a:t>, das </a:t>
            </a:r>
            <a:r>
              <a:rPr lang="de-DE" sz="1200" b="1" i="0" u="none" strike="noStrike" kern="1200" dirty="0">
                <a:solidFill>
                  <a:schemeClr val="tx1"/>
                </a:solidFill>
                <a:effectLst/>
                <a:latin typeface="+mn-lt"/>
                <a:ea typeface="+mn-ea"/>
                <a:cs typeface="+mn-cs"/>
              </a:rPr>
              <a:t>Glücksempfinden</a:t>
            </a:r>
            <a:r>
              <a:rPr lang="de-DE" sz="1200" b="0" i="0" u="none" strike="noStrike" kern="1200" dirty="0">
                <a:solidFill>
                  <a:schemeClr val="tx1"/>
                </a:solidFill>
                <a:effectLst/>
                <a:latin typeface="+mn-lt"/>
                <a:ea typeface="+mn-ea"/>
                <a:cs typeface="+mn-cs"/>
              </a:rPr>
              <a:t> und das </a:t>
            </a:r>
            <a:r>
              <a:rPr lang="de-DE" sz="1200" b="1" i="0" u="none" strike="noStrike" kern="1200" dirty="0">
                <a:solidFill>
                  <a:schemeClr val="tx1"/>
                </a:solidFill>
                <a:effectLst/>
                <a:latin typeface="+mn-lt"/>
                <a:ea typeface="+mn-ea"/>
                <a:cs typeface="+mn-cs"/>
              </a:rPr>
              <a:t>Wohlbefinden</a:t>
            </a:r>
            <a:r>
              <a:rPr lang="de-DE" sz="1200" b="0" i="0" u="none" strike="noStrike" kern="1200" dirty="0">
                <a:solidFill>
                  <a:schemeClr val="tx1"/>
                </a:solidFill>
                <a:effectLst/>
                <a:latin typeface="+mn-lt"/>
                <a:ea typeface="+mn-ea"/>
                <a:cs typeface="+mn-cs"/>
              </a:rPr>
              <a:t> über einzelne Items abgefragt.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Außerdem haben wir die Teilnehmenden gebeten, die </a:t>
            </a:r>
            <a:r>
              <a:rPr lang="de-DE" sz="1200" b="1" i="0" u="none" strike="noStrike" kern="1200" dirty="0">
                <a:solidFill>
                  <a:schemeClr val="tx1"/>
                </a:solidFill>
                <a:effectLst/>
                <a:latin typeface="+mn-lt"/>
                <a:ea typeface="+mn-ea"/>
                <a:cs typeface="+mn-cs"/>
              </a:rPr>
              <a:t>wahrgenommene Erholsamkeit</a:t>
            </a:r>
            <a:r>
              <a:rPr lang="de-DE" sz="1200" b="0" i="0" u="none" strike="noStrike" kern="1200" dirty="0">
                <a:solidFill>
                  <a:schemeClr val="tx1"/>
                </a:solidFill>
                <a:effectLst/>
                <a:latin typeface="+mn-lt"/>
                <a:ea typeface="+mn-ea"/>
                <a:cs typeface="+mn-cs"/>
              </a:rPr>
              <a:t> Tierparks zu bewerten. Das haben wir über den PRS-11 gemacht.</a:t>
            </a:r>
          </a:p>
          <a:p>
            <a:r>
              <a:rPr lang="de-DE" sz="1200" b="0" i="0" u="none" strike="noStrike" kern="1200" dirty="0">
                <a:solidFill>
                  <a:schemeClr val="tx1"/>
                </a:solidFill>
                <a:effectLst/>
                <a:latin typeface="+mn-lt"/>
                <a:ea typeface="+mn-ea"/>
                <a:cs typeface="+mn-cs"/>
              </a:rPr>
              <a:t>Der PRS ist ein psychologisches Messinstrument, das untersucht, </a:t>
            </a:r>
            <a:r>
              <a:rPr lang="de-DE" sz="1200" b="1" i="0" u="none" strike="noStrike" kern="1200" dirty="0">
                <a:solidFill>
                  <a:schemeClr val="tx1"/>
                </a:solidFill>
                <a:effectLst/>
                <a:latin typeface="+mn-lt"/>
                <a:ea typeface="+mn-ea"/>
                <a:cs typeface="+mn-cs"/>
              </a:rPr>
              <a:t>wie erholsam oder wiederherstellend eine Umgebung von Menschen wahrgenommen wird</a:t>
            </a:r>
            <a:r>
              <a:rPr lang="de-DE" sz="1200" b="0" i="0" u="none" strike="noStrike" kern="1200" dirty="0">
                <a:solidFill>
                  <a:schemeClr val="tx1"/>
                </a:solidFill>
                <a:effectLst/>
                <a:latin typeface="+mn-lt"/>
                <a:ea typeface="+mn-ea"/>
                <a:cs typeface="+mn-cs"/>
              </a:rPr>
              <a:t>.</a:t>
            </a:r>
            <a:br>
              <a:rPr lang="de-DE" sz="1200" b="0" i="0" u="none" strike="noStrike" kern="1200" dirty="0">
                <a:solidFill>
                  <a:schemeClr val="tx1"/>
                </a:solidFill>
                <a:effectLst/>
                <a:latin typeface="+mn-lt"/>
                <a:ea typeface="+mn-ea"/>
                <a:cs typeface="+mn-cs"/>
              </a:rPr>
            </a:br>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Der PRS-11 hat vier </a:t>
            </a:r>
            <a:r>
              <a:rPr lang="de-DE" sz="1200" b="1" i="0" u="none" strike="noStrike" kern="1200" dirty="0">
                <a:solidFill>
                  <a:schemeClr val="tx1"/>
                </a:solidFill>
                <a:effectLst/>
                <a:latin typeface="+mn-lt"/>
                <a:ea typeface="+mn-ea"/>
                <a:cs typeface="+mn-cs"/>
              </a:rPr>
              <a:t>Subskalen</a:t>
            </a:r>
            <a:r>
              <a:rPr lang="de-DE" sz="1200" b="0" i="0" u="none" strike="noStrike" kern="1200" dirty="0">
                <a:solidFill>
                  <a:schemeClr val="tx1"/>
                </a:solidFill>
                <a:effectLst/>
                <a:latin typeface="+mn-lt"/>
                <a:ea typeface="+mn-ea"/>
                <a:cs typeface="+mn-cs"/>
              </a:rPr>
              <a:t>:</a:t>
            </a:r>
          </a:p>
          <a:p>
            <a:r>
              <a:rPr lang="de-DE" sz="1200" b="0" i="0" u="none" strike="noStrike" kern="1200" dirty="0">
                <a:solidFill>
                  <a:schemeClr val="tx1"/>
                </a:solidFill>
                <a:effectLst/>
                <a:latin typeface="+mn-lt"/>
                <a:ea typeface="+mn-ea"/>
                <a:cs typeface="+mn-cs"/>
              </a:rPr>
              <a:t>1. </a:t>
            </a:r>
            <a:r>
              <a:rPr lang="de-DE" sz="1200" b="1" i="0" u="none" strike="noStrike" kern="1200" dirty="0">
                <a:solidFill>
                  <a:schemeClr val="tx1"/>
                </a:solidFill>
                <a:effectLst/>
                <a:latin typeface="+mn-lt"/>
                <a:ea typeface="+mn-ea"/>
                <a:cs typeface="+mn-cs"/>
              </a:rPr>
              <a:t>Faszination</a:t>
            </a:r>
            <a:r>
              <a:rPr lang="de-DE" sz="1200" b="0" i="0" u="none" strike="noStrike" kern="1200" dirty="0">
                <a:solidFill>
                  <a:schemeClr val="tx1"/>
                </a:solidFill>
                <a:effectLst/>
                <a:latin typeface="+mn-lt"/>
                <a:ea typeface="+mn-ea"/>
                <a:cs typeface="+mn-cs"/>
              </a:rPr>
              <a:t>, die beschreibt das Ausmaß einer Landschaft, in dem die Umgebung Aufmerksamkeit auf sich zieht und hält.</a:t>
            </a:r>
          </a:p>
          <a:p>
            <a:r>
              <a:rPr lang="de-DE" sz="1200" b="1" i="0" u="none" strike="noStrike" kern="1200" dirty="0">
                <a:solidFill>
                  <a:schemeClr val="tx1"/>
                </a:solidFill>
                <a:effectLst/>
                <a:latin typeface="+mn-lt"/>
                <a:ea typeface="+mn-ea"/>
                <a:cs typeface="+mn-cs"/>
              </a:rPr>
              <a:t>2. Abstand nehmen (</a:t>
            </a:r>
            <a:r>
              <a:rPr lang="de-DE" sz="1200" b="1" i="0" u="none" strike="noStrike" kern="1200" dirty="0" err="1">
                <a:solidFill>
                  <a:schemeClr val="tx1"/>
                </a:solidFill>
                <a:effectLst/>
                <a:latin typeface="+mn-lt"/>
                <a:ea typeface="+mn-ea"/>
                <a:cs typeface="+mn-cs"/>
              </a:rPr>
              <a:t>Being</a:t>
            </a:r>
            <a:r>
              <a:rPr lang="de-DE" sz="1200" b="1" i="0" u="none" strike="noStrike" kern="1200" dirty="0">
                <a:solidFill>
                  <a:schemeClr val="tx1"/>
                </a:solidFill>
                <a:effectLst/>
                <a:latin typeface="+mn-lt"/>
                <a:ea typeface="+mn-ea"/>
                <a:cs typeface="+mn-cs"/>
              </a:rPr>
              <a:t> </a:t>
            </a:r>
            <a:r>
              <a:rPr lang="de-DE" sz="1200" b="1" i="0" u="none" strike="noStrike" kern="1200" dirty="0" err="1">
                <a:solidFill>
                  <a:schemeClr val="tx1"/>
                </a:solidFill>
                <a:effectLst/>
                <a:latin typeface="+mn-lt"/>
                <a:ea typeface="+mn-ea"/>
                <a:cs typeface="+mn-cs"/>
              </a:rPr>
              <a:t>Away</a:t>
            </a:r>
            <a:r>
              <a:rPr lang="de-DE" sz="1200" b="1" i="0" u="none" strike="noStrike" kern="1200" dirty="0">
                <a:solidFill>
                  <a:schemeClr val="tx1"/>
                </a:solidFill>
                <a:effectLst/>
                <a:latin typeface="+mn-lt"/>
                <a:ea typeface="+mn-ea"/>
                <a:cs typeface="+mn-cs"/>
              </a:rPr>
              <a:t>)</a:t>
            </a:r>
            <a:r>
              <a:rPr lang="de-DE" sz="1200" b="0" i="0" u="none" strike="noStrike" kern="1200" dirty="0">
                <a:solidFill>
                  <a:schemeClr val="tx1"/>
                </a:solidFill>
                <a:effectLst/>
                <a:latin typeface="+mn-lt"/>
                <a:ea typeface="+mn-ea"/>
                <a:cs typeface="+mn-cs"/>
              </a:rPr>
              <a:t>, beschreibt die Eigenschaft von Landschaften, die es ermöglicht, sich von Stressoren zu distanzieren.</a:t>
            </a:r>
          </a:p>
          <a:p>
            <a:r>
              <a:rPr lang="de-DE" sz="1200" b="0" i="0" u="none" strike="noStrike" kern="1200" dirty="0">
                <a:solidFill>
                  <a:schemeClr val="tx1"/>
                </a:solidFill>
                <a:effectLst/>
                <a:latin typeface="+mn-lt"/>
                <a:ea typeface="+mn-ea"/>
                <a:cs typeface="+mn-cs"/>
              </a:rPr>
              <a:t>3. Dann gibt es </a:t>
            </a:r>
            <a:r>
              <a:rPr lang="de-DE" sz="1200" b="1" i="0" u="none" strike="noStrike" kern="1200" dirty="0">
                <a:solidFill>
                  <a:schemeClr val="tx1"/>
                </a:solidFill>
                <a:effectLst/>
                <a:latin typeface="+mn-lt"/>
                <a:ea typeface="+mn-ea"/>
                <a:cs typeface="+mn-cs"/>
              </a:rPr>
              <a:t>Kohärenz</a:t>
            </a:r>
            <a:r>
              <a:rPr lang="de-DE" sz="1200" b="0" i="0" u="none" strike="noStrike" kern="1200" dirty="0">
                <a:solidFill>
                  <a:schemeClr val="tx1"/>
                </a:solidFill>
                <a:effectLst/>
                <a:latin typeface="+mn-lt"/>
                <a:ea typeface="+mn-ea"/>
                <a:cs typeface="+mn-cs"/>
              </a:rPr>
              <a:t>, die sich auf Landschaften bezieht, die gut organisiert sind und eine angenehme Struktur aufweisen.</a:t>
            </a:r>
          </a:p>
          <a:p>
            <a:r>
              <a:rPr lang="de-DE" sz="1200" b="0" i="0" u="none" strike="noStrike" kern="1200" dirty="0">
                <a:solidFill>
                  <a:schemeClr val="tx1"/>
                </a:solidFill>
                <a:effectLst/>
                <a:latin typeface="+mn-lt"/>
                <a:ea typeface="+mn-ea"/>
                <a:cs typeface="+mn-cs"/>
              </a:rPr>
              <a:t>4. Schließlich gibt es die </a:t>
            </a:r>
            <a:r>
              <a:rPr lang="de-DE" sz="1200" b="1" i="0" u="none" strike="noStrike" kern="1200" dirty="0">
                <a:solidFill>
                  <a:schemeClr val="tx1"/>
                </a:solidFill>
                <a:effectLst/>
                <a:latin typeface="+mn-lt"/>
                <a:ea typeface="+mn-ea"/>
                <a:cs typeface="+mn-cs"/>
              </a:rPr>
              <a:t>Reichweite (</a:t>
            </a:r>
            <a:r>
              <a:rPr lang="de-DE" sz="1200" b="1" i="0" u="none" strike="noStrike" kern="1200" dirty="0" err="1">
                <a:solidFill>
                  <a:schemeClr val="tx1"/>
                </a:solidFill>
                <a:effectLst/>
                <a:latin typeface="+mn-lt"/>
                <a:ea typeface="+mn-ea"/>
                <a:cs typeface="+mn-cs"/>
              </a:rPr>
              <a:t>Scope</a:t>
            </a:r>
            <a:r>
              <a:rPr lang="de-DE" sz="1200" b="1" i="0" u="none" strike="noStrike" kern="1200" dirty="0">
                <a:solidFill>
                  <a:schemeClr val="tx1"/>
                </a:solidFill>
                <a:effectLst/>
                <a:latin typeface="+mn-lt"/>
                <a:ea typeface="+mn-ea"/>
                <a:cs typeface="+mn-cs"/>
              </a:rPr>
              <a:t>)</a:t>
            </a:r>
            <a:r>
              <a:rPr lang="de-DE" sz="1200" b="0" i="0" u="none" strike="noStrike" kern="1200" dirty="0">
                <a:solidFill>
                  <a:schemeClr val="tx1"/>
                </a:solidFill>
                <a:effectLst/>
                <a:latin typeface="+mn-lt"/>
                <a:ea typeface="+mn-ea"/>
                <a:cs typeface="+mn-cs"/>
              </a:rPr>
              <a:t>, die Landschaften beschreibt, die zur Erkundung einladen und wenige Grenzen haben.</a:t>
            </a:r>
          </a:p>
          <a:p>
            <a:pPr marL="185715" indent="-185715">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8</a:t>
            </a:fld>
            <a:endParaRPr lang="de-DE"/>
          </a:p>
        </p:txBody>
      </p:sp>
    </p:spTree>
    <p:extLst>
      <p:ext uri="{BB962C8B-B14F-4D97-AF65-F5344CB8AC3E}">
        <p14:creationId xmlns:p14="http://schemas.microsoft.com/office/powerpoint/2010/main" val="203008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Wir haben außerdem mehrere </a:t>
            </a:r>
            <a:r>
              <a:rPr lang="de-DE" sz="1200" b="1" i="0" u="none" strike="noStrike" kern="1200" dirty="0">
                <a:solidFill>
                  <a:schemeClr val="tx1"/>
                </a:solidFill>
                <a:effectLst/>
                <a:latin typeface="+mn-lt"/>
                <a:ea typeface="+mn-ea"/>
                <a:cs typeface="+mn-cs"/>
              </a:rPr>
              <a:t>Kontrollvariablen</a:t>
            </a:r>
            <a:r>
              <a:rPr lang="de-DE" sz="1200" b="0" i="0" u="none" strike="noStrike" kern="1200" dirty="0">
                <a:solidFill>
                  <a:schemeClr val="tx1"/>
                </a:solidFill>
                <a:effectLst/>
                <a:latin typeface="+mn-lt"/>
                <a:ea typeface="+mn-ea"/>
                <a:cs typeface="+mn-cs"/>
              </a:rPr>
              <a:t> erfasst, die potenziell Einfluss auf Veränderungen des Wohlbefindens haben könnten.</a:t>
            </a:r>
          </a:p>
          <a:p>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Neben </a:t>
            </a:r>
            <a:r>
              <a:rPr lang="de-DE" sz="1200" b="1" i="0" u="none" strike="noStrike" kern="1200" dirty="0" err="1">
                <a:solidFill>
                  <a:schemeClr val="tx1"/>
                </a:solidFill>
                <a:effectLst/>
                <a:latin typeface="+mn-lt"/>
                <a:ea typeface="+mn-ea"/>
                <a:cs typeface="+mn-cs"/>
              </a:rPr>
              <a:t>Besucher:innenmerkmale</a:t>
            </a:r>
            <a:r>
              <a:rPr lang="de-DE" sz="1200" b="0" i="0" u="none" strike="noStrike" kern="1200" dirty="0" err="1">
                <a:solidFill>
                  <a:schemeClr val="tx1"/>
                </a:solidFill>
                <a:effectLst/>
                <a:latin typeface="+mn-lt"/>
                <a:ea typeface="+mn-ea"/>
                <a:cs typeface="+mn-cs"/>
              </a:rPr>
              <a:t>n</a:t>
            </a:r>
            <a:r>
              <a:rPr lang="de-DE" sz="1200" b="0" i="0" u="none" strike="noStrike" kern="1200" dirty="0">
                <a:solidFill>
                  <a:schemeClr val="tx1"/>
                </a:solidFill>
                <a:effectLst/>
                <a:latin typeface="+mn-lt"/>
                <a:ea typeface="+mn-ea"/>
                <a:cs typeface="+mn-cs"/>
              </a:rPr>
              <a:t> wie z. B. demografische Daten oder die Absicht des Tierparkbesuches haben wir auch </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einige </a:t>
            </a:r>
            <a:r>
              <a:rPr lang="de-DE" sz="1200" b="1" i="0" u="none" strike="noStrike" kern="1200" dirty="0">
                <a:solidFill>
                  <a:schemeClr val="tx1"/>
                </a:solidFill>
                <a:effectLst/>
                <a:latin typeface="+mn-lt"/>
                <a:ea typeface="+mn-ea"/>
                <a:cs typeface="+mn-cs"/>
              </a:rPr>
              <a:t>Parkmerkmale</a:t>
            </a:r>
            <a:r>
              <a:rPr lang="de-DE" sz="1200" b="0" i="0" u="none" strike="noStrike" kern="1200" dirty="0">
                <a:solidFill>
                  <a:schemeClr val="tx1"/>
                </a:solidFill>
                <a:effectLst/>
                <a:latin typeface="+mn-lt"/>
                <a:ea typeface="+mn-ea"/>
                <a:cs typeface="+mn-cs"/>
              </a:rPr>
              <a:t> erfasst, z. B. die wahrgenommene Biodiversität, die </a:t>
            </a:r>
            <a:r>
              <a:rPr lang="de-DE" sz="1200" b="1" i="0" u="none" strike="noStrike" kern="1200" dirty="0">
                <a:solidFill>
                  <a:schemeClr val="tx1"/>
                </a:solidFill>
                <a:effectLst/>
                <a:latin typeface="+mn-lt"/>
                <a:ea typeface="+mn-ea"/>
                <a:cs typeface="+mn-cs"/>
              </a:rPr>
              <a:t>Faszination für Tiere und Pflanzen</a:t>
            </a:r>
            <a:r>
              <a:rPr lang="de-DE" sz="1200" b="0" i="0" u="none" strike="noStrike" kern="1200" dirty="0">
                <a:solidFill>
                  <a:schemeClr val="tx1"/>
                </a:solidFill>
                <a:effectLst/>
                <a:latin typeface="+mn-lt"/>
                <a:ea typeface="+mn-ea"/>
                <a:cs typeface="+mn-cs"/>
              </a:rPr>
              <a:t> oder die </a:t>
            </a:r>
            <a:r>
              <a:rPr lang="de-DE" sz="1200" b="1" i="0" u="none" strike="noStrike" kern="1200" dirty="0">
                <a:solidFill>
                  <a:schemeClr val="tx1"/>
                </a:solidFill>
                <a:effectLst/>
                <a:latin typeface="+mn-lt"/>
                <a:ea typeface="+mn-ea"/>
                <a:cs typeface="+mn-cs"/>
              </a:rPr>
              <a:t>wahrgenommene Natürlichkeit</a:t>
            </a:r>
            <a:r>
              <a:rPr lang="de-DE" sz="1200" b="0" i="0" u="none" strike="noStrike" kern="1200" dirty="0">
                <a:solidFill>
                  <a:schemeClr val="tx1"/>
                </a:solidFill>
                <a:effectLst/>
                <a:latin typeface="+mn-lt"/>
                <a:ea typeface="+mn-ea"/>
                <a:cs typeface="+mn-cs"/>
              </a:rPr>
              <a:t> des Tierparks.</a:t>
            </a:r>
          </a:p>
          <a:p>
            <a:pPr marL="185715" marR="0" lvl="0" indent="-1857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D750CF58-F8AE-4306-91E6-E5B4FBFABC01}" type="slidenum">
              <a:rPr lang="de-DE" smtClean="0"/>
              <a:t>9</a:t>
            </a:fld>
            <a:endParaRPr lang="de-DE"/>
          </a:p>
        </p:txBody>
      </p:sp>
    </p:spTree>
    <p:extLst>
      <p:ext uri="{BB962C8B-B14F-4D97-AF65-F5344CB8AC3E}">
        <p14:creationId xmlns:p14="http://schemas.microsoft.com/office/powerpoint/2010/main" val="317509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E4DB1-9E18-419C-AB3D-BD869B99274F}"/>
              </a:ext>
            </a:extLst>
          </p:cNvPr>
          <p:cNvSpPr>
            <a:spLocks noGrp="1"/>
          </p:cNvSpPr>
          <p:nvPr>
            <p:ph type="ctrTitle"/>
          </p:nvPr>
        </p:nvSpPr>
        <p:spPr>
          <a:xfrm>
            <a:off x="300038" y="1268412"/>
            <a:ext cx="5976000" cy="3656515"/>
          </a:xfrm>
        </p:spPr>
        <p:txBody>
          <a:bodyPr anchor="t"/>
          <a:lstStyle>
            <a:lvl1pPr algn="l">
              <a:defRPr sz="6000"/>
            </a:lvl1pPr>
          </a:lstStyle>
          <a:p>
            <a:r>
              <a:rPr lang="de-DE"/>
              <a:t>Mastertitelformat bearbeiten</a:t>
            </a:r>
            <a:endParaRPr lang="de-DE" dirty="0"/>
          </a:p>
        </p:txBody>
      </p:sp>
      <p:sp>
        <p:nvSpPr>
          <p:cNvPr id="3" name="Untertitel 2">
            <a:extLst>
              <a:ext uri="{FF2B5EF4-FFF2-40B4-BE49-F238E27FC236}">
                <a16:creationId xmlns:a16="http://schemas.microsoft.com/office/drawing/2014/main" id="{0F49FBC8-B96B-455F-85D7-9A804472D1CC}"/>
              </a:ext>
            </a:extLst>
          </p:cNvPr>
          <p:cNvSpPr>
            <a:spLocks noGrp="1"/>
          </p:cNvSpPr>
          <p:nvPr>
            <p:ph type="subTitle" idx="1"/>
          </p:nvPr>
        </p:nvSpPr>
        <p:spPr>
          <a:xfrm>
            <a:off x="300037" y="5208436"/>
            <a:ext cx="5975351" cy="1396536"/>
          </a:xfrm>
        </p:spPr>
        <p:txBody>
          <a:bodyPr anchor="b"/>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Bildplatzhalter 9">
            <a:extLst>
              <a:ext uri="{FF2B5EF4-FFF2-40B4-BE49-F238E27FC236}">
                <a16:creationId xmlns:a16="http://schemas.microsoft.com/office/drawing/2014/main" id="{8F2F4E45-6575-48BB-B7F1-A75E8397FF25}"/>
              </a:ext>
            </a:extLst>
          </p:cNvPr>
          <p:cNvSpPr>
            <a:spLocks noGrp="1"/>
          </p:cNvSpPr>
          <p:nvPr>
            <p:ph type="pic" sz="quarter" idx="14"/>
          </p:nvPr>
        </p:nvSpPr>
        <p:spPr>
          <a:xfrm>
            <a:off x="6575425" y="1268412"/>
            <a:ext cx="5316538" cy="5292936"/>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343142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Bild (brei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9" name="Bildplatzhalter 9">
            <a:extLst>
              <a:ext uri="{FF2B5EF4-FFF2-40B4-BE49-F238E27FC236}">
                <a16:creationId xmlns:a16="http://schemas.microsoft.com/office/drawing/2014/main" id="{02B1BBEC-2C7A-44FF-9604-43F3B9CC2EF9}"/>
              </a:ext>
            </a:extLst>
          </p:cNvPr>
          <p:cNvSpPr>
            <a:spLocks noGrp="1"/>
          </p:cNvSpPr>
          <p:nvPr>
            <p:ph type="pic" sz="quarter" idx="15"/>
          </p:nvPr>
        </p:nvSpPr>
        <p:spPr>
          <a:xfrm>
            <a:off x="300038" y="1268412"/>
            <a:ext cx="11591923" cy="4968875"/>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736975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sp>
        <p:nvSpPr>
          <p:cNvPr id="9" name="Bildplatzhalter 9">
            <a:extLst>
              <a:ext uri="{FF2B5EF4-FFF2-40B4-BE49-F238E27FC236}">
                <a16:creationId xmlns:a16="http://schemas.microsoft.com/office/drawing/2014/main" id="{02B1BBEC-2C7A-44FF-9604-43F3B9CC2EF9}"/>
              </a:ext>
            </a:extLst>
          </p:cNvPr>
          <p:cNvSpPr>
            <a:spLocks noGrp="1"/>
          </p:cNvSpPr>
          <p:nvPr>
            <p:ph type="pic" sz="quarter" idx="15"/>
          </p:nvPr>
        </p:nvSpPr>
        <p:spPr>
          <a:xfrm>
            <a:off x="0" y="0"/>
            <a:ext cx="12192000" cy="6858000"/>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773067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49F72-06D0-43C4-95DD-BC6F63771CD1}"/>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Tree>
    <p:extLst>
      <p:ext uri="{BB962C8B-B14F-4D97-AF65-F5344CB8AC3E}">
        <p14:creationId xmlns:p14="http://schemas.microsoft.com/office/powerpoint/2010/main" val="2755822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D2A20E-A742-4D97-A6EE-053013FE5DAC}"/>
              </a:ext>
            </a:extLst>
          </p:cNvPr>
          <p:cNvSpPr>
            <a:spLocks noGrp="1"/>
          </p:cNvSpPr>
          <p:nvPr>
            <p:ph type="dt" sz="half" idx="10"/>
          </p:nvPr>
        </p:nvSpPr>
        <p:spPr/>
        <p:txBody>
          <a:bodyPr/>
          <a:lstStyle/>
          <a:p>
            <a:r>
              <a:rPr lang="de-DE"/>
              <a:t>Name des Kapitels (optional)</a:t>
            </a:r>
          </a:p>
        </p:txBody>
      </p:sp>
      <p:sp>
        <p:nvSpPr>
          <p:cNvPr id="3" name="Fußzeilenplatzhalter 2">
            <a:extLst>
              <a:ext uri="{FF2B5EF4-FFF2-40B4-BE49-F238E27FC236}">
                <a16:creationId xmlns:a16="http://schemas.microsoft.com/office/drawing/2014/main" id="{503D3AE9-F8AA-426F-A679-BB57EC884EE1}"/>
              </a:ext>
            </a:extLst>
          </p:cNvPr>
          <p:cNvSpPr>
            <a:spLocks noGrp="1"/>
          </p:cNvSpPr>
          <p:nvPr>
            <p:ph type="ftr" sz="quarter" idx="11"/>
          </p:nvPr>
        </p:nvSpPr>
        <p:spPr/>
        <p:txBody>
          <a:bodyPr/>
          <a:lstStyle/>
          <a:p>
            <a:r>
              <a:rPr lang="de-DE"/>
              <a:t>Titel der Präsentation (Eingabe über "Einfügen &gt; Kopf- und Fußzeile")</a:t>
            </a:r>
          </a:p>
        </p:txBody>
      </p:sp>
      <p:sp>
        <p:nvSpPr>
          <p:cNvPr id="4" name="Foliennummernplatzhalter 3">
            <a:extLst>
              <a:ext uri="{FF2B5EF4-FFF2-40B4-BE49-F238E27FC236}">
                <a16:creationId xmlns:a16="http://schemas.microsoft.com/office/drawing/2014/main" id="{1930ADF6-A91F-4CC3-A7AC-E55FF446D183}"/>
              </a:ext>
            </a:extLst>
          </p:cNvPr>
          <p:cNvSpPr>
            <a:spLocks noGrp="1"/>
          </p:cNvSpPr>
          <p:nvPr>
            <p:ph type="sldNum" sz="quarter" idx="12"/>
          </p:nvPr>
        </p:nvSpPr>
        <p:spPr/>
        <p:txBody>
          <a:bodyPr/>
          <a:lstStyle/>
          <a:p>
            <a:fld id="{968FC3C1-8B2E-4CF4-97FE-57A4E19AC873}" type="slidenum">
              <a:rPr lang="de-DE" smtClean="0"/>
              <a:t>‹Nr.›</a:t>
            </a:fld>
            <a:endParaRPr lang="de-DE"/>
          </a:p>
        </p:txBody>
      </p:sp>
    </p:spTree>
    <p:extLst>
      <p:ext uri="{BB962C8B-B14F-4D97-AF65-F5344CB8AC3E}">
        <p14:creationId xmlns:p14="http://schemas.microsoft.com/office/powerpoint/2010/main" val="2794263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E4DB1-9E18-419C-AB3D-BD869B99274F}"/>
              </a:ext>
            </a:extLst>
          </p:cNvPr>
          <p:cNvSpPr>
            <a:spLocks noGrp="1"/>
          </p:cNvSpPr>
          <p:nvPr>
            <p:ph type="ctrTitle"/>
          </p:nvPr>
        </p:nvSpPr>
        <p:spPr>
          <a:xfrm>
            <a:off x="300037" y="1306513"/>
            <a:ext cx="11593185" cy="1690439"/>
          </a:xfrm>
        </p:spPr>
        <p:txBody>
          <a:bodyPr anchor="t"/>
          <a:lstStyle>
            <a:lvl1pPr algn="l">
              <a:defRPr sz="4000"/>
            </a:lvl1pPr>
          </a:lstStyle>
          <a:p>
            <a:r>
              <a:rPr lang="de-DE"/>
              <a:t>Mastertitelformat bearbeiten</a:t>
            </a:r>
            <a:endParaRPr lang="de-DE" dirty="0"/>
          </a:p>
        </p:txBody>
      </p:sp>
      <p:sp>
        <p:nvSpPr>
          <p:cNvPr id="3" name="Untertitel 2">
            <a:extLst>
              <a:ext uri="{FF2B5EF4-FFF2-40B4-BE49-F238E27FC236}">
                <a16:creationId xmlns:a16="http://schemas.microsoft.com/office/drawing/2014/main" id="{0F49FBC8-B96B-455F-85D7-9A804472D1CC}"/>
              </a:ext>
            </a:extLst>
          </p:cNvPr>
          <p:cNvSpPr>
            <a:spLocks noGrp="1"/>
          </p:cNvSpPr>
          <p:nvPr>
            <p:ph type="subTitle" idx="1"/>
          </p:nvPr>
        </p:nvSpPr>
        <p:spPr>
          <a:xfrm>
            <a:off x="300037" y="3248980"/>
            <a:ext cx="11591926" cy="3355992"/>
          </a:xfrm>
        </p:spPr>
        <p:txBody>
          <a:bodyPr anchor="b"/>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2794930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EF441-7086-9746-A96D-64CABC15ABB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8E632CC-87D0-8045-8C26-EE9F601CE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8B610A9-2CFD-3242-83C1-F8D0A2F15BA8}"/>
              </a:ext>
            </a:extLst>
          </p:cNvPr>
          <p:cNvSpPr>
            <a:spLocks noGrp="1"/>
          </p:cNvSpPr>
          <p:nvPr>
            <p:ph type="dt" sz="half" idx="10"/>
          </p:nvPr>
        </p:nvSpPr>
        <p:spPr/>
        <p:txBody>
          <a:bodyPr/>
          <a:lstStyle/>
          <a:p>
            <a:r>
              <a:rPr lang="de-DE"/>
              <a:t>Name des Kapitels (optional)</a:t>
            </a:r>
          </a:p>
        </p:txBody>
      </p:sp>
      <p:sp>
        <p:nvSpPr>
          <p:cNvPr id="5" name="Fußzeilenplatzhalter 4">
            <a:extLst>
              <a:ext uri="{FF2B5EF4-FFF2-40B4-BE49-F238E27FC236}">
                <a16:creationId xmlns:a16="http://schemas.microsoft.com/office/drawing/2014/main" id="{034BC8DE-3C65-CD4C-91B9-DCD04C00EC93}"/>
              </a:ext>
            </a:extLst>
          </p:cNvPr>
          <p:cNvSpPr>
            <a:spLocks noGrp="1"/>
          </p:cNvSpPr>
          <p:nvPr>
            <p:ph type="ftr" sz="quarter" idx="11"/>
          </p:nvPr>
        </p:nvSpPr>
        <p:spPr/>
        <p:txBody>
          <a:bodyPr/>
          <a:lstStyle/>
          <a:p>
            <a:r>
              <a:rPr lang="de-DE"/>
              <a:t>Titel der Präsentation (Eingabe über "Einfügen &gt; Kopf- und Fußzeile")</a:t>
            </a:r>
          </a:p>
        </p:txBody>
      </p:sp>
      <p:sp>
        <p:nvSpPr>
          <p:cNvPr id="6" name="Foliennummernplatzhalter 5">
            <a:extLst>
              <a:ext uri="{FF2B5EF4-FFF2-40B4-BE49-F238E27FC236}">
                <a16:creationId xmlns:a16="http://schemas.microsoft.com/office/drawing/2014/main" id="{9B12005E-0CE4-DC4C-AEC0-5AEB3B7719BB}"/>
              </a:ext>
            </a:extLst>
          </p:cNvPr>
          <p:cNvSpPr>
            <a:spLocks noGrp="1"/>
          </p:cNvSpPr>
          <p:nvPr>
            <p:ph type="sldNum" sz="quarter" idx="12"/>
          </p:nvPr>
        </p:nvSpPr>
        <p:spPr/>
        <p:txBody>
          <a:bodyPr/>
          <a:lstStyle/>
          <a:p>
            <a:fld id="{2D0A94A6-13A0-6C4D-B0C3-48AD041B5DE9}" type="slidenum">
              <a:rPr lang="de-DE" smtClean="0"/>
              <a:t>‹Nr.›</a:t>
            </a:fld>
            <a:endParaRPr lang="de-DE"/>
          </a:p>
        </p:txBody>
      </p:sp>
    </p:spTree>
    <p:extLst>
      <p:ext uri="{BB962C8B-B14F-4D97-AF65-F5344CB8AC3E}">
        <p14:creationId xmlns:p14="http://schemas.microsoft.com/office/powerpoint/2010/main" val="254878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E4DB1-9E18-419C-AB3D-BD869B99274F}"/>
              </a:ext>
            </a:extLst>
          </p:cNvPr>
          <p:cNvSpPr>
            <a:spLocks noGrp="1"/>
          </p:cNvSpPr>
          <p:nvPr>
            <p:ph type="ctrTitle"/>
          </p:nvPr>
        </p:nvSpPr>
        <p:spPr>
          <a:xfrm>
            <a:off x="300038" y="1306513"/>
            <a:ext cx="5976000" cy="3642276"/>
          </a:xfrm>
        </p:spPr>
        <p:txBody>
          <a:bodyPr anchor="t"/>
          <a:lstStyle>
            <a:lvl1pPr algn="l">
              <a:defRPr sz="4000"/>
            </a:lvl1pPr>
          </a:lstStyle>
          <a:p>
            <a:r>
              <a:rPr lang="de-DE"/>
              <a:t>Mastertitelformat bearbeiten</a:t>
            </a:r>
            <a:endParaRPr lang="de-DE" dirty="0"/>
          </a:p>
        </p:txBody>
      </p:sp>
      <p:sp>
        <p:nvSpPr>
          <p:cNvPr id="3" name="Untertitel 2">
            <a:extLst>
              <a:ext uri="{FF2B5EF4-FFF2-40B4-BE49-F238E27FC236}">
                <a16:creationId xmlns:a16="http://schemas.microsoft.com/office/drawing/2014/main" id="{0F49FBC8-B96B-455F-85D7-9A804472D1CC}"/>
              </a:ext>
            </a:extLst>
          </p:cNvPr>
          <p:cNvSpPr>
            <a:spLocks noGrp="1"/>
          </p:cNvSpPr>
          <p:nvPr>
            <p:ph type="subTitle" idx="1"/>
          </p:nvPr>
        </p:nvSpPr>
        <p:spPr>
          <a:xfrm>
            <a:off x="300037" y="5208436"/>
            <a:ext cx="5975351" cy="1396536"/>
          </a:xfrm>
        </p:spPr>
        <p:txBody>
          <a:bodyPr anchor="b"/>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Bildplatzhalter 9">
            <a:extLst>
              <a:ext uri="{FF2B5EF4-FFF2-40B4-BE49-F238E27FC236}">
                <a16:creationId xmlns:a16="http://schemas.microsoft.com/office/drawing/2014/main" id="{8F2F4E45-6575-48BB-B7F1-A75E8397FF25}"/>
              </a:ext>
            </a:extLst>
          </p:cNvPr>
          <p:cNvSpPr>
            <a:spLocks noGrp="1"/>
          </p:cNvSpPr>
          <p:nvPr>
            <p:ph type="pic" sz="quarter" idx="14"/>
          </p:nvPr>
        </p:nvSpPr>
        <p:spPr>
          <a:xfrm>
            <a:off x="6575425" y="1268412"/>
            <a:ext cx="5316538" cy="5292936"/>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38627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7C6A3-E0EF-4FA5-9985-39667BB5D1BA}"/>
              </a:ext>
            </a:extLst>
          </p:cNvPr>
          <p:cNvSpPr>
            <a:spLocks noGrp="1"/>
          </p:cNvSpPr>
          <p:nvPr>
            <p:ph type="title" hasCustomPrompt="1"/>
          </p:nvPr>
        </p:nvSpPr>
        <p:spPr/>
        <p:txBody>
          <a:bodyPr/>
          <a:lstStyle>
            <a:lvl1pPr>
              <a:defRPr/>
            </a:lvl1pPr>
          </a:lstStyle>
          <a:p>
            <a:r>
              <a:rPr lang="de-DE" dirty="0"/>
              <a:t>Titel</a:t>
            </a:r>
          </a:p>
        </p:txBody>
      </p:sp>
      <p:sp>
        <p:nvSpPr>
          <p:cNvPr id="3" name="Inhaltsplatzhalter 2">
            <a:extLst>
              <a:ext uri="{FF2B5EF4-FFF2-40B4-BE49-F238E27FC236}">
                <a16:creationId xmlns:a16="http://schemas.microsoft.com/office/drawing/2014/main" id="{47163F39-DA16-4AA3-9128-D0141D3C345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ACADEE-A7A1-4B00-995B-32E6A1A02147}"/>
              </a:ext>
            </a:extLst>
          </p:cNvPr>
          <p:cNvSpPr>
            <a:spLocks noGrp="1"/>
          </p:cNvSpPr>
          <p:nvPr>
            <p:ph type="dt" sz="half" idx="10"/>
          </p:nvPr>
        </p:nvSpPr>
        <p:spPr/>
        <p:txBody>
          <a:bodyPr/>
          <a:lstStyle/>
          <a:p>
            <a:r>
              <a:rPr lang="de-DE"/>
              <a:t>Name des Kapitels (optional)</a:t>
            </a:r>
          </a:p>
        </p:txBody>
      </p:sp>
      <p:sp>
        <p:nvSpPr>
          <p:cNvPr id="5" name="Fußzeilenplatzhalter 4">
            <a:extLst>
              <a:ext uri="{FF2B5EF4-FFF2-40B4-BE49-F238E27FC236}">
                <a16:creationId xmlns:a16="http://schemas.microsoft.com/office/drawing/2014/main" id="{E194B1DF-2FD1-40EA-AC3F-A033005D1A01}"/>
              </a:ext>
            </a:extLst>
          </p:cNvPr>
          <p:cNvSpPr>
            <a:spLocks noGrp="1"/>
          </p:cNvSpPr>
          <p:nvPr>
            <p:ph type="ftr" sz="quarter" idx="11"/>
          </p:nvPr>
        </p:nvSpPr>
        <p:spPr/>
        <p:txBody>
          <a:bodyPr/>
          <a:lstStyle/>
          <a:p>
            <a:r>
              <a:rPr lang="de-DE"/>
              <a:t>Titel der Präsentation (Eingabe über "Einfügen &gt; Kopf- und Fußzeile")</a:t>
            </a:r>
          </a:p>
        </p:txBody>
      </p:sp>
      <p:sp>
        <p:nvSpPr>
          <p:cNvPr id="6" name="Foliennummernplatzhalter 5">
            <a:extLst>
              <a:ext uri="{FF2B5EF4-FFF2-40B4-BE49-F238E27FC236}">
                <a16:creationId xmlns:a16="http://schemas.microsoft.com/office/drawing/2014/main" id="{8359BBFA-AA87-4BCF-8665-A95DD26A9A9C}"/>
              </a:ext>
            </a:extLst>
          </p:cNvPr>
          <p:cNvSpPr>
            <a:spLocks noGrp="1"/>
          </p:cNvSpPr>
          <p:nvPr>
            <p:ph type="sldNum" sz="quarter" idx="12"/>
          </p:nvPr>
        </p:nvSpPr>
        <p:spPr/>
        <p:txBody>
          <a:bodyPr/>
          <a:lstStyle/>
          <a:p>
            <a:fld id="{968FC3C1-8B2E-4CF4-97FE-57A4E19AC873}" type="slidenum">
              <a:rPr lang="de-DE" smtClean="0"/>
              <a:t>‹Nr.›</a:t>
            </a:fld>
            <a:endParaRPr lang="de-DE"/>
          </a:p>
        </p:txBody>
      </p:sp>
    </p:spTree>
    <p:extLst>
      <p:ext uri="{BB962C8B-B14F-4D97-AF65-F5344CB8AC3E}">
        <p14:creationId xmlns:p14="http://schemas.microsoft.com/office/powerpoint/2010/main" val="3744451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49F72-06D0-43C4-95DD-BC6F63771CD1}"/>
              </a:ext>
            </a:extLst>
          </p:cNvPr>
          <p:cNvSpPr>
            <a:spLocks noGrp="1"/>
          </p:cNvSpPr>
          <p:nvPr>
            <p:ph type="title" hasCustomPrompt="1"/>
          </p:nvPr>
        </p:nvSpPr>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7" name="Textplatzhalter 6">
            <a:extLst>
              <a:ext uri="{FF2B5EF4-FFF2-40B4-BE49-F238E27FC236}">
                <a16:creationId xmlns:a16="http://schemas.microsoft.com/office/drawing/2014/main" id="{83ED38F5-D973-4765-B726-EC1D0DCBEE0B}"/>
              </a:ext>
            </a:extLst>
          </p:cNvPr>
          <p:cNvSpPr>
            <a:spLocks noGrp="1"/>
          </p:cNvSpPr>
          <p:nvPr>
            <p:ph type="body" sz="quarter" idx="13"/>
          </p:nvPr>
        </p:nvSpPr>
        <p:spPr>
          <a:xfrm>
            <a:off x="300037" y="2241550"/>
            <a:ext cx="11591925" cy="39957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089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49F72-06D0-43C4-95DD-BC6F63771CD1}"/>
              </a:ext>
            </a:extLst>
          </p:cNvPr>
          <p:cNvSpPr>
            <a:spLocks noGrp="1"/>
          </p:cNvSpPr>
          <p:nvPr>
            <p:ph type="title" hasCustomPrompt="1"/>
          </p:nvPr>
        </p:nvSpPr>
        <p:spPr>
          <a:xfrm>
            <a:off x="300038" y="1324895"/>
            <a:ext cx="5975982" cy="688899"/>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7" name="Textplatzhalter 6">
            <a:extLst>
              <a:ext uri="{FF2B5EF4-FFF2-40B4-BE49-F238E27FC236}">
                <a16:creationId xmlns:a16="http://schemas.microsoft.com/office/drawing/2014/main" id="{83ED38F5-D973-4765-B726-EC1D0DCBEE0B}"/>
              </a:ext>
            </a:extLst>
          </p:cNvPr>
          <p:cNvSpPr>
            <a:spLocks noGrp="1"/>
          </p:cNvSpPr>
          <p:nvPr>
            <p:ph type="body" sz="quarter" idx="13"/>
          </p:nvPr>
        </p:nvSpPr>
        <p:spPr>
          <a:xfrm>
            <a:off x="300038" y="2241550"/>
            <a:ext cx="5975982" cy="39957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D94CEDF7-7515-40D4-8CD3-D88A3A51AEAF}"/>
              </a:ext>
            </a:extLst>
          </p:cNvPr>
          <p:cNvSpPr>
            <a:spLocks noGrp="1"/>
          </p:cNvSpPr>
          <p:nvPr>
            <p:ph type="pic" sz="quarter" idx="14"/>
          </p:nvPr>
        </p:nvSpPr>
        <p:spPr>
          <a:xfrm>
            <a:off x="6575425" y="1268412"/>
            <a:ext cx="5316538" cy="4968875"/>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3366508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xt und Bild (brei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49F72-06D0-43C4-95DD-BC6F63771CD1}"/>
              </a:ext>
            </a:extLst>
          </p:cNvPr>
          <p:cNvSpPr>
            <a:spLocks noGrp="1"/>
          </p:cNvSpPr>
          <p:nvPr>
            <p:ph type="title" hasCustomPrompt="1"/>
          </p:nvPr>
        </p:nvSpPr>
        <p:spPr>
          <a:xfrm>
            <a:off x="300038" y="1324895"/>
            <a:ext cx="3659721" cy="688899"/>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7" name="Textplatzhalter 6">
            <a:extLst>
              <a:ext uri="{FF2B5EF4-FFF2-40B4-BE49-F238E27FC236}">
                <a16:creationId xmlns:a16="http://schemas.microsoft.com/office/drawing/2014/main" id="{83ED38F5-D973-4765-B726-EC1D0DCBEE0B}"/>
              </a:ext>
            </a:extLst>
          </p:cNvPr>
          <p:cNvSpPr>
            <a:spLocks noGrp="1"/>
          </p:cNvSpPr>
          <p:nvPr>
            <p:ph type="body" sz="quarter" idx="13"/>
          </p:nvPr>
        </p:nvSpPr>
        <p:spPr>
          <a:xfrm>
            <a:off x="300038" y="2241550"/>
            <a:ext cx="3659721" cy="39957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D94CEDF7-7515-40D4-8CD3-D88A3A51AEAF}"/>
              </a:ext>
            </a:extLst>
          </p:cNvPr>
          <p:cNvSpPr>
            <a:spLocks noGrp="1"/>
          </p:cNvSpPr>
          <p:nvPr>
            <p:ph type="pic" sz="quarter" idx="14"/>
          </p:nvPr>
        </p:nvSpPr>
        <p:spPr>
          <a:xfrm>
            <a:off x="4259796" y="1268412"/>
            <a:ext cx="7632167" cy="4968875"/>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71478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49F72-06D0-43C4-95DD-BC6F63771CD1}"/>
              </a:ext>
            </a:extLst>
          </p:cNvPr>
          <p:cNvSpPr>
            <a:spLocks noGrp="1"/>
          </p:cNvSpPr>
          <p:nvPr>
            <p:ph type="title" hasCustomPrompt="1"/>
          </p:nvPr>
        </p:nvSpPr>
        <p:spPr>
          <a:xfrm>
            <a:off x="300039" y="1324895"/>
            <a:ext cx="3156346" cy="688899"/>
          </a:xfrm>
        </p:spPr>
        <p:txBody>
          <a:bodyPr/>
          <a:lstStyle>
            <a:lvl1pPr>
              <a:defRPr/>
            </a:lvl1pPr>
          </a:lstStyle>
          <a:p>
            <a:r>
              <a:rPr lang="de-DE" dirty="0"/>
              <a:t>Titel</a:t>
            </a:r>
          </a:p>
        </p:txBody>
      </p:sp>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7" name="Textplatzhalter 6">
            <a:extLst>
              <a:ext uri="{FF2B5EF4-FFF2-40B4-BE49-F238E27FC236}">
                <a16:creationId xmlns:a16="http://schemas.microsoft.com/office/drawing/2014/main" id="{83ED38F5-D973-4765-B726-EC1D0DCBEE0B}"/>
              </a:ext>
            </a:extLst>
          </p:cNvPr>
          <p:cNvSpPr>
            <a:spLocks noGrp="1"/>
          </p:cNvSpPr>
          <p:nvPr>
            <p:ph type="body" sz="quarter" idx="13"/>
          </p:nvPr>
        </p:nvSpPr>
        <p:spPr>
          <a:xfrm>
            <a:off x="300039" y="2241550"/>
            <a:ext cx="3156346" cy="39957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D94CEDF7-7515-40D4-8CD3-D88A3A51AEAF}"/>
              </a:ext>
            </a:extLst>
          </p:cNvPr>
          <p:cNvSpPr>
            <a:spLocks noGrp="1"/>
          </p:cNvSpPr>
          <p:nvPr>
            <p:ph type="pic" sz="quarter" idx="14"/>
          </p:nvPr>
        </p:nvSpPr>
        <p:spPr>
          <a:xfrm>
            <a:off x="7968208" y="1268412"/>
            <a:ext cx="3923755" cy="4968875"/>
          </a:xfrm>
          <a:solidFill>
            <a:schemeClr val="accent4"/>
          </a:solidFill>
        </p:spPr>
        <p:txBody>
          <a:bodyPr anchor="ctr"/>
          <a:lstStyle>
            <a:lvl1pPr marL="0" indent="0" algn="ctr">
              <a:buNone/>
              <a:defRPr/>
            </a:lvl1pPr>
          </a:lstStyle>
          <a:p>
            <a:r>
              <a:rPr lang="de-DE"/>
              <a:t>Bild durch Klicken auf Symbol hinzufügen</a:t>
            </a:r>
          </a:p>
        </p:txBody>
      </p:sp>
      <p:sp>
        <p:nvSpPr>
          <p:cNvPr id="9" name="Bildplatzhalter 9">
            <a:extLst>
              <a:ext uri="{FF2B5EF4-FFF2-40B4-BE49-F238E27FC236}">
                <a16:creationId xmlns:a16="http://schemas.microsoft.com/office/drawing/2014/main" id="{02B1BBEC-2C7A-44FF-9604-43F3B9CC2EF9}"/>
              </a:ext>
            </a:extLst>
          </p:cNvPr>
          <p:cNvSpPr>
            <a:spLocks noGrp="1"/>
          </p:cNvSpPr>
          <p:nvPr>
            <p:ph type="pic" sz="quarter" idx="15"/>
          </p:nvPr>
        </p:nvSpPr>
        <p:spPr>
          <a:xfrm>
            <a:off x="3756421" y="1268412"/>
            <a:ext cx="3923755" cy="4968875"/>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317111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ilder und Tex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7" name="Textplatzhalter 6">
            <a:extLst>
              <a:ext uri="{FF2B5EF4-FFF2-40B4-BE49-F238E27FC236}">
                <a16:creationId xmlns:a16="http://schemas.microsoft.com/office/drawing/2014/main" id="{83ED38F5-D973-4765-B726-EC1D0DCBEE0B}"/>
              </a:ext>
            </a:extLst>
          </p:cNvPr>
          <p:cNvSpPr>
            <a:spLocks noGrp="1"/>
          </p:cNvSpPr>
          <p:nvPr>
            <p:ph type="body" sz="quarter" idx="13"/>
          </p:nvPr>
        </p:nvSpPr>
        <p:spPr>
          <a:xfrm>
            <a:off x="300039"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9">
            <a:extLst>
              <a:ext uri="{FF2B5EF4-FFF2-40B4-BE49-F238E27FC236}">
                <a16:creationId xmlns:a16="http://schemas.microsoft.com/office/drawing/2014/main" id="{02B1BBEC-2C7A-44FF-9604-43F3B9CC2EF9}"/>
              </a:ext>
            </a:extLst>
          </p:cNvPr>
          <p:cNvSpPr>
            <a:spLocks noGrp="1"/>
          </p:cNvSpPr>
          <p:nvPr>
            <p:ph type="pic" sz="quarter" idx="15"/>
          </p:nvPr>
        </p:nvSpPr>
        <p:spPr>
          <a:xfrm>
            <a:off x="300039" y="1268413"/>
            <a:ext cx="2303573" cy="2232596"/>
          </a:xfrm>
          <a:solidFill>
            <a:schemeClr val="accent4"/>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7359EAB-27F8-40C6-BEA9-BE6360AAA5AF}"/>
              </a:ext>
            </a:extLst>
          </p:cNvPr>
          <p:cNvSpPr>
            <a:spLocks noGrp="1"/>
          </p:cNvSpPr>
          <p:nvPr>
            <p:ph type="body" sz="quarter" idx="16"/>
          </p:nvPr>
        </p:nvSpPr>
        <p:spPr>
          <a:xfrm>
            <a:off x="2928331"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Bildplatzhalter 9">
            <a:extLst>
              <a:ext uri="{FF2B5EF4-FFF2-40B4-BE49-F238E27FC236}">
                <a16:creationId xmlns:a16="http://schemas.microsoft.com/office/drawing/2014/main" id="{4BF1E103-4F49-4361-A0CA-5F024751F1B8}"/>
              </a:ext>
            </a:extLst>
          </p:cNvPr>
          <p:cNvSpPr>
            <a:spLocks noGrp="1"/>
          </p:cNvSpPr>
          <p:nvPr>
            <p:ph type="pic" sz="quarter" idx="17"/>
          </p:nvPr>
        </p:nvSpPr>
        <p:spPr>
          <a:xfrm>
            <a:off x="2928331" y="1268413"/>
            <a:ext cx="2303573" cy="2232596"/>
          </a:xfrm>
          <a:solidFill>
            <a:schemeClr val="accent4"/>
          </a:solidFill>
        </p:spPr>
        <p:txBody>
          <a:bodyPr anchor="ctr"/>
          <a:lstStyle>
            <a:lvl1pPr marL="0" indent="0" algn="ctr">
              <a:buNone/>
              <a:defRPr/>
            </a:lvl1pPr>
          </a:lstStyle>
          <a:p>
            <a:r>
              <a:rPr lang="de-DE"/>
              <a:t>Bild durch Klicken auf Symbol hinzufügen</a:t>
            </a:r>
          </a:p>
        </p:txBody>
      </p:sp>
      <p:sp>
        <p:nvSpPr>
          <p:cNvPr id="14" name="Textplatzhalter 6">
            <a:extLst>
              <a:ext uri="{FF2B5EF4-FFF2-40B4-BE49-F238E27FC236}">
                <a16:creationId xmlns:a16="http://schemas.microsoft.com/office/drawing/2014/main" id="{1930E164-C9BB-4A82-9524-60B17ADA31BF}"/>
              </a:ext>
            </a:extLst>
          </p:cNvPr>
          <p:cNvSpPr>
            <a:spLocks noGrp="1"/>
          </p:cNvSpPr>
          <p:nvPr>
            <p:ph type="body" sz="quarter" idx="18"/>
          </p:nvPr>
        </p:nvSpPr>
        <p:spPr>
          <a:xfrm>
            <a:off x="5556623"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Bildplatzhalter 9">
            <a:extLst>
              <a:ext uri="{FF2B5EF4-FFF2-40B4-BE49-F238E27FC236}">
                <a16:creationId xmlns:a16="http://schemas.microsoft.com/office/drawing/2014/main" id="{C4B605E8-1358-46B0-9403-42BC0A5E76AD}"/>
              </a:ext>
            </a:extLst>
          </p:cNvPr>
          <p:cNvSpPr>
            <a:spLocks noGrp="1"/>
          </p:cNvSpPr>
          <p:nvPr>
            <p:ph type="pic" sz="quarter" idx="19"/>
          </p:nvPr>
        </p:nvSpPr>
        <p:spPr>
          <a:xfrm>
            <a:off x="5556623" y="1268413"/>
            <a:ext cx="2303573" cy="2232596"/>
          </a:xfrm>
          <a:solidFill>
            <a:schemeClr val="accent4"/>
          </a:solidFill>
        </p:spPr>
        <p:txBody>
          <a:bodyPr anchor="ctr"/>
          <a:lstStyle>
            <a:lvl1pPr marL="0" indent="0" algn="ctr">
              <a:buNone/>
              <a:defRPr/>
            </a:lvl1pPr>
          </a:lstStyle>
          <a:p>
            <a:r>
              <a:rPr lang="de-DE"/>
              <a:t>Bild durch Klicken auf Symbol hinzufügen</a:t>
            </a:r>
          </a:p>
        </p:txBody>
      </p:sp>
      <p:sp>
        <p:nvSpPr>
          <p:cNvPr id="16" name="Textplatzhalter 6">
            <a:extLst>
              <a:ext uri="{FF2B5EF4-FFF2-40B4-BE49-F238E27FC236}">
                <a16:creationId xmlns:a16="http://schemas.microsoft.com/office/drawing/2014/main" id="{9F1A9615-15C9-4659-8463-5A13E8C34802}"/>
              </a:ext>
            </a:extLst>
          </p:cNvPr>
          <p:cNvSpPr>
            <a:spLocks noGrp="1"/>
          </p:cNvSpPr>
          <p:nvPr>
            <p:ph type="body" sz="quarter" idx="20"/>
          </p:nvPr>
        </p:nvSpPr>
        <p:spPr>
          <a:xfrm>
            <a:off x="8184915" y="3609020"/>
            <a:ext cx="2303573" cy="2628268"/>
          </a:xfrm>
        </p:spPr>
        <p:txBody>
          <a:bodyPr/>
          <a:lstStyle>
            <a:lvl1pPr marL="92075" indent="-92075">
              <a:defRPr sz="900"/>
            </a:lvl1pPr>
            <a:lvl2pPr marL="182563" indent="-90488">
              <a:defRPr sz="900"/>
            </a:lvl2pPr>
            <a:lvl3pPr marL="266700" indent="-84138">
              <a:defRPr sz="900"/>
            </a:lvl3pPr>
            <a:lvl4pPr marL="358775" indent="-92075">
              <a:defRPr sz="900"/>
            </a:lvl4pPr>
            <a:lvl5pPr marL="449263" indent="-90488">
              <a:defRPr sz="9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Bildplatzhalter 9">
            <a:extLst>
              <a:ext uri="{FF2B5EF4-FFF2-40B4-BE49-F238E27FC236}">
                <a16:creationId xmlns:a16="http://schemas.microsoft.com/office/drawing/2014/main" id="{4C8D2B3B-711C-45A3-A866-73C14337CBB7}"/>
              </a:ext>
            </a:extLst>
          </p:cNvPr>
          <p:cNvSpPr>
            <a:spLocks noGrp="1"/>
          </p:cNvSpPr>
          <p:nvPr>
            <p:ph type="pic" sz="quarter" idx="21"/>
          </p:nvPr>
        </p:nvSpPr>
        <p:spPr>
          <a:xfrm>
            <a:off x="8184915" y="1268413"/>
            <a:ext cx="2303573" cy="2232596"/>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183439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Bild (schma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CC3A946-E7EC-4D51-87A3-19E575867BA7}"/>
              </a:ext>
            </a:extLst>
          </p:cNvPr>
          <p:cNvSpPr>
            <a:spLocks noGrp="1"/>
          </p:cNvSpPr>
          <p:nvPr>
            <p:ph type="dt" sz="half" idx="10"/>
          </p:nvPr>
        </p:nvSpPr>
        <p:spPr/>
        <p:txBody>
          <a:bodyPr/>
          <a:lstStyle/>
          <a:p>
            <a:r>
              <a:rPr lang="de-DE"/>
              <a:t>Name des Kapitels (optional)</a:t>
            </a:r>
          </a:p>
        </p:txBody>
      </p:sp>
      <p:sp>
        <p:nvSpPr>
          <p:cNvPr id="4" name="Fußzeilenplatzhalter 3">
            <a:extLst>
              <a:ext uri="{FF2B5EF4-FFF2-40B4-BE49-F238E27FC236}">
                <a16:creationId xmlns:a16="http://schemas.microsoft.com/office/drawing/2014/main" id="{44808FC6-327C-4182-897F-6FF17A4025D8}"/>
              </a:ext>
            </a:extLst>
          </p:cNvPr>
          <p:cNvSpPr>
            <a:spLocks noGrp="1"/>
          </p:cNvSpPr>
          <p:nvPr>
            <p:ph type="ftr" sz="quarter" idx="11"/>
          </p:nvPr>
        </p:nvSpPr>
        <p:spPr/>
        <p:txBody>
          <a:bodyPr/>
          <a:lstStyle/>
          <a:p>
            <a:r>
              <a:rPr lang="de-DE"/>
              <a:t>Titel der Präsentation (Eingabe über "Einfügen &gt; Kopf- und Fußzeile")</a:t>
            </a:r>
          </a:p>
        </p:txBody>
      </p:sp>
      <p:sp>
        <p:nvSpPr>
          <p:cNvPr id="5" name="Foliennummernplatzhalter 4">
            <a:extLst>
              <a:ext uri="{FF2B5EF4-FFF2-40B4-BE49-F238E27FC236}">
                <a16:creationId xmlns:a16="http://schemas.microsoft.com/office/drawing/2014/main" id="{F3641FB9-0988-48DA-96F1-6F030438C00D}"/>
              </a:ext>
            </a:extLst>
          </p:cNvPr>
          <p:cNvSpPr>
            <a:spLocks noGrp="1"/>
          </p:cNvSpPr>
          <p:nvPr>
            <p:ph type="sldNum" sz="quarter" idx="12"/>
          </p:nvPr>
        </p:nvSpPr>
        <p:spPr/>
        <p:txBody>
          <a:bodyPr/>
          <a:lstStyle/>
          <a:p>
            <a:fld id="{968FC3C1-8B2E-4CF4-97FE-57A4E19AC873}" type="slidenum">
              <a:rPr lang="de-DE" smtClean="0"/>
              <a:t>‹Nr.›</a:t>
            </a:fld>
            <a:endParaRPr lang="de-DE"/>
          </a:p>
        </p:txBody>
      </p:sp>
      <p:sp>
        <p:nvSpPr>
          <p:cNvPr id="9" name="Bildplatzhalter 9">
            <a:extLst>
              <a:ext uri="{FF2B5EF4-FFF2-40B4-BE49-F238E27FC236}">
                <a16:creationId xmlns:a16="http://schemas.microsoft.com/office/drawing/2014/main" id="{02B1BBEC-2C7A-44FF-9604-43F3B9CC2EF9}"/>
              </a:ext>
            </a:extLst>
          </p:cNvPr>
          <p:cNvSpPr>
            <a:spLocks noGrp="1"/>
          </p:cNvSpPr>
          <p:nvPr>
            <p:ph type="pic" sz="quarter" idx="15"/>
          </p:nvPr>
        </p:nvSpPr>
        <p:spPr>
          <a:xfrm>
            <a:off x="300039" y="1268412"/>
            <a:ext cx="7380138" cy="4968875"/>
          </a:xfrm>
          <a:solidFill>
            <a:schemeClr val="accent4"/>
          </a:solidFill>
        </p:spPr>
        <p:txBody>
          <a:bodyPr anchor="ctr"/>
          <a:lstStyle>
            <a:lvl1pPr marL="0" indent="0" algn="ctr">
              <a:buNone/>
              <a:defRPr/>
            </a:lvl1pPr>
          </a:lstStyle>
          <a:p>
            <a:r>
              <a:rPr lang="de-DE"/>
              <a:t>Bild durch Klicken auf Symbol hinzufügen</a:t>
            </a:r>
          </a:p>
        </p:txBody>
      </p:sp>
    </p:spTree>
    <p:extLst>
      <p:ext uri="{BB962C8B-B14F-4D97-AF65-F5344CB8AC3E}">
        <p14:creationId xmlns:p14="http://schemas.microsoft.com/office/powerpoint/2010/main" val="156649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D51B7A0-2349-4EDA-A63A-B7A717CFB1D7}"/>
              </a:ext>
            </a:extLst>
          </p:cNvPr>
          <p:cNvSpPr>
            <a:spLocks noGrp="1"/>
          </p:cNvSpPr>
          <p:nvPr>
            <p:ph type="title"/>
          </p:nvPr>
        </p:nvSpPr>
        <p:spPr>
          <a:xfrm>
            <a:off x="300038" y="1324895"/>
            <a:ext cx="11591924" cy="688899"/>
          </a:xfrm>
          <a:prstGeom prst="rect">
            <a:avLst/>
          </a:prstGeom>
        </p:spPr>
        <p:txBody>
          <a:bodyPr vert="horz" lIns="0" tIns="0" rIns="0" bIns="0" rtlCol="0" anchor="t" anchorCtr="0">
            <a:noAutofit/>
          </a:bodyPr>
          <a:lstStyle/>
          <a:p>
            <a:r>
              <a:rPr lang="de-DE" dirty="0"/>
              <a:t>Titel</a:t>
            </a:r>
          </a:p>
        </p:txBody>
      </p:sp>
      <p:sp>
        <p:nvSpPr>
          <p:cNvPr id="3" name="Textplatzhalter 2">
            <a:extLst>
              <a:ext uri="{FF2B5EF4-FFF2-40B4-BE49-F238E27FC236}">
                <a16:creationId xmlns:a16="http://schemas.microsoft.com/office/drawing/2014/main" id="{E80BA506-857B-4D18-850B-BD7765473AE7}"/>
              </a:ext>
            </a:extLst>
          </p:cNvPr>
          <p:cNvSpPr>
            <a:spLocks noGrp="1"/>
          </p:cNvSpPr>
          <p:nvPr>
            <p:ph type="body" idx="1"/>
          </p:nvPr>
        </p:nvSpPr>
        <p:spPr>
          <a:xfrm>
            <a:off x="300037" y="2241550"/>
            <a:ext cx="11591925" cy="3995738"/>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6C1221F-2C01-43BF-A95C-DD43389C7FD4}"/>
              </a:ext>
            </a:extLst>
          </p:cNvPr>
          <p:cNvSpPr>
            <a:spLocks noGrp="1"/>
          </p:cNvSpPr>
          <p:nvPr>
            <p:ph type="dt" sz="half" idx="2"/>
          </p:nvPr>
        </p:nvSpPr>
        <p:spPr>
          <a:xfrm>
            <a:off x="10680514" y="6471135"/>
            <a:ext cx="780082" cy="204998"/>
          </a:xfrm>
          <a:prstGeom prst="rect">
            <a:avLst/>
          </a:prstGeom>
        </p:spPr>
        <p:txBody>
          <a:bodyPr vert="horz" wrap="none" lIns="0" tIns="0" rIns="0" bIns="0" rtlCol="0" anchor="t" anchorCtr="0">
            <a:noAutofit/>
          </a:bodyPr>
          <a:lstStyle>
            <a:lvl1pPr algn="r">
              <a:defRPr sz="900">
                <a:solidFill>
                  <a:schemeClr val="tx1"/>
                </a:solidFill>
              </a:defRPr>
            </a:lvl1pPr>
          </a:lstStyle>
          <a:p>
            <a:r>
              <a:rPr lang="de-DE"/>
              <a:t>Name des Kapitels (optional)</a:t>
            </a:r>
            <a:endParaRPr lang="de-DE" dirty="0"/>
          </a:p>
        </p:txBody>
      </p:sp>
      <p:sp>
        <p:nvSpPr>
          <p:cNvPr id="5" name="Fußzeilenplatzhalter 4">
            <a:extLst>
              <a:ext uri="{FF2B5EF4-FFF2-40B4-BE49-F238E27FC236}">
                <a16:creationId xmlns:a16="http://schemas.microsoft.com/office/drawing/2014/main" id="{625A9539-B132-412C-9661-DED3B820CED5}"/>
              </a:ext>
            </a:extLst>
          </p:cNvPr>
          <p:cNvSpPr>
            <a:spLocks noGrp="1"/>
          </p:cNvSpPr>
          <p:nvPr>
            <p:ph type="ftr" sz="quarter" idx="3"/>
          </p:nvPr>
        </p:nvSpPr>
        <p:spPr>
          <a:xfrm>
            <a:off x="300038" y="6471135"/>
            <a:ext cx="10308468" cy="204998"/>
          </a:xfrm>
          <a:prstGeom prst="rect">
            <a:avLst/>
          </a:prstGeom>
        </p:spPr>
        <p:txBody>
          <a:bodyPr vert="horz" lIns="0" tIns="0" rIns="0" bIns="0" rtlCol="0" anchor="t" anchorCtr="0">
            <a:noAutofit/>
          </a:bodyPr>
          <a:lstStyle>
            <a:lvl1pPr algn="l">
              <a:defRPr sz="900">
                <a:solidFill>
                  <a:schemeClr val="tx1"/>
                </a:solidFill>
              </a:defRPr>
            </a:lvl1pPr>
          </a:lstStyle>
          <a:p>
            <a:r>
              <a:rPr lang="de-DE"/>
              <a:t>Titel der Präsentation (Eingabe über "Einfügen &gt; Kopf- und Fußzeile")</a:t>
            </a:r>
            <a:endParaRPr lang="de-DE" dirty="0"/>
          </a:p>
        </p:txBody>
      </p:sp>
      <p:sp>
        <p:nvSpPr>
          <p:cNvPr id="6" name="Foliennummernplatzhalter 5">
            <a:extLst>
              <a:ext uri="{FF2B5EF4-FFF2-40B4-BE49-F238E27FC236}">
                <a16:creationId xmlns:a16="http://schemas.microsoft.com/office/drawing/2014/main" id="{9C13D3EB-E170-4754-9007-33BFBA56E6AD}"/>
              </a:ext>
            </a:extLst>
          </p:cNvPr>
          <p:cNvSpPr>
            <a:spLocks noGrp="1"/>
          </p:cNvSpPr>
          <p:nvPr>
            <p:ph type="sldNum" sz="quarter" idx="4"/>
          </p:nvPr>
        </p:nvSpPr>
        <p:spPr>
          <a:xfrm>
            <a:off x="11532604" y="6471135"/>
            <a:ext cx="359358" cy="204998"/>
          </a:xfrm>
          <a:prstGeom prst="rect">
            <a:avLst/>
          </a:prstGeom>
        </p:spPr>
        <p:txBody>
          <a:bodyPr vert="horz" wrap="none" lIns="0" tIns="0" rIns="0" bIns="0" rtlCol="0" anchor="t" anchorCtr="0">
            <a:noAutofit/>
          </a:bodyPr>
          <a:lstStyle>
            <a:lvl1pPr algn="r">
              <a:defRPr sz="900">
                <a:solidFill>
                  <a:schemeClr val="tx1"/>
                </a:solidFill>
              </a:defRPr>
            </a:lvl1pPr>
          </a:lstStyle>
          <a:p>
            <a:fld id="{968FC3C1-8B2E-4CF4-97FE-57A4E19AC873}" type="slidenum">
              <a:rPr lang="de-DE" smtClean="0"/>
              <a:pPr/>
              <a:t>‹Nr.›</a:t>
            </a:fld>
            <a:endParaRPr lang="de-DE" dirty="0"/>
          </a:p>
        </p:txBody>
      </p:sp>
      <p:pic>
        <p:nvPicPr>
          <p:cNvPr id="10" name="Grafik 9">
            <a:extLst>
              <a:ext uri="{FF2B5EF4-FFF2-40B4-BE49-F238E27FC236}">
                <a16:creationId xmlns:a16="http://schemas.microsoft.com/office/drawing/2014/main" id="{D1E2579D-6D86-478F-A14A-E7114ADEE60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59245" y="126213"/>
            <a:ext cx="1866557" cy="1077176"/>
          </a:xfrm>
          <a:prstGeom prst="rect">
            <a:avLst/>
          </a:prstGeom>
        </p:spPr>
      </p:pic>
    </p:spTree>
    <p:extLst>
      <p:ext uri="{BB962C8B-B14F-4D97-AF65-F5344CB8AC3E}">
        <p14:creationId xmlns:p14="http://schemas.microsoft.com/office/powerpoint/2010/main" val="641702453"/>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56" r:id="rId4"/>
    <p:sldLayoutId id="2147483657" r:id="rId5"/>
    <p:sldLayoutId id="2147483658" r:id="rId6"/>
    <p:sldLayoutId id="2147483659" r:id="rId7"/>
    <p:sldLayoutId id="2147483664" r:id="rId8"/>
    <p:sldLayoutId id="2147483660" r:id="rId9"/>
    <p:sldLayoutId id="2147483661" r:id="rId10"/>
    <p:sldLayoutId id="2147483662" r:id="rId11"/>
    <p:sldLayoutId id="2147483654" r:id="rId12"/>
    <p:sldLayoutId id="2147483655" r:id="rId13"/>
    <p:sldLayoutId id="2147483665" r:id="rId14"/>
    <p:sldLayoutId id="2147483666" r:id="rId15"/>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76213" indent="-176213"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1pPr>
      <a:lvl2pPr marL="358775" indent="-182563"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2pPr>
      <a:lvl3pPr marL="534988" indent="-176213"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3pPr>
      <a:lvl4pPr marL="717550" indent="-182563"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4pPr>
      <a:lvl5pPr marL="893763" indent="-176213"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189" userDrawn="1">
          <p15:clr>
            <a:srgbClr val="F26B43"/>
          </p15:clr>
        </p15:guide>
        <p15:guide id="3" pos="7491" userDrawn="1">
          <p15:clr>
            <a:srgbClr val="F26B43"/>
          </p15:clr>
        </p15:guide>
        <p15:guide id="4" orient="horz" pos="3929" userDrawn="1">
          <p15:clr>
            <a:srgbClr val="F26B43"/>
          </p15:clr>
        </p15:guide>
        <p15:guide id="5" orient="horz" pos="141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9.jp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4.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6.png"/><Relationship Id="rId7"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2.svg"/><Relationship Id="rId11" Type="http://schemas.openxmlformats.org/officeDocument/2006/relationships/image" Target="../media/image7.png"/><Relationship Id="rId5" Type="http://schemas.openxmlformats.org/officeDocument/2006/relationships/image" Target="../media/image21.pn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6.gif"/></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gif"/><Relationship Id="rId5" Type="http://schemas.openxmlformats.org/officeDocument/2006/relationships/image" Target="../media/image4.emf"/><Relationship Id="rId10" Type="http://schemas.openxmlformats.org/officeDocument/2006/relationships/image" Target="../media/image10.png"/><Relationship Id="rId4" Type="http://schemas.openxmlformats.org/officeDocument/2006/relationships/image" Target="../media/image3.emf"/><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1.emf"/><Relationship Id="rId7"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12.emf"/><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3.emf"/><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14.emf"/><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6.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5.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gi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7.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8.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4FBC3-F1A6-7742-9CAE-AB1E0B56D809}"/>
              </a:ext>
            </a:extLst>
          </p:cNvPr>
          <p:cNvSpPr>
            <a:spLocks noGrp="1"/>
          </p:cNvSpPr>
          <p:nvPr>
            <p:ph type="ctrTitle"/>
          </p:nvPr>
        </p:nvSpPr>
        <p:spPr>
          <a:xfrm>
            <a:off x="1343472" y="2195909"/>
            <a:ext cx="10153128" cy="1737147"/>
          </a:xfrm>
        </p:spPr>
        <p:txBody>
          <a:bodyPr>
            <a:noAutofit/>
          </a:bodyPr>
          <a:lstStyle/>
          <a:p>
            <a:r>
              <a:rPr lang="de-DE" sz="4000" b="1" dirty="0"/>
              <a:t>Das Konzept Therapeutischer Landschaften im Kontext psychischer Erkrankungen/ mentaler Gesundheit</a:t>
            </a:r>
            <a:endParaRPr lang="de-DE" sz="4000" dirty="0"/>
          </a:p>
        </p:txBody>
      </p:sp>
      <p:sp>
        <p:nvSpPr>
          <p:cNvPr id="3" name="Untertitel 2">
            <a:extLst>
              <a:ext uri="{FF2B5EF4-FFF2-40B4-BE49-F238E27FC236}">
                <a16:creationId xmlns:a16="http://schemas.microsoft.com/office/drawing/2014/main" id="{350EC2A0-A6DC-1946-ACB7-884299C22828}"/>
              </a:ext>
            </a:extLst>
          </p:cNvPr>
          <p:cNvSpPr>
            <a:spLocks noGrp="1"/>
          </p:cNvSpPr>
          <p:nvPr>
            <p:ph type="subTitle" idx="1"/>
          </p:nvPr>
        </p:nvSpPr>
        <p:spPr>
          <a:xfrm>
            <a:off x="1560512" y="4077072"/>
            <a:ext cx="9144000" cy="2694706"/>
          </a:xfrm>
        </p:spPr>
        <p:txBody>
          <a:bodyPr>
            <a:normAutofit fontScale="92500" lnSpcReduction="20000"/>
          </a:bodyPr>
          <a:lstStyle/>
          <a:p>
            <a:r>
              <a:rPr lang="de-DE" dirty="0"/>
              <a:t>Prof. Dr. Claudia Hornberg, PD Dr. Christine </a:t>
            </a:r>
            <a:r>
              <a:rPr lang="de-DE" dirty="0" err="1"/>
              <a:t>Norra</a:t>
            </a:r>
            <a:r>
              <a:rPr lang="de-DE" dirty="0"/>
              <a:t>, PD Dr. Dr. Kristina Hennig-Fast, Prof. Dr. Stefan Zerbe</a:t>
            </a:r>
          </a:p>
          <a:p>
            <a:r>
              <a:rPr lang="de-DE" dirty="0"/>
              <a:t>Hannah-Lea Schmid, Michel Rinderhagen, Dr. Timothy Mc Call</a:t>
            </a:r>
          </a:p>
          <a:p>
            <a:endParaRPr lang="de-DE" dirty="0"/>
          </a:p>
          <a:p>
            <a:r>
              <a:rPr lang="de-DE" dirty="0"/>
              <a:t>Programm “Gesunde Orte - Therapeutische Landschaften” </a:t>
            </a:r>
          </a:p>
          <a:p>
            <a:r>
              <a:rPr lang="de-DE" dirty="0"/>
              <a:t>Peter Beate Heller-Stiftung im Stifterverband </a:t>
            </a:r>
          </a:p>
          <a:p>
            <a:endParaRPr lang="de-DE" dirty="0"/>
          </a:p>
        </p:txBody>
      </p:sp>
      <p:pic>
        <p:nvPicPr>
          <p:cNvPr id="7" name="Grafik 6">
            <a:extLst>
              <a:ext uri="{FF2B5EF4-FFF2-40B4-BE49-F238E27FC236}">
                <a16:creationId xmlns:a16="http://schemas.microsoft.com/office/drawing/2014/main" id="{2E81C6FA-F459-A145-8B45-C35950B4233B}"/>
              </a:ext>
            </a:extLst>
          </p:cNvPr>
          <p:cNvPicPr>
            <a:picLocks noChangeAspect="1"/>
          </p:cNvPicPr>
          <p:nvPr/>
        </p:nvPicPr>
        <p:blipFill>
          <a:blip r:embed="rId3"/>
          <a:stretch>
            <a:fillRect/>
          </a:stretch>
        </p:blipFill>
        <p:spPr>
          <a:xfrm>
            <a:off x="3935760" y="1196752"/>
            <a:ext cx="4605619" cy="981636"/>
          </a:xfrm>
          <a:prstGeom prst="rect">
            <a:avLst/>
          </a:prstGeom>
        </p:spPr>
      </p:pic>
      <p:pic>
        <p:nvPicPr>
          <p:cNvPr id="11" name="Grafik 10">
            <a:extLst>
              <a:ext uri="{FF2B5EF4-FFF2-40B4-BE49-F238E27FC236}">
                <a16:creationId xmlns:a16="http://schemas.microsoft.com/office/drawing/2014/main" id="{4B811872-4A09-FB41-A7E7-457020AC87CA}"/>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12" name="Grafik 11">
            <a:extLst>
              <a:ext uri="{FF2B5EF4-FFF2-40B4-BE49-F238E27FC236}">
                <a16:creationId xmlns:a16="http://schemas.microsoft.com/office/drawing/2014/main" id="{56C9FB86-B449-4C46-A616-25BDF5A6D32D}"/>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5" name="Grafik 4" descr="Ein Bild, das Schrift, Grafiken, Typografie, Screenshot enthält.&#10;&#10;Automatisch generierte Beschreibung">
            <a:extLst>
              <a:ext uri="{FF2B5EF4-FFF2-40B4-BE49-F238E27FC236}">
                <a16:creationId xmlns:a16="http://schemas.microsoft.com/office/drawing/2014/main" id="{B4E370BF-8E93-751B-139D-42718BED338A}"/>
              </a:ext>
            </a:extLst>
          </p:cNvPr>
          <p:cNvPicPr>
            <a:picLocks noChangeAspect="1"/>
          </p:cNvPicPr>
          <p:nvPr/>
        </p:nvPicPr>
        <p:blipFill>
          <a:blip r:embed="rId6"/>
          <a:stretch>
            <a:fillRect/>
          </a:stretch>
        </p:blipFill>
        <p:spPr>
          <a:xfrm>
            <a:off x="10259297" y="260648"/>
            <a:ext cx="1741359" cy="504722"/>
          </a:xfrm>
          <a:prstGeom prst="rect">
            <a:avLst/>
          </a:prstGeom>
        </p:spPr>
      </p:pic>
      <p:pic>
        <p:nvPicPr>
          <p:cNvPr id="9" name="Grafik 8" descr="Ein Bild, das Text, Schrift, weiß, Grafiken enthält.&#10;&#10;KI-generierte Inhalte können fehlerhaft sein.">
            <a:extLst>
              <a:ext uri="{FF2B5EF4-FFF2-40B4-BE49-F238E27FC236}">
                <a16:creationId xmlns:a16="http://schemas.microsoft.com/office/drawing/2014/main" id="{780E3B2C-3E04-3B87-BD50-BB646CBA542E}"/>
              </a:ext>
            </a:extLst>
          </p:cNvPr>
          <p:cNvPicPr>
            <a:picLocks noChangeAspect="1"/>
          </p:cNvPicPr>
          <p:nvPr/>
        </p:nvPicPr>
        <p:blipFill>
          <a:blip r:embed="rId7"/>
          <a:stretch>
            <a:fillRect/>
          </a:stretch>
        </p:blipFill>
        <p:spPr>
          <a:xfrm>
            <a:off x="5087888" y="188640"/>
            <a:ext cx="1354212" cy="612104"/>
          </a:xfrm>
          <a:prstGeom prst="rect">
            <a:avLst/>
          </a:prstGeom>
        </p:spPr>
      </p:pic>
      <p:sp>
        <p:nvSpPr>
          <p:cNvPr id="10" name="Textfeld 9">
            <a:extLst>
              <a:ext uri="{FF2B5EF4-FFF2-40B4-BE49-F238E27FC236}">
                <a16:creationId xmlns:a16="http://schemas.microsoft.com/office/drawing/2014/main" id="{4A595251-6DE4-5ADF-422A-13F6D91C52AD}"/>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6" name="Grafik 5" descr="Ein Bild, das Grafiken, Schrift, Screenshot, Grafikdesign enthält.&#10;&#10;KI-generierte Inhalte können fehlerhaft sein.">
            <a:extLst>
              <a:ext uri="{FF2B5EF4-FFF2-40B4-BE49-F238E27FC236}">
                <a16:creationId xmlns:a16="http://schemas.microsoft.com/office/drawing/2014/main" id="{90CE2DE5-7B41-296E-2C23-7FD5BBB2F2DB}"/>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349176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Analyse</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10</a:t>
            </a:fld>
            <a:endParaRPr lang="de-DE"/>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pPr marL="176212" lvl="1" indent="0">
              <a:buNone/>
            </a:pPr>
            <a:r>
              <a:rPr lang="de-DE" dirty="0"/>
              <a:t>Unterschiede vor und nach dem Besuch</a:t>
            </a:r>
          </a:p>
          <a:p>
            <a:pPr lvl="2"/>
            <a:r>
              <a:rPr lang="de-DE" dirty="0"/>
              <a:t>T-Test für gepaarte Stichproben</a:t>
            </a:r>
          </a:p>
          <a:p>
            <a:pPr lvl="2"/>
            <a:endParaRPr lang="de-DE" dirty="0"/>
          </a:p>
          <a:p>
            <a:pPr marL="176212" lvl="1" indent="0">
              <a:buNone/>
            </a:pPr>
            <a:r>
              <a:rPr lang="de-DE" dirty="0"/>
              <a:t>Vorhersage der Veränderungen durch Prädiktoren vor und nach dem Besuch</a:t>
            </a:r>
          </a:p>
          <a:p>
            <a:pPr lvl="2"/>
            <a:r>
              <a:rPr lang="de-DE" dirty="0"/>
              <a:t>Multiple lineare Regressionsanalysen</a:t>
            </a:r>
          </a:p>
        </p:txBody>
      </p:sp>
      <p:sp>
        <p:nvSpPr>
          <p:cNvPr id="14" name="Rechteck 13">
            <a:extLst>
              <a:ext uri="{FF2B5EF4-FFF2-40B4-BE49-F238E27FC236}">
                <a16:creationId xmlns:a16="http://schemas.microsoft.com/office/drawing/2014/main" id="{9A13F327-6F9F-4811-8F01-A5783502A8B3}"/>
              </a:ext>
            </a:extLst>
          </p:cNvPr>
          <p:cNvSpPr/>
          <p:nvPr/>
        </p:nvSpPr>
        <p:spPr>
          <a:xfrm rot="16200000">
            <a:off x="9507552" y="3652821"/>
            <a:ext cx="4968875" cy="200055"/>
          </a:xfrm>
          <a:prstGeom prst="rect">
            <a:avLst/>
          </a:prstGeom>
        </p:spPr>
        <p:txBody>
          <a:bodyPr wrap="square">
            <a:spAutoFit/>
          </a:bodyPr>
          <a:lstStyle/>
          <a:p>
            <a:r>
              <a:rPr lang="de-DE" sz="700" dirty="0"/>
              <a:t>Own Image</a:t>
            </a:r>
          </a:p>
        </p:txBody>
      </p:sp>
      <p:pic>
        <p:nvPicPr>
          <p:cNvPr id="9" name="Grafik 8">
            <a:extLst>
              <a:ext uri="{FF2B5EF4-FFF2-40B4-BE49-F238E27FC236}">
                <a16:creationId xmlns:a16="http://schemas.microsoft.com/office/drawing/2014/main" id="{53BDC9E8-BA63-4DF3-B09A-F7319407E51B}"/>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pic>
        <p:nvPicPr>
          <p:cNvPr id="8" name="Bildplatzhalter 7" descr="Ein Bild, das draußen, Gras, Baum, Himmel enthält.">
            <a:extLst>
              <a:ext uri="{FF2B5EF4-FFF2-40B4-BE49-F238E27FC236}">
                <a16:creationId xmlns:a16="http://schemas.microsoft.com/office/drawing/2014/main" id="{43350930-2300-26CE-0B3C-7B206BB58EDA}"/>
              </a:ext>
            </a:extLst>
          </p:cNvPr>
          <p:cNvPicPr>
            <a:picLocks noGrp="1" noChangeAspect="1"/>
          </p:cNvPicPr>
          <p:nvPr>
            <p:ph type="pic" sz="quarter" idx="14"/>
          </p:nvPr>
        </p:nvPicPr>
        <p:blipFill>
          <a:blip r:embed="rId4"/>
          <a:srcRect t="14952" b="14952"/>
          <a:stretch>
            <a:fillRect/>
          </a:stretch>
        </p:blipFill>
        <p:spPr/>
      </p:pic>
      <p:pic>
        <p:nvPicPr>
          <p:cNvPr id="5" name="Grafik 4">
            <a:extLst>
              <a:ext uri="{FF2B5EF4-FFF2-40B4-BE49-F238E27FC236}">
                <a16:creationId xmlns:a16="http://schemas.microsoft.com/office/drawing/2014/main" id="{DE167A78-C304-92DF-65B7-ADE34337C1B2}"/>
              </a:ext>
            </a:extLst>
          </p:cNvPr>
          <p:cNvPicPr>
            <a:picLocks noChangeAspect="1"/>
          </p:cNvPicPr>
          <p:nvPr/>
        </p:nvPicPr>
        <p:blipFill>
          <a:blip r:embed="rId5"/>
          <a:stretch>
            <a:fillRect/>
          </a:stretch>
        </p:blipFill>
        <p:spPr>
          <a:xfrm>
            <a:off x="2010296" y="332656"/>
            <a:ext cx="3149600" cy="457200"/>
          </a:xfrm>
          <a:prstGeom prst="rect">
            <a:avLst/>
          </a:prstGeom>
        </p:spPr>
      </p:pic>
      <p:pic>
        <p:nvPicPr>
          <p:cNvPr id="7" name="Grafik 6">
            <a:extLst>
              <a:ext uri="{FF2B5EF4-FFF2-40B4-BE49-F238E27FC236}">
                <a16:creationId xmlns:a16="http://schemas.microsoft.com/office/drawing/2014/main" id="{D5706243-BF30-2733-D05D-97243AF22EFF}"/>
              </a:ext>
            </a:extLst>
          </p:cNvPr>
          <p:cNvPicPr>
            <a:picLocks noChangeAspect="1"/>
          </p:cNvPicPr>
          <p:nvPr/>
        </p:nvPicPr>
        <p:blipFill>
          <a:blip r:embed="rId6"/>
          <a:stretch>
            <a:fillRect/>
          </a:stretch>
        </p:blipFill>
        <p:spPr>
          <a:xfrm>
            <a:off x="5820199" y="294685"/>
            <a:ext cx="4380257" cy="504721"/>
          </a:xfrm>
          <a:prstGeom prst="rect">
            <a:avLst/>
          </a:prstGeom>
        </p:spPr>
      </p:pic>
      <p:pic>
        <p:nvPicPr>
          <p:cNvPr id="10" name="Grafik 9" descr="Ein Bild, das Text, Schrift, weiß, Grafiken enthält.&#10;&#10;KI-generierte Inhalte können fehlerhaft sein.">
            <a:extLst>
              <a:ext uri="{FF2B5EF4-FFF2-40B4-BE49-F238E27FC236}">
                <a16:creationId xmlns:a16="http://schemas.microsoft.com/office/drawing/2014/main" id="{AAEA99A3-6E78-C772-6B22-4913B3E16314}"/>
              </a:ext>
            </a:extLst>
          </p:cNvPr>
          <p:cNvPicPr>
            <a:picLocks noChangeAspect="1"/>
          </p:cNvPicPr>
          <p:nvPr/>
        </p:nvPicPr>
        <p:blipFill>
          <a:blip r:embed="rId7"/>
          <a:stretch>
            <a:fillRect/>
          </a:stretch>
        </p:blipFill>
        <p:spPr>
          <a:xfrm>
            <a:off x="5087888" y="188640"/>
            <a:ext cx="1354212" cy="612104"/>
          </a:xfrm>
          <a:prstGeom prst="rect">
            <a:avLst/>
          </a:prstGeom>
        </p:spPr>
      </p:pic>
      <p:pic>
        <p:nvPicPr>
          <p:cNvPr id="11" name="Grafik 10" descr="Ein Bild, das Schrift, Grafiken, Typografie, Screenshot enthält.&#10;&#10;Automatisch generierte Beschreibung">
            <a:extLst>
              <a:ext uri="{FF2B5EF4-FFF2-40B4-BE49-F238E27FC236}">
                <a16:creationId xmlns:a16="http://schemas.microsoft.com/office/drawing/2014/main" id="{14C1438C-BD31-F808-2374-A5E1FD95D736}"/>
              </a:ext>
            </a:extLst>
          </p:cNvPr>
          <p:cNvPicPr>
            <a:picLocks noChangeAspect="1"/>
          </p:cNvPicPr>
          <p:nvPr/>
        </p:nvPicPr>
        <p:blipFill>
          <a:blip r:embed="rId8"/>
          <a:stretch>
            <a:fillRect/>
          </a:stretch>
        </p:blipFill>
        <p:spPr>
          <a:xfrm>
            <a:off x="10259297" y="260648"/>
            <a:ext cx="1741359" cy="504722"/>
          </a:xfrm>
          <a:prstGeom prst="rect">
            <a:avLst/>
          </a:prstGeom>
        </p:spPr>
      </p:pic>
      <p:sp>
        <p:nvSpPr>
          <p:cNvPr id="12" name="Textfeld 11">
            <a:extLst>
              <a:ext uri="{FF2B5EF4-FFF2-40B4-BE49-F238E27FC236}">
                <a16:creationId xmlns:a16="http://schemas.microsoft.com/office/drawing/2014/main" id="{DB1B936D-2CEB-8210-7BF5-FE7FB3B04387}"/>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3" name="Grafik 12" descr="Ein Bild, das Grafiken, Schrift, Screenshot, Grafikdesign enthält.&#10;&#10;KI-generierte Inhalte können fehlerhaft sein.">
            <a:extLst>
              <a:ext uri="{FF2B5EF4-FFF2-40B4-BE49-F238E27FC236}">
                <a16:creationId xmlns:a16="http://schemas.microsoft.com/office/drawing/2014/main" id="{BA3AC4E3-E89A-B8FA-E4B7-9F3DF626642C}"/>
              </a:ext>
            </a:extLst>
          </p:cNvPr>
          <p:cNvPicPr>
            <a:picLocks noChangeAspect="1"/>
          </p:cNvPicPr>
          <p:nvPr/>
        </p:nvPicPr>
        <p:blipFill>
          <a:blip r:embed="rId9"/>
          <a:stretch>
            <a:fillRect/>
          </a:stretch>
        </p:blipFill>
        <p:spPr>
          <a:xfrm>
            <a:off x="6384032" y="1"/>
            <a:ext cx="1376303" cy="1032701"/>
          </a:xfrm>
          <a:prstGeom prst="rect">
            <a:avLst/>
          </a:prstGeom>
        </p:spPr>
      </p:pic>
    </p:spTree>
    <p:extLst>
      <p:ext uri="{BB962C8B-B14F-4D97-AF65-F5344CB8AC3E}">
        <p14:creationId xmlns:p14="http://schemas.microsoft.com/office/powerpoint/2010/main" val="101364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Prä-/ Post-Unterschiede</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Höherer positiver Affekt und Glücksempfinden (p &lt; .001)</a:t>
            </a:r>
          </a:p>
          <a:p>
            <a:r>
              <a:rPr lang="de-DE" dirty="0"/>
              <a:t>Niedriger negativer Affekt und Stresswahrnehmung (p &lt; .001)</a:t>
            </a:r>
          </a:p>
          <a:p>
            <a:endParaRPr lang="de-DE" dirty="0"/>
          </a:p>
          <a:p>
            <a:r>
              <a:rPr lang="de-DE" dirty="0"/>
              <a:t>Kein signifikanter Unterschied im wahrgenommenen Wohlbefinden (p = .054)</a:t>
            </a:r>
            <a:endParaRPr lang="de-DE" i="1" dirty="0"/>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11</a:t>
            </a:fld>
            <a:endParaRPr lang="de-DE"/>
          </a:p>
        </p:txBody>
      </p:sp>
      <p:pic>
        <p:nvPicPr>
          <p:cNvPr id="4" name="Grafik 3">
            <a:extLst>
              <a:ext uri="{FF2B5EF4-FFF2-40B4-BE49-F238E27FC236}">
                <a16:creationId xmlns:a16="http://schemas.microsoft.com/office/drawing/2014/main" id="{90CD6A7A-FE82-0FEC-108B-191ED0D958DE}"/>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pic>
        <p:nvPicPr>
          <p:cNvPr id="5" name="Grafik 4">
            <a:extLst>
              <a:ext uri="{FF2B5EF4-FFF2-40B4-BE49-F238E27FC236}">
                <a16:creationId xmlns:a16="http://schemas.microsoft.com/office/drawing/2014/main" id="{7B0ACF4B-6E55-1F5A-C440-14CDC8FB4CE9}"/>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8" name="Grafik 7">
            <a:extLst>
              <a:ext uri="{FF2B5EF4-FFF2-40B4-BE49-F238E27FC236}">
                <a16:creationId xmlns:a16="http://schemas.microsoft.com/office/drawing/2014/main" id="{A809BD5B-9683-F2DE-8B17-A5972E8C2445}"/>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9" name="Grafik 8" descr="Ein Bild, das Text, Schrift, weiß, Grafiken enthält.&#10;&#10;KI-generierte Inhalte können fehlerhaft sein.">
            <a:extLst>
              <a:ext uri="{FF2B5EF4-FFF2-40B4-BE49-F238E27FC236}">
                <a16:creationId xmlns:a16="http://schemas.microsoft.com/office/drawing/2014/main" id="{55A09686-970A-5601-84B7-5C04D3B861DA}"/>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10" name="Grafik 9" descr="Ein Bild, das Schrift, Grafiken, Typografie, Screenshot enthält.&#10;&#10;Automatisch generierte Beschreibung">
            <a:extLst>
              <a:ext uri="{FF2B5EF4-FFF2-40B4-BE49-F238E27FC236}">
                <a16:creationId xmlns:a16="http://schemas.microsoft.com/office/drawing/2014/main" id="{2CE537A8-D9AB-B409-F5CF-85E89E6CB11D}"/>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11" name="Textfeld 10">
            <a:extLst>
              <a:ext uri="{FF2B5EF4-FFF2-40B4-BE49-F238E27FC236}">
                <a16:creationId xmlns:a16="http://schemas.microsoft.com/office/drawing/2014/main" id="{D6695AD1-D90E-A6DD-9237-BF6806EC6AF5}"/>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2" name="Grafik 11" descr="Ein Bild, das Grafiken, Schrift, Screenshot, Grafikdesign enthält.&#10;&#10;KI-generierte Inhalte können fehlerhaft sein.">
            <a:extLst>
              <a:ext uri="{FF2B5EF4-FFF2-40B4-BE49-F238E27FC236}">
                <a16:creationId xmlns:a16="http://schemas.microsoft.com/office/drawing/2014/main" id="{EDF0AD59-7CDA-D5B0-81F4-CA8C0325F748}"/>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3837462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Vorhersage der Veränderungen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12</a:t>
            </a:fld>
            <a:endParaRPr lang="de-DE"/>
          </a:p>
        </p:txBody>
      </p:sp>
      <p:pic>
        <p:nvPicPr>
          <p:cNvPr id="4" name="Grafik 3">
            <a:extLst>
              <a:ext uri="{FF2B5EF4-FFF2-40B4-BE49-F238E27FC236}">
                <a16:creationId xmlns:a16="http://schemas.microsoft.com/office/drawing/2014/main" id="{90CD6A7A-FE82-0FEC-108B-191ED0D958DE}"/>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sp>
        <p:nvSpPr>
          <p:cNvPr id="9" name="Textfeld 8">
            <a:extLst>
              <a:ext uri="{FF2B5EF4-FFF2-40B4-BE49-F238E27FC236}">
                <a16:creationId xmlns:a16="http://schemas.microsoft.com/office/drawing/2014/main" id="{71786762-205F-6659-F572-2B13EB76AE38}"/>
              </a:ext>
            </a:extLst>
          </p:cNvPr>
          <p:cNvSpPr txBox="1"/>
          <p:nvPr/>
        </p:nvSpPr>
        <p:spPr>
          <a:xfrm>
            <a:off x="6069062" y="2177119"/>
            <a:ext cx="5616624" cy="646331"/>
          </a:xfrm>
          <a:prstGeom prst="rect">
            <a:avLst/>
          </a:prstGeom>
          <a:noFill/>
        </p:spPr>
        <p:txBody>
          <a:bodyPr wrap="square" rtlCol="0">
            <a:spAutoFit/>
          </a:bodyPr>
          <a:lstStyle/>
          <a:p>
            <a:r>
              <a:rPr lang="de-DE" dirty="0"/>
              <a:t>Negativer Affekt (n. s.)</a:t>
            </a:r>
          </a:p>
          <a:p>
            <a:endParaRPr lang="de-DE" dirty="0"/>
          </a:p>
        </p:txBody>
      </p:sp>
      <p:sp>
        <p:nvSpPr>
          <p:cNvPr id="10" name="Textfeld 9">
            <a:extLst>
              <a:ext uri="{FF2B5EF4-FFF2-40B4-BE49-F238E27FC236}">
                <a16:creationId xmlns:a16="http://schemas.microsoft.com/office/drawing/2014/main" id="{FEA4A723-E344-1518-2A70-B2001585E7C0}"/>
              </a:ext>
            </a:extLst>
          </p:cNvPr>
          <p:cNvSpPr txBox="1"/>
          <p:nvPr/>
        </p:nvSpPr>
        <p:spPr>
          <a:xfrm>
            <a:off x="452438" y="2177119"/>
            <a:ext cx="5616624" cy="923330"/>
          </a:xfrm>
          <a:prstGeom prst="rect">
            <a:avLst/>
          </a:prstGeom>
          <a:noFill/>
        </p:spPr>
        <p:txBody>
          <a:bodyPr wrap="square" rtlCol="0">
            <a:spAutoFit/>
          </a:bodyPr>
          <a:lstStyle/>
          <a:p>
            <a:r>
              <a:rPr lang="de-DE" dirty="0"/>
              <a:t>Positiver Affekt (</a:t>
            </a:r>
            <a:r>
              <a:rPr lang="de-DE" i="1" dirty="0"/>
              <a:t>p</a:t>
            </a:r>
            <a:r>
              <a:rPr lang="de-DE" dirty="0"/>
              <a:t> = .005, </a:t>
            </a:r>
            <a:r>
              <a:rPr lang="de-DE" i="1" dirty="0"/>
              <a:t>R</a:t>
            </a:r>
            <a:r>
              <a:rPr lang="de-DE" i="1" baseline="30000" dirty="0"/>
              <a:t>2</a:t>
            </a:r>
            <a:r>
              <a:rPr lang="de-DE" dirty="0"/>
              <a:t> = .136):</a:t>
            </a:r>
          </a:p>
          <a:p>
            <a:pPr marL="285750" indent="-285750">
              <a:buFont typeface="Arial" panose="020B0604020202020204" pitchFamily="34" charset="0"/>
              <a:buChar char="•"/>
            </a:pPr>
            <a:r>
              <a:rPr lang="de-DE" dirty="0"/>
              <a:t>Wahrgenommene Erholsamkeit***</a:t>
            </a:r>
          </a:p>
          <a:p>
            <a:pPr lvl="1"/>
            <a:endParaRPr lang="de-DE" dirty="0"/>
          </a:p>
        </p:txBody>
      </p:sp>
      <p:sp>
        <p:nvSpPr>
          <p:cNvPr id="11" name="Textfeld 10">
            <a:extLst>
              <a:ext uri="{FF2B5EF4-FFF2-40B4-BE49-F238E27FC236}">
                <a16:creationId xmlns:a16="http://schemas.microsoft.com/office/drawing/2014/main" id="{0F5E1C33-9750-68CC-1AFD-EAD8C4860ADB}"/>
              </a:ext>
            </a:extLst>
          </p:cNvPr>
          <p:cNvSpPr txBox="1"/>
          <p:nvPr/>
        </p:nvSpPr>
        <p:spPr>
          <a:xfrm>
            <a:off x="6096000" y="3757552"/>
            <a:ext cx="5616624" cy="369332"/>
          </a:xfrm>
          <a:prstGeom prst="rect">
            <a:avLst/>
          </a:prstGeom>
          <a:noFill/>
        </p:spPr>
        <p:txBody>
          <a:bodyPr wrap="square" rtlCol="0">
            <a:spAutoFit/>
          </a:bodyPr>
          <a:lstStyle/>
          <a:p>
            <a:r>
              <a:rPr lang="de-DE" dirty="0"/>
              <a:t>Stresswahrnehmung (n. s.</a:t>
            </a:r>
            <a:r>
              <a:rPr lang="de-DE" i="1" dirty="0"/>
              <a:t>)</a:t>
            </a:r>
            <a:endParaRPr lang="de-DE" dirty="0"/>
          </a:p>
        </p:txBody>
      </p:sp>
      <p:sp>
        <p:nvSpPr>
          <p:cNvPr id="12" name="Textfeld 11">
            <a:extLst>
              <a:ext uri="{FF2B5EF4-FFF2-40B4-BE49-F238E27FC236}">
                <a16:creationId xmlns:a16="http://schemas.microsoft.com/office/drawing/2014/main" id="{635D4ED6-268B-9E07-9184-631EC2342C44}"/>
              </a:ext>
            </a:extLst>
          </p:cNvPr>
          <p:cNvSpPr txBox="1"/>
          <p:nvPr/>
        </p:nvSpPr>
        <p:spPr>
          <a:xfrm>
            <a:off x="452438" y="3757552"/>
            <a:ext cx="5616624" cy="923330"/>
          </a:xfrm>
          <a:prstGeom prst="rect">
            <a:avLst/>
          </a:prstGeom>
          <a:noFill/>
        </p:spPr>
        <p:txBody>
          <a:bodyPr wrap="square" rtlCol="0">
            <a:spAutoFit/>
          </a:bodyPr>
          <a:lstStyle/>
          <a:p>
            <a:r>
              <a:rPr lang="en-US" dirty="0" err="1"/>
              <a:t>Glücksempfinden</a:t>
            </a:r>
            <a:r>
              <a:rPr lang="de-DE" dirty="0"/>
              <a:t> (</a:t>
            </a:r>
            <a:r>
              <a:rPr lang="de-DE" i="1" dirty="0"/>
              <a:t>p</a:t>
            </a:r>
            <a:r>
              <a:rPr lang="de-DE" dirty="0"/>
              <a:t> = .004, </a:t>
            </a:r>
            <a:r>
              <a:rPr lang="de-DE" i="1" dirty="0"/>
              <a:t>R</a:t>
            </a:r>
            <a:r>
              <a:rPr lang="de-DE" i="1" baseline="30000" dirty="0"/>
              <a:t>2</a:t>
            </a:r>
            <a:r>
              <a:rPr lang="de-DE" dirty="0"/>
              <a:t> = .138):</a:t>
            </a:r>
          </a:p>
          <a:p>
            <a:pPr marL="285750" indent="-285750">
              <a:buFont typeface="Arial" panose="020B0604020202020204" pitchFamily="34" charset="0"/>
              <a:buChar char="•"/>
            </a:pPr>
            <a:r>
              <a:rPr lang="de-DE" dirty="0"/>
              <a:t>Wahrgenommene Erholsamkeit*</a:t>
            </a:r>
          </a:p>
          <a:p>
            <a:pPr lvl="1"/>
            <a:endParaRPr lang="de-DE" dirty="0"/>
          </a:p>
        </p:txBody>
      </p:sp>
      <p:pic>
        <p:nvPicPr>
          <p:cNvPr id="3" name="Grafik 2">
            <a:extLst>
              <a:ext uri="{FF2B5EF4-FFF2-40B4-BE49-F238E27FC236}">
                <a16:creationId xmlns:a16="http://schemas.microsoft.com/office/drawing/2014/main" id="{F66D1B9B-9787-D9E7-4088-8EF61A785D4B}"/>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5" name="Grafik 4">
            <a:extLst>
              <a:ext uri="{FF2B5EF4-FFF2-40B4-BE49-F238E27FC236}">
                <a16:creationId xmlns:a16="http://schemas.microsoft.com/office/drawing/2014/main" id="{3FA81358-9115-2452-C9D4-E8853F0A66D4}"/>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8" name="Grafik 7" descr="Ein Bild, das Text, Schrift, weiß, Grafiken enthält.&#10;&#10;KI-generierte Inhalte können fehlerhaft sein.">
            <a:extLst>
              <a:ext uri="{FF2B5EF4-FFF2-40B4-BE49-F238E27FC236}">
                <a16:creationId xmlns:a16="http://schemas.microsoft.com/office/drawing/2014/main" id="{21A189A3-4D71-E298-22C3-6253E4B936BE}"/>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13" name="Grafik 12" descr="Ein Bild, das Schrift, Grafiken, Typografie, Screenshot enthält.&#10;&#10;Automatisch generierte Beschreibung">
            <a:extLst>
              <a:ext uri="{FF2B5EF4-FFF2-40B4-BE49-F238E27FC236}">
                <a16:creationId xmlns:a16="http://schemas.microsoft.com/office/drawing/2014/main" id="{C641CAA9-2D2B-6A80-5D5E-43C45096E4C8}"/>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14" name="Textfeld 13">
            <a:extLst>
              <a:ext uri="{FF2B5EF4-FFF2-40B4-BE49-F238E27FC236}">
                <a16:creationId xmlns:a16="http://schemas.microsoft.com/office/drawing/2014/main" id="{CF1059C7-63F9-4591-5B19-A97B5C4EB714}"/>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5" name="Grafik 14" descr="Ein Bild, das Grafiken, Schrift, Screenshot, Grafikdesign enthält.&#10;&#10;KI-generierte Inhalte können fehlerhaft sein.">
            <a:extLst>
              <a:ext uri="{FF2B5EF4-FFF2-40B4-BE49-F238E27FC236}">
                <a16:creationId xmlns:a16="http://schemas.microsoft.com/office/drawing/2014/main" id="{F3CC13E4-6521-45D7-8F00-BAAD66E67365}"/>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277305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a:xfrm>
            <a:off x="300038" y="1227933"/>
            <a:ext cx="6372026" cy="688899"/>
          </a:xfrm>
        </p:spPr>
        <p:txBody>
          <a:bodyPr/>
          <a:lstStyle/>
          <a:p>
            <a:r>
              <a:rPr lang="de-DE" dirty="0"/>
              <a:t>Vorhersage der wahrgenommenen Erholsamkeit</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13</a:t>
            </a:fld>
            <a:endParaRPr lang="de-DE"/>
          </a:p>
        </p:txBody>
      </p:sp>
      <p:pic>
        <p:nvPicPr>
          <p:cNvPr id="4" name="Grafik 3">
            <a:extLst>
              <a:ext uri="{FF2B5EF4-FFF2-40B4-BE49-F238E27FC236}">
                <a16:creationId xmlns:a16="http://schemas.microsoft.com/office/drawing/2014/main" id="{90CD6A7A-FE82-0FEC-108B-191ED0D958DE}"/>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sp>
        <p:nvSpPr>
          <p:cNvPr id="10" name="Textfeld 9">
            <a:extLst>
              <a:ext uri="{FF2B5EF4-FFF2-40B4-BE49-F238E27FC236}">
                <a16:creationId xmlns:a16="http://schemas.microsoft.com/office/drawing/2014/main" id="{FEA4A723-E344-1518-2A70-B2001585E7C0}"/>
              </a:ext>
            </a:extLst>
          </p:cNvPr>
          <p:cNvSpPr txBox="1"/>
          <p:nvPr/>
        </p:nvSpPr>
        <p:spPr>
          <a:xfrm>
            <a:off x="324190" y="3309383"/>
            <a:ext cx="5379005" cy="1754326"/>
          </a:xfrm>
          <a:prstGeom prst="rect">
            <a:avLst/>
          </a:prstGeom>
          <a:noFill/>
        </p:spPr>
        <p:txBody>
          <a:bodyPr wrap="square" rtlCol="0">
            <a:spAutoFit/>
          </a:bodyPr>
          <a:lstStyle/>
          <a:p>
            <a:r>
              <a:rPr lang="de-DE" dirty="0"/>
              <a:t>Wahrgenommene Erholsamkeit (</a:t>
            </a:r>
            <a:r>
              <a:rPr lang="de-DE" i="1" dirty="0"/>
              <a:t>p</a:t>
            </a:r>
            <a:r>
              <a:rPr lang="de-DE" dirty="0"/>
              <a:t> &lt; .001, </a:t>
            </a:r>
            <a:r>
              <a:rPr lang="de-DE" i="1" dirty="0"/>
              <a:t>R</a:t>
            </a:r>
            <a:r>
              <a:rPr lang="de-DE" i="1" baseline="30000" dirty="0"/>
              <a:t>2</a:t>
            </a:r>
            <a:r>
              <a:rPr lang="de-DE" dirty="0"/>
              <a:t> = .432):</a:t>
            </a:r>
          </a:p>
          <a:p>
            <a:pPr marL="285750" indent="-285750">
              <a:buFont typeface="Arial" panose="020B0604020202020204" pitchFamily="34" charset="0"/>
              <a:buChar char="•"/>
            </a:pPr>
            <a:r>
              <a:rPr lang="de-DE" dirty="0"/>
              <a:t>Wahrgenommenes Wetter*</a:t>
            </a:r>
          </a:p>
          <a:p>
            <a:pPr marL="285750" indent="-285750">
              <a:buFont typeface="Arial" panose="020B0604020202020204" pitchFamily="34" charset="0"/>
              <a:buChar char="•"/>
            </a:pPr>
            <a:r>
              <a:rPr lang="de-DE" dirty="0"/>
              <a:t>Faszination Tiere***</a:t>
            </a:r>
          </a:p>
          <a:p>
            <a:pPr marL="285750" indent="-285750">
              <a:buFont typeface="Arial" panose="020B0604020202020204" pitchFamily="34" charset="0"/>
              <a:buChar char="•"/>
            </a:pPr>
            <a:r>
              <a:rPr lang="en-US" dirty="0" err="1"/>
              <a:t>Natürlichkeit</a:t>
            </a:r>
            <a:r>
              <a:rPr lang="de-DE" dirty="0"/>
              <a:t>***</a:t>
            </a:r>
          </a:p>
          <a:p>
            <a:pPr marL="285750" indent="-285750">
              <a:buFont typeface="Arial" panose="020B0604020202020204" pitchFamily="34" charset="0"/>
              <a:buChar char="•"/>
            </a:pPr>
            <a:r>
              <a:rPr lang="de-DE" dirty="0"/>
              <a:t>Absicht***</a:t>
            </a:r>
          </a:p>
        </p:txBody>
      </p:sp>
      <p:sp>
        <p:nvSpPr>
          <p:cNvPr id="3" name="Textfeld 2">
            <a:extLst>
              <a:ext uri="{FF2B5EF4-FFF2-40B4-BE49-F238E27FC236}">
                <a16:creationId xmlns:a16="http://schemas.microsoft.com/office/drawing/2014/main" id="{76E3C17C-2F4B-8788-50F3-D1C83332E98A}"/>
              </a:ext>
            </a:extLst>
          </p:cNvPr>
          <p:cNvSpPr txBox="1"/>
          <p:nvPr/>
        </p:nvSpPr>
        <p:spPr>
          <a:xfrm>
            <a:off x="6960096" y="1171539"/>
            <a:ext cx="5832648" cy="2339102"/>
          </a:xfrm>
          <a:prstGeom prst="rect">
            <a:avLst/>
          </a:prstGeom>
          <a:noFill/>
        </p:spPr>
        <p:txBody>
          <a:bodyPr wrap="square" rtlCol="0">
            <a:spAutoFit/>
          </a:bodyPr>
          <a:lstStyle/>
          <a:p>
            <a:r>
              <a:rPr lang="de-DE" sz="1600" dirty="0"/>
              <a:t>Faszination (</a:t>
            </a:r>
            <a:r>
              <a:rPr lang="de-DE" sz="1600" i="1" dirty="0"/>
              <a:t>p</a:t>
            </a:r>
            <a:r>
              <a:rPr lang="de-DE" sz="1600" dirty="0"/>
              <a:t> &lt; .001, </a:t>
            </a:r>
            <a:r>
              <a:rPr lang="de-DE" sz="1600" i="1" dirty="0"/>
              <a:t>R</a:t>
            </a:r>
            <a:r>
              <a:rPr lang="de-DE" sz="1600" i="1" baseline="30000" dirty="0"/>
              <a:t>2</a:t>
            </a:r>
            <a:r>
              <a:rPr lang="de-DE" sz="1600" dirty="0"/>
              <a:t> = .458):</a:t>
            </a:r>
          </a:p>
          <a:p>
            <a:pPr marL="285750" indent="-285750">
              <a:buFont typeface="Arial" panose="020B0604020202020204" pitchFamily="34" charset="0"/>
              <a:buChar char="•"/>
            </a:pPr>
            <a:r>
              <a:rPr lang="de-DE" sz="1600" dirty="0"/>
              <a:t>Weibliches Geschlecht*</a:t>
            </a:r>
          </a:p>
          <a:p>
            <a:pPr marL="285750" indent="-285750">
              <a:buFont typeface="Arial" panose="020B0604020202020204" pitchFamily="34" charset="0"/>
              <a:buChar char="•"/>
            </a:pPr>
            <a:r>
              <a:rPr lang="de-DE" sz="1600" dirty="0"/>
              <a:t>Bildung*</a:t>
            </a:r>
          </a:p>
          <a:p>
            <a:pPr marL="285750" indent="-285750">
              <a:buFont typeface="Arial" panose="020B0604020202020204" pitchFamily="34" charset="0"/>
              <a:buChar char="•"/>
            </a:pPr>
            <a:r>
              <a:rPr lang="de-DE" sz="1600" dirty="0"/>
              <a:t>Wahrgenommenes Wetter*</a:t>
            </a:r>
          </a:p>
          <a:p>
            <a:pPr marL="285750" indent="-285750">
              <a:buFont typeface="Arial" panose="020B0604020202020204" pitchFamily="34" charset="0"/>
              <a:buChar char="•"/>
            </a:pPr>
            <a:r>
              <a:rPr lang="de-DE" sz="1600" dirty="0"/>
              <a:t>Körperliche Anstrengung (-)**</a:t>
            </a:r>
          </a:p>
          <a:p>
            <a:pPr marL="285750" indent="-285750">
              <a:buFont typeface="Arial" panose="020B0604020202020204" pitchFamily="34" charset="0"/>
              <a:buChar char="•"/>
            </a:pPr>
            <a:r>
              <a:rPr lang="de-DE" sz="1600" dirty="0"/>
              <a:t>Tierartenvielfalt*</a:t>
            </a:r>
          </a:p>
          <a:p>
            <a:pPr marL="285750" indent="-285750">
              <a:buFont typeface="Arial" panose="020B0604020202020204" pitchFamily="34" charset="0"/>
              <a:buChar char="•"/>
            </a:pPr>
            <a:r>
              <a:rPr lang="de-DE" sz="1600" dirty="0"/>
              <a:t>Faszination für Tiere***</a:t>
            </a:r>
          </a:p>
          <a:p>
            <a:pPr marL="285750" indent="-285750">
              <a:buFont typeface="Arial" panose="020B0604020202020204" pitchFamily="34" charset="0"/>
              <a:buChar char="•"/>
            </a:pPr>
            <a:r>
              <a:rPr lang="de-DE" sz="1600" dirty="0"/>
              <a:t>Natürlichkeit***</a:t>
            </a:r>
          </a:p>
          <a:p>
            <a:pPr marL="285750" indent="-285750">
              <a:buFont typeface="Arial" panose="020B0604020202020204" pitchFamily="34" charset="0"/>
              <a:buChar char="•"/>
            </a:pPr>
            <a:r>
              <a:rPr lang="de-DE" sz="1600" dirty="0"/>
              <a:t>Absicht***</a:t>
            </a:r>
          </a:p>
        </p:txBody>
      </p:sp>
      <p:sp>
        <p:nvSpPr>
          <p:cNvPr id="5" name="Textfeld 4">
            <a:extLst>
              <a:ext uri="{FF2B5EF4-FFF2-40B4-BE49-F238E27FC236}">
                <a16:creationId xmlns:a16="http://schemas.microsoft.com/office/drawing/2014/main" id="{50171333-C010-716E-F5A8-90CBD6AD2522}"/>
              </a:ext>
            </a:extLst>
          </p:cNvPr>
          <p:cNvSpPr txBox="1"/>
          <p:nvPr/>
        </p:nvSpPr>
        <p:spPr>
          <a:xfrm>
            <a:off x="6960096" y="5951602"/>
            <a:ext cx="5832648" cy="861774"/>
          </a:xfrm>
          <a:prstGeom prst="rect">
            <a:avLst/>
          </a:prstGeom>
          <a:noFill/>
        </p:spPr>
        <p:txBody>
          <a:bodyPr wrap="square" rtlCol="0">
            <a:spAutoFit/>
          </a:bodyPr>
          <a:lstStyle/>
          <a:p>
            <a:r>
              <a:rPr lang="en-US" sz="1600" dirty="0" err="1"/>
              <a:t>Reichweite</a:t>
            </a:r>
            <a:r>
              <a:rPr lang="en-US" sz="1600" dirty="0"/>
              <a:t> (Scope)</a:t>
            </a:r>
            <a:r>
              <a:rPr lang="de-DE" sz="1600" dirty="0"/>
              <a:t> (</a:t>
            </a:r>
            <a:r>
              <a:rPr lang="de-DE" sz="1600" i="1" dirty="0"/>
              <a:t>p</a:t>
            </a:r>
            <a:r>
              <a:rPr lang="de-DE" sz="1600" dirty="0"/>
              <a:t> &lt; .001, </a:t>
            </a:r>
            <a:r>
              <a:rPr lang="de-DE" sz="1600" i="1" dirty="0"/>
              <a:t>R</a:t>
            </a:r>
            <a:r>
              <a:rPr lang="de-DE" sz="1600" i="1" baseline="30000" dirty="0"/>
              <a:t>2</a:t>
            </a:r>
            <a:r>
              <a:rPr lang="de-DE" sz="1600" dirty="0"/>
              <a:t> = .197):</a:t>
            </a:r>
          </a:p>
          <a:p>
            <a:pPr marL="285750" indent="-285750">
              <a:buFont typeface="Arial" panose="020B0604020202020204" pitchFamily="34" charset="0"/>
              <a:buChar char="•"/>
            </a:pPr>
            <a:r>
              <a:rPr lang="de-DE" sz="1600" dirty="0"/>
              <a:t>Absicht*</a:t>
            </a:r>
          </a:p>
          <a:p>
            <a:pPr marL="285750" indent="-285750">
              <a:buFont typeface="Arial" panose="020B0604020202020204" pitchFamily="34" charset="0"/>
              <a:buChar char="•"/>
            </a:pPr>
            <a:r>
              <a:rPr lang="de-DE" sz="1600" dirty="0"/>
              <a:t>Gastronomie*</a:t>
            </a:r>
          </a:p>
        </p:txBody>
      </p:sp>
      <p:sp>
        <p:nvSpPr>
          <p:cNvPr id="15" name="Textfeld 14">
            <a:extLst>
              <a:ext uri="{FF2B5EF4-FFF2-40B4-BE49-F238E27FC236}">
                <a16:creationId xmlns:a16="http://schemas.microsoft.com/office/drawing/2014/main" id="{5068BF6D-27CA-1ACD-9D7B-85ECD016411A}"/>
              </a:ext>
            </a:extLst>
          </p:cNvPr>
          <p:cNvSpPr txBox="1"/>
          <p:nvPr/>
        </p:nvSpPr>
        <p:spPr>
          <a:xfrm>
            <a:off x="6960096" y="3856414"/>
            <a:ext cx="5832648" cy="861774"/>
          </a:xfrm>
          <a:prstGeom prst="rect">
            <a:avLst/>
          </a:prstGeom>
          <a:noFill/>
        </p:spPr>
        <p:txBody>
          <a:bodyPr wrap="square" rtlCol="0">
            <a:spAutoFit/>
          </a:bodyPr>
          <a:lstStyle/>
          <a:p>
            <a:r>
              <a:rPr lang="en-US" sz="1600" dirty="0" err="1"/>
              <a:t>Abstand</a:t>
            </a:r>
            <a:r>
              <a:rPr lang="en-US" sz="1600" dirty="0"/>
              <a:t> </a:t>
            </a:r>
            <a:r>
              <a:rPr lang="en-US" sz="1600" dirty="0" err="1"/>
              <a:t>nehmen</a:t>
            </a:r>
            <a:r>
              <a:rPr lang="en-US" sz="1600" dirty="0"/>
              <a:t> (being away) </a:t>
            </a:r>
            <a:r>
              <a:rPr lang="de-DE" sz="1600" dirty="0"/>
              <a:t>(</a:t>
            </a:r>
            <a:r>
              <a:rPr lang="de-DE" sz="1600" i="1" dirty="0"/>
              <a:t>p</a:t>
            </a:r>
            <a:r>
              <a:rPr lang="de-DE" sz="1600" dirty="0"/>
              <a:t> &lt; .001, </a:t>
            </a:r>
            <a:r>
              <a:rPr lang="de-DE" sz="1600" i="1" dirty="0"/>
              <a:t>R</a:t>
            </a:r>
            <a:r>
              <a:rPr lang="de-DE" sz="1600" i="1" baseline="30000" dirty="0"/>
              <a:t>2</a:t>
            </a:r>
            <a:r>
              <a:rPr lang="de-DE" sz="1600" dirty="0"/>
              <a:t> = .268):</a:t>
            </a:r>
          </a:p>
          <a:p>
            <a:pPr marL="285750" indent="-285750">
              <a:buFont typeface="Arial" panose="020B0604020202020204" pitchFamily="34" charset="0"/>
              <a:buChar char="•"/>
            </a:pPr>
            <a:r>
              <a:rPr lang="de-DE" sz="1600" dirty="0"/>
              <a:t>Natürlichkeit***</a:t>
            </a:r>
          </a:p>
          <a:p>
            <a:pPr marL="285750" indent="-285750">
              <a:buFont typeface="Arial" panose="020B0604020202020204" pitchFamily="34" charset="0"/>
              <a:buChar char="•"/>
            </a:pPr>
            <a:r>
              <a:rPr lang="de-DE" sz="1600" dirty="0"/>
              <a:t>Absicht**</a:t>
            </a:r>
          </a:p>
        </p:txBody>
      </p:sp>
      <p:sp>
        <p:nvSpPr>
          <p:cNvPr id="16" name="Textfeld 15">
            <a:extLst>
              <a:ext uri="{FF2B5EF4-FFF2-40B4-BE49-F238E27FC236}">
                <a16:creationId xmlns:a16="http://schemas.microsoft.com/office/drawing/2014/main" id="{3DD5150F-090E-6090-6766-3F89234A0BF3}"/>
              </a:ext>
            </a:extLst>
          </p:cNvPr>
          <p:cNvSpPr txBox="1"/>
          <p:nvPr/>
        </p:nvSpPr>
        <p:spPr>
          <a:xfrm>
            <a:off x="6960096" y="4928720"/>
            <a:ext cx="5832648" cy="861774"/>
          </a:xfrm>
          <a:prstGeom prst="rect">
            <a:avLst/>
          </a:prstGeom>
          <a:noFill/>
        </p:spPr>
        <p:txBody>
          <a:bodyPr wrap="square" rtlCol="0">
            <a:spAutoFit/>
          </a:bodyPr>
          <a:lstStyle/>
          <a:p>
            <a:r>
              <a:rPr lang="de-DE" sz="1600" dirty="0"/>
              <a:t>Kohärenz (</a:t>
            </a:r>
            <a:r>
              <a:rPr lang="de-DE" sz="1600" i="1" dirty="0"/>
              <a:t>p</a:t>
            </a:r>
            <a:r>
              <a:rPr lang="de-DE" sz="1600" dirty="0"/>
              <a:t> &lt; .001, </a:t>
            </a:r>
            <a:r>
              <a:rPr lang="de-DE" sz="1600" i="1" dirty="0"/>
              <a:t>R</a:t>
            </a:r>
            <a:r>
              <a:rPr lang="de-DE" sz="1600" i="1" baseline="30000" dirty="0"/>
              <a:t>2</a:t>
            </a:r>
            <a:r>
              <a:rPr lang="de-DE" sz="1600" dirty="0"/>
              <a:t> = .252):</a:t>
            </a:r>
          </a:p>
          <a:p>
            <a:pPr marL="285750" indent="-285750">
              <a:buFont typeface="Arial" panose="020B0604020202020204" pitchFamily="34" charset="0"/>
              <a:buChar char="•"/>
            </a:pPr>
            <a:r>
              <a:rPr lang="de-DE" sz="1600" dirty="0"/>
              <a:t>Faszination für Tiere*</a:t>
            </a:r>
          </a:p>
          <a:p>
            <a:pPr marL="285750" indent="-285750">
              <a:buFont typeface="Arial" panose="020B0604020202020204" pitchFamily="34" charset="0"/>
              <a:buChar char="•"/>
            </a:pPr>
            <a:r>
              <a:rPr lang="de-DE" sz="1600" dirty="0"/>
              <a:t>Natürlichkeit**</a:t>
            </a:r>
          </a:p>
        </p:txBody>
      </p:sp>
      <p:pic>
        <p:nvPicPr>
          <p:cNvPr id="8" name="Grafik 7">
            <a:extLst>
              <a:ext uri="{FF2B5EF4-FFF2-40B4-BE49-F238E27FC236}">
                <a16:creationId xmlns:a16="http://schemas.microsoft.com/office/drawing/2014/main" id="{089A95E1-7477-03A2-32F1-737EFD7D253B}"/>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9" name="Grafik 8">
            <a:extLst>
              <a:ext uri="{FF2B5EF4-FFF2-40B4-BE49-F238E27FC236}">
                <a16:creationId xmlns:a16="http://schemas.microsoft.com/office/drawing/2014/main" id="{1EAB5684-83DA-79A6-F247-F49BD46673D2}"/>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11" name="Grafik 10" descr="Ein Bild, das Text, Schrift, weiß, Grafiken enthält.&#10;&#10;KI-generierte Inhalte können fehlerhaft sein.">
            <a:extLst>
              <a:ext uri="{FF2B5EF4-FFF2-40B4-BE49-F238E27FC236}">
                <a16:creationId xmlns:a16="http://schemas.microsoft.com/office/drawing/2014/main" id="{698E6EB2-9E62-E4F8-9CA6-6CD782EB3629}"/>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12" name="Grafik 11" descr="Ein Bild, das Schrift, Grafiken, Typografie, Screenshot enthält.&#10;&#10;Automatisch generierte Beschreibung">
            <a:extLst>
              <a:ext uri="{FF2B5EF4-FFF2-40B4-BE49-F238E27FC236}">
                <a16:creationId xmlns:a16="http://schemas.microsoft.com/office/drawing/2014/main" id="{2B974872-0449-5477-9981-DD9A2A1BCB59}"/>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13" name="Textfeld 12">
            <a:extLst>
              <a:ext uri="{FF2B5EF4-FFF2-40B4-BE49-F238E27FC236}">
                <a16:creationId xmlns:a16="http://schemas.microsoft.com/office/drawing/2014/main" id="{32BB594C-C994-C418-9AEB-2EE88EB51FD8}"/>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4" name="Grafik 13" descr="Ein Bild, das Grafiken, Schrift, Screenshot, Grafikdesign enthält.&#10;&#10;KI-generierte Inhalte können fehlerhaft sein.">
            <a:extLst>
              <a:ext uri="{FF2B5EF4-FFF2-40B4-BE49-F238E27FC236}">
                <a16:creationId xmlns:a16="http://schemas.microsoft.com/office/drawing/2014/main" id="{4A859BA6-BB66-1FA5-C4BE-A4815A67F04F}"/>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3314279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Take Home Messages</a:t>
            </a:r>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de-DE" dirty="0"/>
              <a:t>Dieser Tierpark eignet sich </a:t>
            </a:r>
            <a:r>
              <a:rPr lang="de-DE"/>
              <a:t>als erholsamer Ort </a:t>
            </a:r>
            <a:r>
              <a:rPr lang="de-DE" dirty="0"/>
              <a:t>im Sinne des Konzeptes der Therapeutischen Landschaften </a:t>
            </a:r>
          </a:p>
          <a:p>
            <a:r>
              <a:rPr lang="de-DE" dirty="0"/>
              <a:t>Wahrgenommene Erholsamkeit ein relevanter Faktor</a:t>
            </a:r>
          </a:p>
          <a:p>
            <a:r>
              <a:rPr lang="de-DE" dirty="0"/>
              <a:t>Verschiedene Park- und Personeneigenschaften beeinflussen die wahrgenommene Erholsamkeit</a:t>
            </a:r>
          </a:p>
          <a:p>
            <a:r>
              <a:rPr lang="de-DE" dirty="0"/>
              <a:t>Demografische Faktoren scheinen eine geringere Rolle zu spielen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14</a:t>
            </a:fld>
            <a:endParaRPr lang="de-DE"/>
          </a:p>
        </p:txBody>
      </p:sp>
      <p:pic>
        <p:nvPicPr>
          <p:cNvPr id="4" name="Grafik 3">
            <a:extLst>
              <a:ext uri="{FF2B5EF4-FFF2-40B4-BE49-F238E27FC236}">
                <a16:creationId xmlns:a16="http://schemas.microsoft.com/office/drawing/2014/main" id="{90CD6A7A-FE82-0FEC-108B-191ED0D958DE}"/>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pic>
        <p:nvPicPr>
          <p:cNvPr id="5" name="Grafik 4">
            <a:extLst>
              <a:ext uri="{FF2B5EF4-FFF2-40B4-BE49-F238E27FC236}">
                <a16:creationId xmlns:a16="http://schemas.microsoft.com/office/drawing/2014/main" id="{8A5A3724-574C-14E8-7C3E-53060B9BD8C4}"/>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8" name="Grafik 7">
            <a:extLst>
              <a:ext uri="{FF2B5EF4-FFF2-40B4-BE49-F238E27FC236}">
                <a16:creationId xmlns:a16="http://schemas.microsoft.com/office/drawing/2014/main" id="{E11F405E-F8F6-9E02-772E-15C121B90402}"/>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9" name="Grafik 8" descr="Ein Bild, das Text, Schrift, weiß, Grafiken enthält.&#10;&#10;KI-generierte Inhalte können fehlerhaft sein.">
            <a:extLst>
              <a:ext uri="{FF2B5EF4-FFF2-40B4-BE49-F238E27FC236}">
                <a16:creationId xmlns:a16="http://schemas.microsoft.com/office/drawing/2014/main" id="{E07F341C-598C-C431-F6F7-BB4E59118AC4}"/>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10" name="Grafik 9" descr="Ein Bild, das Schrift, Grafiken, Typografie, Screenshot enthält.&#10;&#10;Automatisch generierte Beschreibung">
            <a:extLst>
              <a:ext uri="{FF2B5EF4-FFF2-40B4-BE49-F238E27FC236}">
                <a16:creationId xmlns:a16="http://schemas.microsoft.com/office/drawing/2014/main" id="{83FE8770-A938-7BED-27BB-894118E1DB50}"/>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11" name="Textfeld 10">
            <a:extLst>
              <a:ext uri="{FF2B5EF4-FFF2-40B4-BE49-F238E27FC236}">
                <a16:creationId xmlns:a16="http://schemas.microsoft.com/office/drawing/2014/main" id="{AA514BD8-56F1-48B1-8768-60F63F92073A}"/>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2" name="Grafik 11" descr="Ein Bild, das Grafiken, Schrift, Screenshot, Grafikdesign enthält.&#10;&#10;KI-generierte Inhalte können fehlerhaft sein.">
            <a:extLst>
              <a:ext uri="{FF2B5EF4-FFF2-40B4-BE49-F238E27FC236}">
                <a16:creationId xmlns:a16="http://schemas.microsoft.com/office/drawing/2014/main" id="{83DFF3D3-7D48-092A-3028-690023EB995B}"/>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1092299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E3936-2853-4D24-B817-0F5DC7C97098}"/>
              </a:ext>
            </a:extLst>
          </p:cNvPr>
          <p:cNvSpPr>
            <a:spLocks noGrp="1"/>
          </p:cNvSpPr>
          <p:nvPr>
            <p:ph type="ctrTitle"/>
          </p:nvPr>
        </p:nvSpPr>
        <p:spPr>
          <a:xfrm>
            <a:off x="2117584" y="2583780"/>
            <a:ext cx="7956832" cy="1690439"/>
          </a:xfrm>
          <a:solidFill>
            <a:schemeClr val="bg1"/>
          </a:solidFill>
          <a:effectLst>
            <a:softEdge rad="317500"/>
          </a:effectLst>
        </p:spPr>
        <p:txBody>
          <a:bodyPr anchor="ctr"/>
          <a:lstStyle/>
          <a:p>
            <a:pPr algn="ctr"/>
            <a:r>
              <a:rPr lang="en-US" dirty="0" err="1"/>
              <a:t>Vielen</a:t>
            </a:r>
            <a:r>
              <a:rPr lang="en-US" dirty="0"/>
              <a:t> Dank für die </a:t>
            </a:r>
            <a:r>
              <a:rPr lang="en-US" dirty="0" err="1"/>
              <a:t>Aufmerksamkeit</a:t>
            </a:r>
            <a:endParaRPr lang="en-US" dirty="0"/>
          </a:p>
        </p:txBody>
      </p:sp>
      <p:pic>
        <p:nvPicPr>
          <p:cNvPr id="4" name="Grafik 3">
            <a:extLst>
              <a:ext uri="{FF2B5EF4-FFF2-40B4-BE49-F238E27FC236}">
                <a16:creationId xmlns:a16="http://schemas.microsoft.com/office/drawing/2014/main" id="{5F3F5EE0-B56E-480C-B922-B2C8180932B7}"/>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sp>
        <p:nvSpPr>
          <p:cNvPr id="6" name="Textfeld 5">
            <a:extLst>
              <a:ext uri="{FF2B5EF4-FFF2-40B4-BE49-F238E27FC236}">
                <a16:creationId xmlns:a16="http://schemas.microsoft.com/office/drawing/2014/main" id="{553A0CCA-4584-30B1-41DE-CDC7BED7F092}"/>
              </a:ext>
            </a:extLst>
          </p:cNvPr>
          <p:cNvSpPr txBox="1"/>
          <p:nvPr/>
        </p:nvSpPr>
        <p:spPr>
          <a:xfrm>
            <a:off x="335784" y="5674022"/>
            <a:ext cx="6840335" cy="923330"/>
          </a:xfrm>
          <a:prstGeom prst="rect">
            <a:avLst/>
          </a:prstGeom>
          <a:noFill/>
        </p:spPr>
        <p:txBody>
          <a:bodyPr wrap="square">
            <a:spAutoFit/>
          </a:bodyPr>
          <a:lstStyle/>
          <a:p>
            <a:r>
              <a:rPr lang="de-DE" dirty="0"/>
              <a:t>Dr. Timothy Mc Call</a:t>
            </a:r>
          </a:p>
          <a:p>
            <a:r>
              <a:rPr lang="de-DE" dirty="0"/>
              <a:t>Arbeitsgruppe „</a:t>
            </a:r>
            <a:r>
              <a:rPr lang="de-DE" dirty="0" err="1"/>
              <a:t>Sustainable</a:t>
            </a:r>
            <a:r>
              <a:rPr lang="de-DE" dirty="0"/>
              <a:t> Environmental Health Sciences“</a:t>
            </a:r>
          </a:p>
          <a:p>
            <a:r>
              <a:rPr lang="de-DE" dirty="0"/>
              <a:t>Medizinische Fakultät OWL, Universität Bielefeld</a:t>
            </a:r>
          </a:p>
        </p:txBody>
      </p:sp>
      <p:pic>
        <p:nvPicPr>
          <p:cNvPr id="8" name="Grafik 7">
            <a:extLst>
              <a:ext uri="{FF2B5EF4-FFF2-40B4-BE49-F238E27FC236}">
                <a16:creationId xmlns:a16="http://schemas.microsoft.com/office/drawing/2014/main" id="{C3DC721F-DA49-05D9-45A7-F3A7BDE4AF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0169" y="5778750"/>
            <a:ext cx="2760935" cy="590249"/>
          </a:xfrm>
          <a:prstGeom prst="rect">
            <a:avLst/>
          </a:prstGeom>
        </p:spPr>
      </p:pic>
      <p:pic>
        <p:nvPicPr>
          <p:cNvPr id="12" name="Grafik 11">
            <a:extLst>
              <a:ext uri="{FF2B5EF4-FFF2-40B4-BE49-F238E27FC236}">
                <a16:creationId xmlns:a16="http://schemas.microsoft.com/office/drawing/2014/main" id="{CB8934DB-CA7A-B64E-54B0-A6FB8EC7CD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3457" y="5305858"/>
            <a:ext cx="1536031" cy="1536031"/>
          </a:xfrm>
          <a:prstGeom prst="rect">
            <a:avLst/>
          </a:prstGeom>
        </p:spPr>
      </p:pic>
      <p:pic>
        <p:nvPicPr>
          <p:cNvPr id="13" name="Grafik 12">
            <a:extLst>
              <a:ext uri="{FF2B5EF4-FFF2-40B4-BE49-F238E27FC236}">
                <a16:creationId xmlns:a16="http://schemas.microsoft.com/office/drawing/2014/main" id="{44951223-444A-845D-BDE4-976F8B5A1EDF}"/>
              </a:ext>
            </a:extLst>
          </p:cNvPr>
          <p:cNvPicPr>
            <a:picLocks noChangeAspect="1"/>
          </p:cNvPicPr>
          <p:nvPr/>
        </p:nvPicPr>
        <p:blipFill>
          <a:blip r:embed="rId7"/>
          <a:stretch>
            <a:fillRect/>
          </a:stretch>
        </p:blipFill>
        <p:spPr>
          <a:xfrm>
            <a:off x="2010296" y="332656"/>
            <a:ext cx="3149600" cy="457200"/>
          </a:xfrm>
          <a:prstGeom prst="rect">
            <a:avLst/>
          </a:prstGeom>
        </p:spPr>
      </p:pic>
      <p:pic>
        <p:nvPicPr>
          <p:cNvPr id="14" name="Grafik 13">
            <a:extLst>
              <a:ext uri="{FF2B5EF4-FFF2-40B4-BE49-F238E27FC236}">
                <a16:creationId xmlns:a16="http://schemas.microsoft.com/office/drawing/2014/main" id="{693A5538-85F2-F5F0-57A6-46F670D8B37B}"/>
              </a:ext>
            </a:extLst>
          </p:cNvPr>
          <p:cNvPicPr>
            <a:picLocks noChangeAspect="1"/>
          </p:cNvPicPr>
          <p:nvPr/>
        </p:nvPicPr>
        <p:blipFill>
          <a:blip r:embed="rId8"/>
          <a:stretch>
            <a:fillRect/>
          </a:stretch>
        </p:blipFill>
        <p:spPr>
          <a:xfrm>
            <a:off x="5820199" y="294685"/>
            <a:ext cx="4380257" cy="504721"/>
          </a:xfrm>
          <a:prstGeom prst="rect">
            <a:avLst/>
          </a:prstGeom>
        </p:spPr>
      </p:pic>
      <p:pic>
        <p:nvPicPr>
          <p:cNvPr id="15" name="Grafik 14" descr="Ein Bild, das Text, Schrift, weiß, Grafiken enthält.&#10;&#10;KI-generierte Inhalte können fehlerhaft sein.">
            <a:extLst>
              <a:ext uri="{FF2B5EF4-FFF2-40B4-BE49-F238E27FC236}">
                <a16:creationId xmlns:a16="http://schemas.microsoft.com/office/drawing/2014/main" id="{4A158664-E633-30DD-FD1C-13EE7424923C}"/>
              </a:ext>
            </a:extLst>
          </p:cNvPr>
          <p:cNvPicPr>
            <a:picLocks noChangeAspect="1"/>
          </p:cNvPicPr>
          <p:nvPr/>
        </p:nvPicPr>
        <p:blipFill>
          <a:blip r:embed="rId9"/>
          <a:stretch>
            <a:fillRect/>
          </a:stretch>
        </p:blipFill>
        <p:spPr>
          <a:xfrm>
            <a:off x="5087888" y="188640"/>
            <a:ext cx="1354212" cy="612104"/>
          </a:xfrm>
          <a:prstGeom prst="rect">
            <a:avLst/>
          </a:prstGeom>
        </p:spPr>
      </p:pic>
      <p:pic>
        <p:nvPicPr>
          <p:cNvPr id="16" name="Grafik 15" descr="Ein Bild, das Schrift, Grafiken, Typografie, Screenshot enthält.&#10;&#10;Automatisch generierte Beschreibung">
            <a:extLst>
              <a:ext uri="{FF2B5EF4-FFF2-40B4-BE49-F238E27FC236}">
                <a16:creationId xmlns:a16="http://schemas.microsoft.com/office/drawing/2014/main" id="{56316792-B924-DEBD-673D-AE791BDC9EFC}"/>
              </a:ext>
            </a:extLst>
          </p:cNvPr>
          <p:cNvPicPr>
            <a:picLocks noChangeAspect="1"/>
          </p:cNvPicPr>
          <p:nvPr/>
        </p:nvPicPr>
        <p:blipFill>
          <a:blip r:embed="rId10"/>
          <a:stretch>
            <a:fillRect/>
          </a:stretch>
        </p:blipFill>
        <p:spPr>
          <a:xfrm>
            <a:off x="10259297" y="260648"/>
            <a:ext cx="1741359" cy="504722"/>
          </a:xfrm>
          <a:prstGeom prst="rect">
            <a:avLst/>
          </a:prstGeom>
        </p:spPr>
      </p:pic>
      <p:sp>
        <p:nvSpPr>
          <p:cNvPr id="17" name="Textfeld 16">
            <a:extLst>
              <a:ext uri="{FF2B5EF4-FFF2-40B4-BE49-F238E27FC236}">
                <a16:creationId xmlns:a16="http://schemas.microsoft.com/office/drawing/2014/main" id="{DD4408FA-D524-3329-C08E-BF67DED765B7}"/>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8" name="Grafik 17" descr="Ein Bild, das Grafiken, Schrift, Screenshot, Grafikdesign enthält.&#10;&#10;KI-generierte Inhalte können fehlerhaft sein.">
            <a:extLst>
              <a:ext uri="{FF2B5EF4-FFF2-40B4-BE49-F238E27FC236}">
                <a16:creationId xmlns:a16="http://schemas.microsoft.com/office/drawing/2014/main" id="{6287EDEF-CC08-C858-AB30-5076202AF981}"/>
              </a:ext>
            </a:extLst>
          </p:cNvPr>
          <p:cNvPicPr>
            <a:picLocks noChangeAspect="1"/>
          </p:cNvPicPr>
          <p:nvPr/>
        </p:nvPicPr>
        <p:blipFill>
          <a:blip r:embed="rId11"/>
          <a:stretch>
            <a:fillRect/>
          </a:stretch>
        </p:blipFill>
        <p:spPr>
          <a:xfrm>
            <a:off x="6384032" y="1"/>
            <a:ext cx="1376303" cy="1032701"/>
          </a:xfrm>
          <a:prstGeom prst="rect">
            <a:avLst/>
          </a:prstGeom>
        </p:spPr>
      </p:pic>
    </p:spTree>
    <p:extLst>
      <p:ext uri="{BB962C8B-B14F-4D97-AF65-F5344CB8AC3E}">
        <p14:creationId xmlns:p14="http://schemas.microsoft.com/office/powerpoint/2010/main" val="119804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erade Verbindung mit Pfeil 31">
            <a:extLst>
              <a:ext uri="{FF2B5EF4-FFF2-40B4-BE49-F238E27FC236}">
                <a16:creationId xmlns:a16="http://schemas.microsoft.com/office/drawing/2014/main" id="{D847B143-7B5C-50F9-B86F-6A0BB7A6B890}"/>
              </a:ext>
            </a:extLst>
          </p:cNvPr>
          <p:cNvCxnSpPr>
            <a:stCxn id="18" idx="3"/>
            <a:endCxn id="9" idx="1"/>
          </p:cNvCxnSpPr>
          <p:nvPr/>
        </p:nvCxnSpPr>
        <p:spPr>
          <a:xfrm flipV="1">
            <a:off x="1722797" y="4074734"/>
            <a:ext cx="7308097" cy="628027"/>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7C5A3640-435B-0707-F122-CEB14B80AB94}"/>
              </a:ext>
            </a:extLst>
          </p:cNvPr>
          <p:cNvCxnSpPr>
            <a:cxnSpLocks/>
            <a:stCxn id="17" idx="3"/>
            <a:endCxn id="9" idx="1"/>
          </p:cNvCxnSpPr>
          <p:nvPr/>
        </p:nvCxnSpPr>
        <p:spPr>
          <a:xfrm>
            <a:off x="2532542" y="3452876"/>
            <a:ext cx="6498352" cy="62185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Pfad Analysen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16</a:t>
            </a:fld>
            <a:endParaRPr lang="de-DE"/>
          </a:p>
        </p:txBody>
      </p:sp>
      <p:pic>
        <p:nvPicPr>
          <p:cNvPr id="4" name="Grafik 3">
            <a:extLst>
              <a:ext uri="{FF2B5EF4-FFF2-40B4-BE49-F238E27FC236}">
                <a16:creationId xmlns:a16="http://schemas.microsoft.com/office/drawing/2014/main" id="{90CD6A7A-FE82-0FEC-108B-191ED0D958DE}"/>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sp>
        <p:nvSpPr>
          <p:cNvPr id="8" name="Textfeld 7">
            <a:extLst>
              <a:ext uri="{FF2B5EF4-FFF2-40B4-BE49-F238E27FC236}">
                <a16:creationId xmlns:a16="http://schemas.microsoft.com/office/drawing/2014/main" id="{DDDFF6B6-6CED-BA94-3F74-6D4E2735E447}"/>
              </a:ext>
            </a:extLst>
          </p:cNvPr>
          <p:cNvSpPr txBox="1"/>
          <p:nvPr/>
        </p:nvSpPr>
        <p:spPr>
          <a:xfrm>
            <a:off x="5355908" y="5324619"/>
            <a:ext cx="2095274" cy="646331"/>
          </a:xfrm>
          <a:prstGeom prst="rect">
            <a:avLst/>
          </a:prstGeom>
          <a:noFill/>
        </p:spPr>
        <p:txBody>
          <a:bodyPr wrap="square" rtlCol="0">
            <a:spAutoFit/>
          </a:bodyPr>
          <a:lstStyle/>
          <a:p>
            <a:r>
              <a:rPr lang="de-DE" dirty="0"/>
              <a:t>Wahrgenommene Erholsamkeit</a:t>
            </a:r>
          </a:p>
        </p:txBody>
      </p:sp>
      <p:sp>
        <p:nvSpPr>
          <p:cNvPr id="9" name="Textfeld 8">
            <a:extLst>
              <a:ext uri="{FF2B5EF4-FFF2-40B4-BE49-F238E27FC236}">
                <a16:creationId xmlns:a16="http://schemas.microsoft.com/office/drawing/2014/main" id="{3420593D-5858-9B77-404B-F275A74FCB27}"/>
              </a:ext>
            </a:extLst>
          </p:cNvPr>
          <p:cNvSpPr txBox="1"/>
          <p:nvPr/>
        </p:nvSpPr>
        <p:spPr>
          <a:xfrm>
            <a:off x="9030894" y="3890068"/>
            <a:ext cx="1706621" cy="369332"/>
          </a:xfrm>
          <a:prstGeom prst="rect">
            <a:avLst/>
          </a:prstGeom>
          <a:noFill/>
        </p:spPr>
        <p:txBody>
          <a:bodyPr wrap="none" rtlCol="0">
            <a:spAutoFit/>
          </a:bodyPr>
          <a:lstStyle/>
          <a:p>
            <a:r>
              <a:rPr lang="de-DE" dirty="0"/>
              <a:t>Positiver Affekt</a:t>
            </a:r>
          </a:p>
        </p:txBody>
      </p:sp>
      <p:sp>
        <p:nvSpPr>
          <p:cNvPr id="13" name="Textfeld 12">
            <a:extLst>
              <a:ext uri="{FF2B5EF4-FFF2-40B4-BE49-F238E27FC236}">
                <a16:creationId xmlns:a16="http://schemas.microsoft.com/office/drawing/2014/main" id="{1FACFDEA-79D4-3B94-47E8-E942B804E7EE}"/>
              </a:ext>
            </a:extLst>
          </p:cNvPr>
          <p:cNvSpPr txBox="1"/>
          <p:nvPr/>
        </p:nvSpPr>
        <p:spPr>
          <a:xfrm>
            <a:off x="257496" y="2018325"/>
            <a:ext cx="2864951" cy="369332"/>
          </a:xfrm>
          <a:prstGeom prst="rect">
            <a:avLst/>
          </a:prstGeom>
          <a:noFill/>
        </p:spPr>
        <p:txBody>
          <a:bodyPr wrap="none" rtlCol="0">
            <a:spAutoFit/>
          </a:bodyPr>
          <a:lstStyle/>
          <a:p>
            <a:r>
              <a:rPr lang="de-DE" dirty="0"/>
              <a:t>Wahrgenommenes Wetter</a:t>
            </a:r>
          </a:p>
        </p:txBody>
      </p:sp>
      <p:sp>
        <p:nvSpPr>
          <p:cNvPr id="14" name="Textfeld 13">
            <a:extLst>
              <a:ext uri="{FF2B5EF4-FFF2-40B4-BE49-F238E27FC236}">
                <a16:creationId xmlns:a16="http://schemas.microsoft.com/office/drawing/2014/main" id="{D643C1EA-14F4-0F9E-1F5D-7AF5B8A55D83}"/>
              </a:ext>
            </a:extLst>
          </p:cNvPr>
          <p:cNvSpPr txBox="1"/>
          <p:nvPr/>
        </p:nvSpPr>
        <p:spPr>
          <a:xfrm>
            <a:off x="259259" y="5761812"/>
            <a:ext cx="941283" cy="369332"/>
          </a:xfrm>
          <a:prstGeom prst="rect">
            <a:avLst/>
          </a:prstGeom>
          <a:noFill/>
        </p:spPr>
        <p:txBody>
          <a:bodyPr wrap="none" rtlCol="0">
            <a:spAutoFit/>
          </a:bodyPr>
          <a:lstStyle/>
          <a:p>
            <a:r>
              <a:rPr lang="de-DE" dirty="0"/>
              <a:t>Absicht</a:t>
            </a:r>
          </a:p>
        </p:txBody>
      </p:sp>
      <p:sp>
        <p:nvSpPr>
          <p:cNvPr id="17" name="Textfeld 16">
            <a:extLst>
              <a:ext uri="{FF2B5EF4-FFF2-40B4-BE49-F238E27FC236}">
                <a16:creationId xmlns:a16="http://schemas.microsoft.com/office/drawing/2014/main" id="{F3EFF6A8-9731-CCDE-D0A6-162A7F57E17F}"/>
              </a:ext>
            </a:extLst>
          </p:cNvPr>
          <p:cNvSpPr txBox="1"/>
          <p:nvPr/>
        </p:nvSpPr>
        <p:spPr>
          <a:xfrm>
            <a:off x="257496" y="3268210"/>
            <a:ext cx="2275046" cy="369332"/>
          </a:xfrm>
          <a:prstGeom prst="rect">
            <a:avLst/>
          </a:prstGeom>
          <a:noFill/>
        </p:spPr>
        <p:txBody>
          <a:bodyPr wrap="none" rtlCol="0">
            <a:spAutoFit/>
          </a:bodyPr>
          <a:lstStyle/>
          <a:p>
            <a:r>
              <a:rPr lang="de-DE" dirty="0"/>
              <a:t>Faszination für Tiere</a:t>
            </a:r>
          </a:p>
        </p:txBody>
      </p:sp>
      <p:sp>
        <p:nvSpPr>
          <p:cNvPr id="18" name="Textfeld 17">
            <a:extLst>
              <a:ext uri="{FF2B5EF4-FFF2-40B4-BE49-F238E27FC236}">
                <a16:creationId xmlns:a16="http://schemas.microsoft.com/office/drawing/2014/main" id="{1D79C40A-93C3-09B0-1149-0DAF2BBF23B6}"/>
              </a:ext>
            </a:extLst>
          </p:cNvPr>
          <p:cNvSpPr txBox="1"/>
          <p:nvPr/>
        </p:nvSpPr>
        <p:spPr>
          <a:xfrm>
            <a:off x="268553" y="4518095"/>
            <a:ext cx="1454244" cy="369332"/>
          </a:xfrm>
          <a:prstGeom prst="rect">
            <a:avLst/>
          </a:prstGeom>
          <a:noFill/>
        </p:spPr>
        <p:txBody>
          <a:bodyPr wrap="none" rtlCol="0">
            <a:spAutoFit/>
          </a:bodyPr>
          <a:lstStyle/>
          <a:p>
            <a:r>
              <a:rPr lang="de-DE" dirty="0"/>
              <a:t>Natürlichkeit</a:t>
            </a:r>
          </a:p>
        </p:txBody>
      </p:sp>
      <p:cxnSp>
        <p:nvCxnSpPr>
          <p:cNvPr id="20" name="Gerade Verbindung mit Pfeil 19">
            <a:extLst>
              <a:ext uri="{FF2B5EF4-FFF2-40B4-BE49-F238E27FC236}">
                <a16:creationId xmlns:a16="http://schemas.microsoft.com/office/drawing/2014/main" id="{CF5D9B3A-254F-040C-9E57-D64F3158F6EB}"/>
              </a:ext>
            </a:extLst>
          </p:cNvPr>
          <p:cNvCxnSpPr>
            <a:cxnSpLocks/>
            <a:stCxn id="13" idx="3"/>
            <a:endCxn id="8" idx="1"/>
          </p:cNvCxnSpPr>
          <p:nvPr/>
        </p:nvCxnSpPr>
        <p:spPr>
          <a:xfrm>
            <a:off x="3122447" y="2202991"/>
            <a:ext cx="2233461" cy="3444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D4245BBB-D3E1-54AC-7F8D-20AE63AB3C8A}"/>
              </a:ext>
            </a:extLst>
          </p:cNvPr>
          <p:cNvCxnSpPr>
            <a:cxnSpLocks/>
            <a:stCxn id="17" idx="3"/>
            <a:endCxn id="8" idx="1"/>
          </p:cNvCxnSpPr>
          <p:nvPr/>
        </p:nvCxnSpPr>
        <p:spPr>
          <a:xfrm>
            <a:off x="2532542" y="3452876"/>
            <a:ext cx="2823366" cy="2194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02E81A2-DB9E-08FD-030D-4B1C7ACB18E8}"/>
              </a:ext>
            </a:extLst>
          </p:cNvPr>
          <p:cNvCxnSpPr>
            <a:cxnSpLocks/>
            <a:stCxn id="18" idx="3"/>
            <a:endCxn id="8" idx="1"/>
          </p:cNvCxnSpPr>
          <p:nvPr/>
        </p:nvCxnSpPr>
        <p:spPr>
          <a:xfrm>
            <a:off x="1722797" y="4702761"/>
            <a:ext cx="3633111" cy="945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6E879A4C-A2D8-0E70-D8FB-C61C8B9F09DA}"/>
              </a:ext>
            </a:extLst>
          </p:cNvPr>
          <p:cNvCxnSpPr>
            <a:cxnSpLocks/>
            <a:stCxn id="14" idx="3"/>
            <a:endCxn id="8" idx="1"/>
          </p:cNvCxnSpPr>
          <p:nvPr/>
        </p:nvCxnSpPr>
        <p:spPr>
          <a:xfrm flipV="1">
            <a:off x="1200542" y="5647785"/>
            <a:ext cx="4155366" cy="298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EE5B3AD3-F2FA-E4BE-1533-A3A02BF30195}"/>
              </a:ext>
            </a:extLst>
          </p:cNvPr>
          <p:cNvCxnSpPr>
            <a:stCxn id="13" idx="3"/>
            <a:endCxn id="9" idx="1"/>
          </p:cNvCxnSpPr>
          <p:nvPr/>
        </p:nvCxnSpPr>
        <p:spPr>
          <a:xfrm>
            <a:off x="3122447" y="2202991"/>
            <a:ext cx="5908447" cy="187174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29A98B18-761E-9E98-44C2-E0411245B2E8}"/>
              </a:ext>
            </a:extLst>
          </p:cNvPr>
          <p:cNvCxnSpPr>
            <a:stCxn id="14" idx="3"/>
            <a:endCxn id="9" idx="1"/>
          </p:cNvCxnSpPr>
          <p:nvPr/>
        </p:nvCxnSpPr>
        <p:spPr>
          <a:xfrm flipV="1">
            <a:off x="1200542" y="4074734"/>
            <a:ext cx="7830352" cy="187174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0A9FFD5-7161-C889-3013-951DD81F6D90}"/>
              </a:ext>
            </a:extLst>
          </p:cNvPr>
          <p:cNvCxnSpPr>
            <a:cxnSpLocks/>
            <a:stCxn id="8" idx="3"/>
            <a:endCxn id="9" idx="1"/>
          </p:cNvCxnSpPr>
          <p:nvPr/>
        </p:nvCxnSpPr>
        <p:spPr>
          <a:xfrm flipV="1">
            <a:off x="7451182" y="4074734"/>
            <a:ext cx="1579712" cy="1573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Grafik 35">
            <a:extLst>
              <a:ext uri="{FF2B5EF4-FFF2-40B4-BE49-F238E27FC236}">
                <a16:creationId xmlns:a16="http://schemas.microsoft.com/office/drawing/2014/main" id="{F0BCC3C0-810A-75C6-6366-339A94A62BEF}"/>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37" name="Grafik 36">
            <a:extLst>
              <a:ext uri="{FF2B5EF4-FFF2-40B4-BE49-F238E27FC236}">
                <a16:creationId xmlns:a16="http://schemas.microsoft.com/office/drawing/2014/main" id="{3D35F390-B4B3-F6A4-F4E7-D67E095BC538}"/>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38" name="Grafik 37" descr="Ein Bild, das Text, Schrift, weiß, Grafiken enthält.&#10;&#10;KI-generierte Inhalte können fehlerhaft sein.">
            <a:extLst>
              <a:ext uri="{FF2B5EF4-FFF2-40B4-BE49-F238E27FC236}">
                <a16:creationId xmlns:a16="http://schemas.microsoft.com/office/drawing/2014/main" id="{FD3C4AE3-1062-7B4C-03F2-C2074027D7EF}"/>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39" name="Grafik 38" descr="Ein Bild, das Schrift, Grafiken, Typografie, Screenshot enthält.&#10;&#10;Automatisch generierte Beschreibung">
            <a:extLst>
              <a:ext uri="{FF2B5EF4-FFF2-40B4-BE49-F238E27FC236}">
                <a16:creationId xmlns:a16="http://schemas.microsoft.com/office/drawing/2014/main" id="{17A624BE-56D7-4B08-48E1-7EB8838EFC25}"/>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40" name="Textfeld 39">
            <a:extLst>
              <a:ext uri="{FF2B5EF4-FFF2-40B4-BE49-F238E27FC236}">
                <a16:creationId xmlns:a16="http://schemas.microsoft.com/office/drawing/2014/main" id="{19764170-4B49-BC8A-E268-270240E9F5E4}"/>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41" name="Grafik 40" descr="Ein Bild, das Grafiken, Schrift, Screenshot, Grafikdesign enthält.&#10;&#10;KI-generierte Inhalte können fehlerhaft sein.">
            <a:extLst>
              <a:ext uri="{FF2B5EF4-FFF2-40B4-BE49-F238E27FC236}">
                <a16:creationId xmlns:a16="http://schemas.microsoft.com/office/drawing/2014/main" id="{7D7CCD1B-440F-C5AE-E290-300DDE894C43}"/>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230013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F6220F8-3192-8588-067F-60E4C2231E24}"/>
              </a:ext>
            </a:extLst>
          </p:cNvPr>
          <p:cNvSpPr>
            <a:spLocks noGrp="1"/>
          </p:cNvSpPr>
          <p:nvPr>
            <p:ph type="sldNum" sz="quarter" idx="12"/>
          </p:nvPr>
        </p:nvSpPr>
        <p:spPr/>
        <p:txBody>
          <a:bodyPr/>
          <a:lstStyle/>
          <a:p>
            <a:fld id="{2D0A94A6-13A0-6C4D-B0C3-48AD041B5DE9}" type="slidenum">
              <a:rPr lang="de-DE" smtClean="0"/>
              <a:t>2</a:t>
            </a:fld>
            <a:endParaRPr lang="de-DE"/>
          </a:p>
        </p:txBody>
      </p:sp>
      <p:pic>
        <p:nvPicPr>
          <p:cNvPr id="11" name="Inhaltsplatzhalter 4">
            <a:extLst>
              <a:ext uri="{FF2B5EF4-FFF2-40B4-BE49-F238E27FC236}">
                <a16:creationId xmlns:a16="http://schemas.microsoft.com/office/drawing/2014/main" id="{C450C2FC-6755-492A-950C-574544F97624}"/>
              </a:ext>
            </a:extLst>
          </p:cNvPr>
          <p:cNvPicPr>
            <a:picLocks noChangeAspect="1"/>
          </p:cNvPicPr>
          <p:nvPr/>
        </p:nvPicPr>
        <p:blipFill>
          <a:blip r:embed="rId3"/>
          <a:stretch>
            <a:fillRect/>
          </a:stretch>
        </p:blipFill>
        <p:spPr>
          <a:xfrm>
            <a:off x="-24680" y="1682143"/>
            <a:ext cx="6452557" cy="2322920"/>
          </a:xfrm>
          <a:prstGeom prst="rect">
            <a:avLst/>
          </a:prstGeom>
          <a:noFill/>
        </p:spPr>
      </p:pic>
      <p:pic>
        <p:nvPicPr>
          <p:cNvPr id="13" name="Grafik 12">
            <a:extLst>
              <a:ext uri="{FF2B5EF4-FFF2-40B4-BE49-F238E27FC236}">
                <a16:creationId xmlns:a16="http://schemas.microsoft.com/office/drawing/2014/main" id="{7507742D-8CF4-11EC-542F-D8E8F2B8318F}"/>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14" name="Grafik 13">
            <a:extLst>
              <a:ext uri="{FF2B5EF4-FFF2-40B4-BE49-F238E27FC236}">
                <a16:creationId xmlns:a16="http://schemas.microsoft.com/office/drawing/2014/main" id="{D34F8CE1-D751-D84C-2C95-D01B2E3B0091}"/>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15" name="Grafik 14" descr="Ein Bild, das Text, Schrift, weiß, Grafiken enthält.&#10;&#10;KI-generierte Inhalte können fehlerhaft sein.">
            <a:extLst>
              <a:ext uri="{FF2B5EF4-FFF2-40B4-BE49-F238E27FC236}">
                <a16:creationId xmlns:a16="http://schemas.microsoft.com/office/drawing/2014/main" id="{BA57582F-E12F-CEBF-1608-31561D812020}"/>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16" name="Grafik 15" descr="Ein Bild, das Schrift, Grafiken, Typografie, Screenshot enthält.&#10;&#10;Automatisch generierte Beschreibung">
            <a:extLst>
              <a:ext uri="{FF2B5EF4-FFF2-40B4-BE49-F238E27FC236}">
                <a16:creationId xmlns:a16="http://schemas.microsoft.com/office/drawing/2014/main" id="{DCA6531E-CC8D-0963-8DE1-D4295967620C}"/>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17" name="Textfeld 16">
            <a:extLst>
              <a:ext uri="{FF2B5EF4-FFF2-40B4-BE49-F238E27FC236}">
                <a16:creationId xmlns:a16="http://schemas.microsoft.com/office/drawing/2014/main" id="{AC8DD86E-386F-20ED-5FF5-D9F773104497}"/>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8" name="Grafik 17" descr="Ein Bild, das Grafiken, Schrift, Screenshot, Grafikdesign enthält.&#10;&#10;KI-generierte Inhalte können fehlerhaft sein.">
            <a:extLst>
              <a:ext uri="{FF2B5EF4-FFF2-40B4-BE49-F238E27FC236}">
                <a16:creationId xmlns:a16="http://schemas.microsoft.com/office/drawing/2014/main" id="{546F86FB-FE8A-3020-19BD-39A11259ABFC}"/>
              </a:ext>
            </a:extLst>
          </p:cNvPr>
          <p:cNvPicPr>
            <a:picLocks noChangeAspect="1"/>
          </p:cNvPicPr>
          <p:nvPr/>
        </p:nvPicPr>
        <p:blipFill>
          <a:blip r:embed="rId8"/>
          <a:stretch>
            <a:fillRect/>
          </a:stretch>
        </p:blipFill>
        <p:spPr>
          <a:xfrm>
            <a:off x="6384032" y="1"/>
            <a:ext cx="1376303" cy="1032701"/>
          </a:xfrm>
          <a:prstGeom prst="rect">
            <a:avLst/>
          </a:prstGeom>
        </p:spPr>
      </p:pic>
      <p:pic>
        <p:nvPicPr>
          <p:cNvPr id="19" name="Grafik 18">
            <a:extLst>
              <a:ext uri="{FF2B5EF4-FFF2-40B4-BE49-F238E27FC236}">
                <a16:creationId xmlns:a16="http://schemas.microsoft.com/office/drawing/2014/main" id="{021AFEF3-BB15-BCE4-B6F0-7FB162BA2E58}"/>
              </a:ext>
            </a:extLst>
          </p:cNvPr>
          <p:cNvPicPr>
            <a:picLocks noChangeAspect="1"/>
          </p:cNvPicPr>
          <p:nvPr/>
        </p:nvPicPr>
        <p:blipFill>
          <a:blip r:embed="rId9"/>
          <a:stretch>
            <a:fillRect/>
          </a:stretch>
        </p:blipFill>
        <p:spPr>
          <a:xfrm>
            <a:off x="6187112" y="1414811"/>
            <a:ext cx="5904656" cy="3701333"/>
          </a:xfrm>
          <a:prstGeom prst="rect">
            <a:avLst/>
          </a:prstGeom>
        </p:spPr>
      </p:pic>
      <p:pic>
        <p:nvPicPr>
          <p:cNvPr id="23" name="Grafik 22">
            <a:extLst>
              <a:ext uri="{FF2B5EF4-FFF2-40B4-BE49-F238E27FC236}">
                <a16:creationId xmlns:a16="http://schemas.microsoft.com/office/drawing/2014/main" id="{50964F11-88D7-2A4C-B357-8A280537347C}"/>
              </a:ext>
            </a:extLst>
          </p:cNvPr>
          <p:cNvPicPr>
            <a:picLocks noChangeAspect="1"/>
          </p:cNvPicPr>
          <p:nvPr/>
        </p:nvPicPr>
        <p:blipFill>
          <a:blip r:embed="rId10"/>
          <a:stretch>
            <a:fillRect/>
          </a:stretch>
        </p:blipFill>
        <p:spPr>
          <a:xfrm>
            <a:off x="2260074" y="4509120"/>
            <a:ext cx="1883048" cy="1883048"/>
          </a:xfrm>
          <a:prstGeom prst="rect">
            <a:avLst/>
          </a:prstGeom>
        </p:spPr>
      </p:pic>
      <p:pic>
        <p:nvPicPr>
          <p:cNvPr id="24" name="Grafik 23">
            <a:extLst>
              <a:ext uri="{FF2B5EF4-FFF2-40B4-BE49-F238E27FC236}">
                <a16:creationId xmlns:a16="http://schemas.microsoft.com/office/drawing/2014/main" id="{E5D20118-E59F-722F-9DFA-0C97AF3C8C1A}"/>
              </a:ext>
            </a:extLst>
          </p:cNvPr>
          <p:cNvPicPr>
            <a:picLocks noChangeAspect="1"/>
          </p:cNvPicPr>
          <p:nvPr/>
        </p:nvPicPr>
        <p:blipFill>
          <a:blip r:embed="rId10"/>
          <a:stretch>
            <a:fillRect/>
          </a:stretch>
        </p:blipFill>
        <p:spPr>
          <a:xfrm>
            <a:off x="8627561" y="4953046"/>
            <a:ext cx="1883048" cy="1883048"/>
          </a:xfrm>
          <a:prstGeom prst="rect">
            <a:avLst/>
          </a:prstGeom>
        </p:spPr>
      </p:pic>
    </p:spTree>
    <p:extLst>
      <p:ext uri="{BB962C8B-B14F-4D97-AF65-F5344CB8AC3E}">
        <p14:creationId xmlns:p14="http://schemas.microsoft.com/office/powerpoint/2010/main" val="37384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C084DF63-EBE3-6BB8-C193-41833BDA4629}"/>
              </a:ext>
            </a:extLst>
          </p:cNvPr>
          <p:cNvSpPr>
            <a:spLocks noGrp="1"/>
          </p:cNvSpPr>
          <p:nvPr>
            <p:ph type="sldNum" sz="quarter" idx="12"/>
          </p:nvPr>
        </p:nvSpPr>
        <p:spPr/>
        <p:txBody>
          <a:bodyPr/>
          <a:lstStyle/>
          <a:p>
            <a:fld id="{2D0A94A6-13A0-6C4D-B0C3-48AD041B5DE9}" type="slidenum">
              <a:rPr lang="de-DE" smtClean="0"/>
              <a:t>3</a:t>
            </a:fld>
            <a:endParaRPr lang="de-DE"/>
          </a:p>
        </p:txBody>
      </p:sp>
      <p:pic>
        <p:nvPicPr>
          <p:cNvPr id="7" name="Grafik 6">
            <a:extLst>
              <a:ext uri="{FF2B5EF4-FFF2-40B4-BE49-F238E27FC236}">
                <a16:creationId xmlns:a16="http://schemas.microsoft.com/office/drawing/2014/main" id="{C32C416C-554D-F656-598D-C960EF4D2074}"/>
              </a:ext>
            </a:extLst>
          </p:cNvPr>
          <p:cNvPicPr>
            <a:picLocks noChangeAspect="1"/>
          </p:cNvPicPr>
          <p:nvPr/>
        </p:nvPicPr>
        <p:blipFill>
          <a:blip r:embed="rId3"/>
          <a:stretch>
            <a:fillRect/>
          </a:stretch>
        </p:blipFill>
        <p:spPr>
          <a:xfrm>
            <a:off x="8719" y="1601542"/>
            <a:ext cx="5727241" cy="2768353"/>
          </a:xfrm>
          <a:prstGeom prst="rect">
            <a:avLst/>
          </a:prstGeom>
        </p:spPr>
      </p:pic>
      <p:pic>
        <p:nvPicPr>
          <p:cNvPr id="8" name="Grafik 7">
            <a:extLst>
              <a:ext uri="{FF2B5EF4-FFF2-40B4-BE49-F238E27FC236}">
                <a16:creationId xmlns:a16="http://schemas.microsoft.com/office/drawing/2014/main" id="{ED3D12EB-04B8-B529-E63E-CBA6E8BA67CA}"/>
              </a:ext>
            </a:extLst>
          </p:cNvPr>
          <p:cNvPicPr>
            <a:picLocks noChangeAspect="1"/>
          </p:cNvPicPr>
          <p:nvPr/>
        </p:nvPicPr>
        <p:blipFill>
          <a:blip r:embed="rId4"/>
          <a:stretch>
            <a:fillRect/>
          </a:stretch>
        </p:blipFill>
        <p:spPr>
          <a:xfrm>
            <a:off x="5707356" y="1484784"/>
            <a:ext cx="6484643" cy="3168352"/>
          </a:xfrm>
          <a:prstGeom prst="rect">
            <a:avLst/>
          </a:prstGeom>
        </p:spPr>
      </p:pic>
      <p:pic>
        <p:nvPicPr>
          <p:cNvPr id="11" name="Grafik 10">
            <a:extLst>
              <a:ext uri="{FF2B5EF4-FFF2-40B4-BE49-F238E27FC236}">
                <a16:creationId xmlns:a16="http://schemas.microsoft.com/office/drawing/2014/main" id="{A2E3B1DE-B64C-3540-7853-5894D425CD19}"/>
              </a:ext>
            </a:extLst>
          </p:cNvPr>
          <p:cNvPicPr>
            <a:picLocks noChangeAspect="1"/>
          </p:cNvPicPr>
          <p:nvPr/>
        </p:nvPicPr>
        <p:blipFill>
          <a:blip r:embed="rId5"/>
          <a:stretch>
            <a:fillRect/>
          </a:stretch>
        </p:blipFill>
        <p:spPr>
          <a:xfrm>
            <a:off x="7824192" y="4703839"/>
            <a:ext cx="1883048" cy="1883048"/>
          </a:xfrm>
          <a:prstGeom prst="rect">
            <a:avLst/>
          </a:prstGeom>
        </p:spPr>
      </p:pic>
      <p:pic>
        <p:nvPicPr>
          <p:cNvPr id="12" name="Grafik 11">
            <a:extLst>
              <a:ext uri="{FF2B5EF4-FFF2-40B4-BE49-F238E27FC236}">
                <a16:creationId xmlns:a16="http://schemas.microsoft.com/office/drawing/2014/main" id="{8E694273-1618-4A90-3BB8-EEE83798700B}"/>
              </a:ext>
            </a:extLst>
          </p:cNvPr>
          <p:cNvPicPr>
            <a:picLocks noChangeAspect="1"/>
          </p:cNvPicPr>
          <p:nvPr/>
        </p:nvPicPr>
        <p:blipFill>
          <a:blip r:embed="rId5"/>
          <a:stretch>
            <a:fillRect/>
          </a:stretch>
        </p:blipFill>
        <p:spPr>
          <a:xfrm>
            <a:off x="1930815" y="4665577"/>
            <a:ext cx="1883048" cy="1883048"/>
          </a:xfrm>
          <a:prstGeom prst="rect">
            <a:avLst/>
          </a:prstGeom>
        </p:spPr>
      </p:pic>
      <p:pic>
        <p:nvPicPr>
          <p:cNvPr id="18" name="Grafik 17">
            <a:extLst>
              <a:ext uri="{FF2B5EF4-FFF2-40B4-BE49-F238E27FC236}">
                <a16:creationId xmlns:a16="http://schemas.microsoft.com/office/drawing/2014/main" id="{2DDB8B89-BF98-A7E4-841C-7B38B95C80A9}"/>
              </a:ext>
            </a:extLst>
          </p:cNvPr>
          <p:cNvPicPr>
            <a:picLocks noChangeAspect="1"/>
          </p:cNvPicPr>
          <p:nvPr/>
        </p:nvPicPr>
        <p:blipFill>
          <a:blip r:embed="rId6"/>
          <a:stretch>
            <a:fillRect/>
          </a:stretch>
        </p:blipFill>
        <p:spPr>
          <a:xfrm>
            <a:off x="2010296" y="332656"/>
            <a:ext cx="3149600" cy="457200"/>
          </a:xfrm>
          <a:prstGeom prst="rect">
            <a:avLst/>
          </a:prstGeom>
        </p:spPr>
      </p:pic>
      <p:pic>
        <p:nvPicPr>
          <p:cNvPr id="19" name="Grafik 18">
            <a:extLst>
              <a:ext uri="{FF2B5EF4-FFF2-40B4-BE49-F238E27FC236}">
                <a16:creationId xmlns:a16="http://schemas.microsoft.com/office/drawing/2014/main" id="{402C3457-DBD2-FA22-E09E-6893EF6929CB}"/>
              </a:ext>
            </a:extLst>
          </p:cNvPr>
          <p:cNvPicPr>
            <a:picLocks noChangeAspect="1"/>
          </p:cNvPicPr>
          <p:nvPr/>
        </p:nvPicPr>
        <p:blipFill>
          <a:blip r:embed="rId7"/>
          <a:stretch>
            <a:fillRect/>
          </a:stretch>
        </p:blipFill>
        <p:spPr>
          <a:xfrm>
            <a:off x="5820199" y="294685"/>
            <a:ext cx="4380257" cy="504721"/>
          </a:xfrm>
          <a:prstGeom prst="rect">
            <a:avLst/>
          </a:prstGeom>
        </p:spPr>
      </p:pic>
      <p:pic>
        <p:nvPicPr>
          <p:cNvPr id="20" name="Grafik 19" descr="Ein Bild, das Text, Schrift, weiß, Grafiken enthält.&#10;&#10;KI-generierte Inhalte können fehlerhaft sein.">
            <a:extLst>
              <a:ext uri="{FF2B5EF4-FFF2-40B4-BE49-F238E27FC236}">
                <a16:creationId xmlns:a16="http://schemas.microsoft.com/office/drawing/2014/main" id="{03D19A11-AC5E-19F9-3775-9F53CC7B30FC}"/>
              </a:ext>
            </a:extLst>
          </p:cNvPr>
          <p:cNvPicPr>
            <a:picLocks noChangeAspect="1"/>
          </p:cNvPicPr>
          <p:nvPr/>
        </p:nvPicPr>
        <p:blipFill>
          <a:blip r:embed="rId8"/>
          <a:stretch>
            <a:fillRect/>
          </a:stretch>
        </p:blipFill>
        <p:spPr>
          <a:xfrm>
            <a:off x="5087888" y="188640"/>
            <a:ext cx="1354212" cy="612104"/>
          </a:xfrm>
          <a:prstGeom prst="rect">
            <a:avLst/>
          </a:prstGeom>
        </p:spPr>
      </p:pic>
      <p:pic>
        <p:nvPicPr>
          <p:cNvPr id="21" name="Grafik 20" descr="Ein Bild, das Schrift, Grafiken, Typografie, Screenshot enthält.&#10;&#10;Automatisch generierte Beschreibung">
            <a:extLst>
              <a:ext uri="{FF2B5EF4-FFF2-40B4-BE49-F238E27FC236}">
                <a16:creationId xmlns:a16="http://schemas.microsoft.com/office/drawing/2014/main" id="{A6B925A0-81AD-7538-D60B-25EB158876B3}"/>
              </a:ext>
            </a:extLst>
          </p:cNvPr>
          <p:cNvPicPr>
            <a:picLocks noChangeAspect="1"/>
          </p:cNvPicPr>
          <p:nvPr/>
        </p:nvPicPr>
        <p:blipFill>
          <a:blip r:embed="rId9"/>
          <a:stretch>
            <a:fillRect/>
          </a:stretch>
        </p:blipFill>
        <p:spPr>
          <a:xfrm>
            <a:off x="10259297" y="260648"/>
            <a:ext cx="1741359" cy="504722"/>
          </a:xfrm>
          <a:prstGeom prst="rect">
            <a:avLst/>
          </a:prstGeom>
        </p:spPr>
      </p:pic>
      <p:sp>
        <p:nvSpPr>
          <p:cNvPr id="22" name="Textfeld 21">
            <a:extLst>
              <a:ext uri="{FF2B5EF4-FFF2-40B4-BE49-F238E27FC236}">
                <a16:creationId xmlns:a16="http://schemas.microsoft.com/office/drawing/2014/main" id="{52BE3B24-2283-E35D-AD8C-559E0B07F791}"/>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23" name="Grafik 22" descr="Ein Bild, das Grafiken, Schrift, Screenshot, Grafikdesign enthält.&#10;&#10;KI-generierte Inhalte können fehlerhaft sein.">
            <a:extLst>
              <a:ext uri="{FF2B5EF4-FFF2-40B4-BE49-F238E27FC236}">
                <a16:creationId xmlns:a16="http://schemas.microsoft.com/office/drawing/2014/main" id="{EE14827F-5FBD-FF0A-1CDA-3A0671BB07D4}"/>
              </a:ext>
            </a:extLst>
          </p:cNvPr>
          <p:cNvPicPr>
            <a:picLocks noChangeAspect="1"/>
          </p:cNvPicPr>
          <p:nvPr/>
        </p:nvPicPr>
        <p:blipFill>
          <a:blip r:embed="rId10"/>
          <a:stretch>
            <a:fillRect/>
          </a:stretch>
        </p:blipFill>
        <p:spPr>
          <a:xfrm>
            <a:off x="6384032" y="1"/>
            <a:ext cx="1376303" cy="1032701"/>
          </a:xfrm>
          <a:prstGeom prst="rect">
            <a:avLst/>
          </a:prstGeom>
        </p:spPr>
      </p:pic>
    </p:spTree>
    <p:extLst>
      <p:ext uri="{BB962C8B-B14F-4D97-AF65-F5344CB8AC3E}">
        <p14:creationId xmlns:p14="http://schemas.microsoft.com/office/powerpoint/2010/main" val="16289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B7ED58F-45C3-B7A6-84AB-E398DA8E81B2}"/>
              </a:ext>
            </a:extLst>
          </p:cNvPr>
          <p:cNvSpPr>
            <a:spLocks noGrp="1"/>
          </p:cNvSpPr>
          <p:nvPr>
            <p:ph type="sldNum" sz="quarter" idx="12"/>
          </p:nvPr>
        </p:nvSpPr>
        <p:spPr/>
        <p:txBody>
          <a:bodyPr/>
          <a:lstStyle/>
          <a:p>
            <a:fld id="{2D0A94A6-13A0-6C4D-B0C3-48AD041B5DE9}" type="slidenum">
              <a:rPr lang="de-DE" smtClean="0"/>
              <a:t>4</a:t>
            </a:fld>
            <a:endParaRPr lang="de-DE"/>
          </a:p>
        </p:txBody>
      </p:sp>
      <p:pic>
        <p:nvPicPr>
          <p:cNvPr id="6" name="Grafik 5">
            <a:extLst>
              <a:ext uri="{FF2B5EF4-FFF2-40B4-BE49-F238E27FC236}">
                <a16:creationId xmlns:a16="http://schemas.microsoft.com/office/drawing/2014/main" id="{1E3C2549-9F9C-D2E8-108A-B67D8F0584D1}"/>
              </a:ext>
            </a:extLst>
          </p:cNvPr>
          <p:cNvPicPr>
            <a:picLocks noChangeAspect="1"/>
          </p:cNvPicPr>
          <p:nvPr/>
        </p:nvPicPr>
        <p:blipFill>
          <a:blip r:embed="rId3"/>
          <a:stretch>
            <a:fillRect/>
          </a:stretch>
        </p:blipFill>
        <p:spPr>
          <a:xfrm>
            <a:off x="119336" y="1421919"/>
            <a:ext cx="5472608" cy="2367120"/>
          </a:xfrm>
          <a:prstGeom prst="rect">
            <a:avLst/>
          </a:prstGeom>
        </p:spPr>
      </p:pic>
      <p:pic>
        <p:nvPicPr>
          <p:cNvPr id="7" name="Grafik 6">
            <a:extLst>
              <a:ext uri="{FF2B5EF4-FFF2-40B4-BE49-F238E27FC236}">
                <a16:creationId xmlns:a16="http://schemas.microsoft.com/office/drawing/2014/main" id="{2F71AD6D-DF0D-A30E-388E-F584D096D816}"/>
              </a:ext>
            </a:extLst>
          </p:cNvPr>
          <p:cNvPicPr>
            <a:picLocks noChangeAspect="1"/>
          </p:cNvPicPr>
          <p:nvPr/>
        </p:nvPicPr>
        <p:blipFill>
          <a:blip r:embed="rId4"/>
          <a:stretch>
            <a:fillRect/>
          </a:stretch>
        </p:blipFill>
        <p:spPr>
          <a:xfrm>
            <a:off x="5794708" y="1196752"/>
            <a:ext cx="6327063" cy="2880320"/>
          </a:xfrm>
          <a:prstGeom prst="rect">
            <a:avLst/>
          </a:prstGeom>
        </p:spPr>
      </p:pic>
      <p:pic>
        <p:nvPicPr>
          <p:cNvPr id="9" name="Grafik 8">
            <a:extLst>
              <a:ext uri="{FF2B5EF4-FFF2-40B4-BE49-F238E27FC236}">
                <a16:creationId xmlns:a16="http://schemas.microsoft.com/office/drawing/2014/main" id="{D0A103EC-C6F5-411F-634B-51720B5998B7}"/>
              </a:ext>
            </a:extLst>
          </p:cNvPr>
          <p:cNvPicPr>
            <a:picLocks noChangeAspect="1"/>
          </p:cNvPicPr>
          <p:nvPr/>
        </p:nvPicPr>
        <p:blipFill>
          <a:blip r:embed="rId5"/>
          <a:stretch>
            <a:fillRect/>
          </a:stretch>
        </p:blipFill>
        <p:spPr>
          <a:xfrm>
            <a:off x="7823510" y="4509120"/>
            <a:ext cx="1883048" cy="1883048"/>
          </a:xfrm>
          <a:prstGeom prst="rect">
            <a:avLst/>
          </a:prstGeom>
        </p:spPr>
      </p:pic>
      <p:pic>
        <p:nvPicPr>
          <p:cNvPr id="10" name="Grafik 9">
            <a:extLst>
              <a:ext uri="{FF2B5EF4-FFF2-40B4-BE49-F238E27FC236}">
                <a16:creationId xmlns:a16="http://schemas.microsoft.com/office/drawing/2014/main" id="{7D0C3570-D5DD-B9F7-0819-DD15C91757D3}"/>
              </a:ext>
            </a:extLst>
          </p:cNvPr>
          <p:cNvPicPr>
            <a:picLocks noChangeAspect="1"/>
          </p:cNvPicPr>
          <p:nvPr/>
        </p:nvPicPr>
        <p:blipFill>
          <a:blip r:embed="rId5"/>
          <a:stretch>
            <a:fillRect/>
          </a:stretch>
        </p:blipFill>
        <p:spPr>
          <a:xfrm>
            <a:off x="1914116" y="4509120"/>
            <a:ext cx="1883048" cy="1883048"/>
          </a:xfrm>
          <a:prstGeom prst="rect">
            <a:avLst/>
          </a:prstGeom>
        </p:spPr>
      </p:pic>
      <p:pic>
        <p:nvPicPr>
          <p:cNvPr id="11" name="Grafik 10">
            <a:extLst>
              <a:ext uri="{FF2B5EF4-FFF2-40B4-BE49-F238E27FC236}">
                <a16:creationId xmlns:a16="http://schemas.microsoft.com/office/drawing/2014/main" id="{ACA6CD47-755C-EEC4-5C17-2F7058F39265}"/>
              </a:ext>
            </a:extLst>
          </p:cNvPr>
          <p:cNvPicPr>
            <a:picLocks noChangeAspect="1"/>
          </p:cNvPicPr>
          <p:nvPr/>
        </p:nvPicPr>
        <p:blipFill>
          <a:blip r:embed="rId6"/>
          <a:stretch>
            <a:fillRect/>
          </a:stretch>
        </p:blipFill>
        <p:spPr>
          <a:xfrm>
            <a:off x="2010296" y="332656"/>
            <a:ext cx="3149600" cy="457200"/>
          </a:xfrm>
          <a:prstGeom prst="rect">
            <a:avLst/>
          </a:prstGeom>
        </p:spPr>
      </p:pic>
      <p:pic>
        <p:nvPicPr>
          <p:cNvPr id="12" name="Grafik 11">
            <a:extLst>
              <a:ext uri="{FF2B5EF4-FFF2-40B4-BE49-F238E27FC236}">
                <a16:creationId xmlns:a16="http://schemas.microsoft.com/office/drawing/2014/main" id="{29E2A151-4222-28F1-9015-03578C8D4786}"/>
              </a:ext>
            </a:extLst>
          </p:cNvPr>
          <p:cNvPicPr>
            <a:picLocks noChangeAspect="1"/>
          </p:cNvPicPr>
          <p:nvPr/>
        </p:nvPicPr>
        <p:blipFill>
          <a:blip r:embed="rId7"/>
          <a:stretch>
            <a:fillRect/>
          </a:stretch>
        </p:blipFill>
        <p:spPr>
          <a:xfrm>
            <a:off x="5820199" y="294685"/>
            <a:ext cx="4380257" cy="504721"/>
          </a:xfrm>
          <a:prstGeom prst="rect">
            <a:avLst/>
          </a:prstGeom>
        </p:spPr>
      </p:pic>
      <p:pic>
        <p:nvPicPr>
          <p:cNvPr id="13" name="Grafik 12" descr="Ein Bild, das Text, Schrift, weiß, Grafiken enthält.&#10;&#10;KI-generierte Inhalte können fehlerhaft sein.">
            <a:extLst>
              <a:ext uri="{FF2B5EF4-FFF2-40B4-BE49-F238E27FC236}">
                <a16:creationId xmlns:a16="http://schemas.microsoft.com/office/drawing/2014/main" id="{DF6230F3-165B-AF41-94CA-46F6056A0854}"/>
              </a:ext>
            </a:extLst>
          </p:cNvPr>
          <p:cNvPicPr>
            <a:picLocks noChangeAspect="1"/>
          </p:cNvPicPr>
          <p:nvPr/>
        </p:nvPicPr>
        <p:blipFill>
          <a:blip r:embed="rId8"/>
          <a:stretch>
            <a:fillRect/>
          </a:stretch>
        </p:blipFill>
        <p:spPr>
          <a:xfrm>
            <a:off x="5087888" y="188640"/>
            <a:ext cx="1354212" cy="612104"/>
          </a:xfrm>
          <a:prstGeom prst="rect">
            <a:avLst/>
          </a:prstGeom>
        </p:spPr>
      </p:pic>
      <p:pic>
        <p:nvPicPr>
          <p:cNvPr id="14" name="Grafik 13" descr="Ein Bild, das Schrift, Grafiken, Typografie, Screenshot enthält.&#10;&#10;Automatisch generierte Beschreibung">
            <a:extLst>
              <a:ext uri="{FF2B5EF4-FFF2-40B4-BE49-F238E27FC236}">
                <a16:creationId xmlns:a16="http://schemas.microsoft.com/office/drawing/2014/main" id="{A49573C7-8B28-9410-5E52-F7B861EDCDA4}"/>
              </a:ext>
            </a:extLst>
          </p:cNvPr>
          <p:cNvPicPr>
            <a:picLocks noChangeAspect="1"/>
          </p:cNvPicPr>
          <p:nvPr/>
        </p:nvPicPr>
        <p:blipFill>
          <a:blip r:embed="rId9"/>
          <a:stretch>
            <a:fillRect/>
          </a:stretch>
        </p:blipFill>
        <p:spPr>
          <a:xfrm>
            <a:off x="10259297" y="260648"/>
            <a:ext cx="1741359" cy="504722"/>
          </a:xfrm>
          <a:prstGeom prst="rect">
            <a:avLst/>
          </a:prstGeom>
        </p:spPr>
      </p:pic>
      <p:sp>
        <p:nvSpPr>
          <p:cNvPr id="15" name="Textfeld 14">
            <a:extLst>
              <a:ext uri="{FF2B5EF4-FFF2-40B4-BE49-F238E27FC236}">
                <a16:creationId xmlns:a16="http://schemas.microsoft.com/office/drawing/2014/main" id="{8E1A5B8E-0B5B-40A1-C224-9ED218624A08}"/>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6" name="Grafik 15" descr="Ein Bild, das Grafiken, Schrift, Screenshot, Grafikdesign enthält.&#10;&#10;KI-generierte Inhalte können fehlerhaft sein.">
            <a:extLst>
              <a:ext uri="{FF2B5EF4-FFF2-40B4-BE49-F238E27FC236}">
                <a16:creationId xmlns:a16="http://schemas.microsoft.com/office/drawing/2014/main" id="{CF4BF4A8-0D3F-C756-8FC0-61D02A4D5C88}"/>
              </a:ext>
            </a:extLst>
          </p:cNvPr>
          <p:cNvPicPr>
            <a:picLocks noChangeAspect="1"/>
          </p:cNvPicPr>
          <p:nvPr/>
        </p:nvPicPr>
        <p:blipFill>
          <a:blip r:embed="rId10"/>
          <a:stretch>
            <a:fillRect/>
          </a:stretch>
        </p:blipFill>
        <p:spPr>
          <a:xfrm>
            <a:off x="6384032" y="1"/>
            <a:ext cx="1376303" cy="1032701"/>
          </a:xfrm>
          <a:prstGeom prst="rect">
            <a:avLst/>
          </a:prstGeom>
        </p:spPr>
      </p:pic>
    </p:spTree>
    <p:extLst>
      <p:ext uri="{BB962C8B-B14F-4D97-AF65-F5344CB8AC3E}">
        <p14:creationId xmlns:p14="http://schemas.microsoft.com/office/powerpoint/2010/main" val="125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3449F-B031-430C-9BBA-D2F16C9138BA}"/>
              </a:ext>
            </a:extLst>
          </p:cNvPr>
          <p:cNvSpPr>
            <a:spLocks noGrp="1"/>
          </p:cNvSpPr>
          <p:nvPr>
            <p:ph type="ctrTitle"/>
          </p:nvPr>
        </p:nvSpPr>
        <p:spPr>
          <a:xfrm>
            <a:off x="419406" y="1340768"/>
            <a:ext cx="5976000" cy="4392488"/>
          </a:xfrm>
        </p:spPr>
        <p:txBody>
          <a:bodyPr/>
          <a:lstStyle/>
          <a:p>
            <a:r>
              <a:rPr lang="de-DE" sz="4000" dirty="0"/>
              <a:t>Tierpark und das Konzept der Therapeutischen Landschaft</a:t>
            </a:r>
            <a:br>
              <a:rPr lang="de-DE" sz="4000" dirty="0"/>
            </a:br>
            <a:br>
              <a:rPr lang="de-DE" sz="4000" dirty="0"/>
            </a:br>
            <a:br>
              <a:rPr lang="de-DE" sz="4000" dirty="0"/>
            </a:br>
            <a:r>
              <a:rPr lang="de-DE" sz="3200" i="1" dirty="0"/>
              <a:t>Ob und wie ein öffentlich zugänglicher Tierpark als therapeutische Landschaft dienen kann?</a:t>
            </a:r>
            <a:endParaRPr lang="de-DE" sz="4000" i="1" dirty="0"/>
          </a:p>
        </p:txBody>
      </p:sp>
      <p:pic>
        <p:nvPicPr>
          <p:cNvPr id="11" name="Bildplatzhalter 10">
            <a:extLst>
              <a:ext uri="{FF2B5EF4-FFF2-40B4-BE49-F238E27FC236}">
                <a16:creationId xmlns:a16="http://schemas.microsoft.com/office/drawing/2014/main" id="{A51C4776-9C54-42BC-B8B9-8B5A92D45055}"/>
              </a:ext>
            </a:extLst>
          </p:cNvPr>
          <p:cNvPicPr>
            <a:picLocks noGrp="1" noChangeAspect="1"/>
          </p:cNvPicPr>
          <p:nvPr>
            <p:ph type="pic" sz="quarter" idx="14"/>
          </p:nvPr>
        </p:nvPicPr>
        <p:blipFill>
          <a:blip r:embed="rId3"/>
          <a:srcRect/>
          <a:stretch/>
        </p:blipFill>
        <p:spPr>
          <a:xfrm>
            <a:off x="6575425" y="1268413"/>
            <a:ext cx="5316538" cy="5292725"/>
          </a:xfrm>
          <a:prstGeom prst="rect">
            <a:avLst/>
          </a:prstGeom>
          <a:effectLst>
            <a:softEdge rad="12700"/>
          </a:effectLst>
        </p:spPr>
      </p:pic>
      <p:pic>
        <p:nvPicPr>
          <p:cNvPr id="4" name="Grafik 3">
            <a:extLst>
              <a:ext uri="{FF2B5EF4-FFF2-40B4-BE49-F238E27FC236}">
                <a16:creationId xmlns:a16="http://schemas.microsoft.com/office/drawing/2014/main" id="{A29AF925-CEF2-7C3A-8821-EC07AE3D1F66}"/>
              </a:ext>
            </a:extLst>
          </p:cNvPr>
          <p:cNvPicPr>
            <a:picLocks noChangeAspect="1"/>
          </p:cNvPicPr>
          <p:nvPr/>
        </p:nvPicPr>
        <p:blipFill>
          <a:blip r:embed="rId4"/>
          <a:stretch>
            <a:fillRect/>
          </a:stretch>
        </p:blipFill>
        <p:spPr>
          <a:xfrm>
            <a:off x="263352" y="116632"/>
            <a:ext cx="1869076" cy="1078629"/>
          </a:xfrm>
          <a:prstGeom prst="rect">
            <a:avLst/>
          </a:prstGeom>
          <a:solidFill>
            <a:schemeClr val="bg1">
              <a:lumMod val="95000"/>
            </a:schemeClr>
          </a:solidFill>
        </p:spPr>
      </p:pic>
      <p:sp>
        <p:nvSpPr>
          <p:cNvPr id="3" name="Rechteck 2">
            <a:extLst>
              <a:ext uri="{FF2B5EF4-FFF2-40B4-BE49-F238E27FC236}">
                <a16:creationId xmlns:a16="http://schemas.microsoft.com/office/drawing/2014/main" id="{F7C58DDD-CF9A-DC53-936A-0E4B8000EE1D}"/>
              </a:ext>
            </a:extLst>
          </p:cNvPr>
          <p:cNvSpPr/>
          <p:nvPr/>
        </p:nvSpPr>
        <p:spPr>
          <a:xfrm rot="16200000">
            <a:off x="9507552" y="3973597"/>
            <a:ext cx="4968875" cy="200055"/>
          </a:xfrm>
          <a:prstGeom prst="rect">
            <a:avLst/>
          </a:prstGeom>
        </p:spPr>
        <p:txBody>
          <a:bodyPr wrap="square">
            <a:spAutoFit/>
          </a:bodyPr>
          <a:lstStyle/>
          <a:p>
            <a:r>
              <a:rPr lang="de-DE" sz="700" dirty="0"/>
              <a:t>Screenshot (Google Earth)</a:t>
            </a:r>
          </a:p>
        </p:txBody>
      </p:sp>
      <p:pic>
        <p:nvPicPr>
          <p:cNvPr id="8" name="Grafik 7">
            <a:extLst>
              <a:ext uri="{FF2B5EF4-FFF2-40B4-BE49-F238E27FC236}">
                <a16:creationId xmlns:a16="http://schemas.microsoft.com/office/drawing/2014/main" id="{0974B9E0-8BC2-3098-4025-F3AB700DEF51}"/>
              </a:ext>
            </a:extLst>
          </p:cNvPr>
          <p:cNvPicPr>
            <a:picLocks noChangeAspect="1"/>
          </p:cNvPicPr>
          <p:nvPr/>
        </p:nvPicPr>
        <p:blipFill>
          <a:blip r:embed="rId5"/>
          <a:stretch>
            <a:fillRect/>
          </a:stretch>
        </p:blipFill>
        <p:spPr>
          <a:xfrm>
            <a:off x="2010296" y="332656"/>
            <a:ext cx="3149600" cy="457200"/>
          </a:xfrm>
          <a:prstGeom prst="rect">
            <a:avLst/>
          </a:prstGeom>
        </p:spPr>
      </p:pic>
      <p:pic>
        <p:nvPicPr>
          <p:cNvPr id="12" name="Grafik 11">
            <a:extLst>
              <a:ext uri="{FF2B5EF4-FFF2-40B4-BE49-F238E27FC236}">
                <a16:creationId xmlns:a16="http://schemas.microsoft.com/office/drawing/2014/main" id="{F3EB5438-1727-AEEA-C12D-C325DEB63A35}"/>
              </a:ext>
            </a:extLst>
          </p:cNvPr>
          <p:cNvPicPr>
            <a:picLocks noChangeAspect="1"/>
          </p:cNvPicPr>
          <p:nvPr/>
        </p:nvPicPr>
        <p:blipFill>
          <a:blip r:embed="rId6"/>
          <a:stretch>
            <a:fillRect/>
          </a:stretch>
        </p:blipFill>
        <p:spPr>
          <a:xfrm>
            <a:off x="5820199" y="294685"/>
            <a:ext cx="4380257" cy="504721"/>
          </a:xfrm>
          <a:prstGeom prst="rect">
            <a:avLst/>
          </a:prstGeom>
        </p:spPr>
      </p:pic>
      <p:pic>
        <p:nvPicPr>
          <p:cNvPr id="13" name="Grafik 12" descr="Ein Bild, das Text, Schrift, weiß, Grafiken enthält.&#10;&#10;KI-generierte Inhalte können fehlerhaft sein.">
            <a:extLst>
              <a:ext uri="{FF2B5EF4-FFF2-40B4-BE49-F238E27FC236}">
                <a16:creationId xmlns:a16="http://schemas.microsoft.com/office/drawing/2014/main" id="{555D2696-861D-FA0B-E21B-1EEADF85176F}"/>
              </a:ext>
            </a:extLst>
          </p:cNvPr>
          <p:cNvPicPr>
            <a:picLocks noChangeAspect="1"/>
          </p:cNvPicPr>
          <p:nvPr/>
        </p:nvPicPr>
        <p:blipFill>
          <a:blip r:embed="rId7"/>
          <a:stretch>
            <a:fillRect/>
          </a:stretch>
        </p:blipFill>
        <p:spPr>
          <a:xfrm>
            <a:off x="5087888" y="188640"/>
            <a:ext cx="1354212" cy="612104"/>
          </a:xfrm>
          <a:prstGeom prst="rect">
            <a:avLst/>
          </a:prstGeom>
        </p:spPr>
      </p:pic>
      <p:pic>
        <p:nvPicPr>
          <p:cNvPr id="14" name="Grafik 13" descr="Ein Bild, das Schrift, Grafiken, Typografie, Screenshot enthält.&#10;&#10;Automatisch generierte Beschreibung">
            <a:extLst>
              <a:ext uri="{FF2B5EF4-FFF2-40B4-BE49-F238E27FC236}">
                <a16:creationId xmlns:a16="http://schemas.microsoft.com/office/drawing/2014/main" id="{AC64FDED-4D73-B97A-5856-99AA42E05D68}"/>
              </a:ext>
            </a:extLst>
          </p:cNvPr>
          <p:cNvPicPr>
            <a:picLocks noChangeAspect="1"/>
          </p:cNvPicPr>
          <p:nvPr/>
        </p:nvPicPr>
        <p:blipFill>
          <a:blip r:embed="rId8"/>
          <a:stretch>
            <a:fillRect/>
          </a:stretch>
        </p:blipFill>
        <p:spPr>
          <a:xfrm>
            <a:off x="10259297" y="260648"/>
            <a:ext cx="1741359" cy="504722"/>
          </a:xfrm>
          <a:prstGeom prst="rect">
            <a:avLst/>
          </a:prstGeom>
        </p:spPr>
      </p:pic>
      <p:sp>
        <p:nvSpPr>
          <p:cNvPr id="15" name="Textfeld 14">
            <a:extLst>
              <a:ext uri="{FF2B5EF4-FFF2-40B4-BE49-F238E27FC236}">
                <a16:creationId xmlns:a16="http://schemas.microsoft.com/office/drawing/2014/main" id="{8149D548-C6FC-4342-8F68-9F216F2BCA68}"/>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6" name="Grafik 15" descr="Ein Bild, das Grafiken, Schrift, Screenshot, Grafikdesign enthält.&#10;&#10;KI-generierte Inhalte können fehlerhaft sein.">
            <a:extLst>
              <a:ext uri="{FF2B5EF4-FFF2-40B4-BE49-F238E27FC236}">
                <a16:creationId xmlns:a16="http://schemas.microsoft.com/office/drawing/2014/main" id="{580DC64F-64E5-5AC2-BC37-FD5651C49CEF}"/>
              </a:ext>
            </a:extLst>
          </p:cNvPr>
          <p:cNvPicPr>
            <a:picLocks noChangeAspect="1"/>
          </p:cNvPicPr>
          <p:nvPr/>
        </p:nvPicPr>
        <p:blipFill>
          <a:blip r:embed="rId9"/>
          <a:stretch>
            <a:fillRect/>
          </a:stretch>
        </p:blipFill>
        <p:spPr>
          <a:xfrm>
            <a:off x="6384032" y="1"/>
            <a:ext cx="1376303" cy="1032701"/>
          </a:xfrm>
          <a:prstGeom prst="rect">
            <a:avLst/>
          </a:prstGeom>
        </p:spPr>
      </p:pic>
    </p:spTree>
    <p:extLst>
      <p:ext uri="{BB962C8B-B14F-4D97-AF65-F5344CB8AC3E}">
        <p14:creationId xmlns:p14="http://schemas.microsoft.com/office/powerpoint/2010/main" val="2911639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en-US" sz="3600" dirty="0"/>
              <a:t>Setting – </a:t>
            </a:r>
            <a:r>
              <a:rPr lang="en-US" sz="3600" dirty="0" err="1"/>
              <a:t>Tierpark</a:t>
            </a:r>
            <a:r>
              <a:rPr lang="en-US" sz="3600" dirty="0"/>
              <a:t> </a:t>
            </a:r>
            <a:r>
              <a:rPr lang="en-US" sz="3600" dirty="0" err="1"/>
              <a:t>Olderdissen</a:t>
            </a:r>
            <a:endParaRPr lang="en-US" sz="3600" dirty="0"/>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7" y="2241550"/>
            <a:ext cx="7236123" cy="3995738"/>
          </a:xfrm>
        </p:spPr>
        <p:txBody>
          <a:bodyPr/>
          <a:lstStyle/>
          <a:p>
            <a:r>
              <a:rPr lang="de-DE" sz="1800" noProof="0" dirty="0">
                <a:latin typeface="Arial" panose="020B0604020202020204" pitchFamily="34" charset="0"/>
                <a:cs typeface="Arial" panose="020B0604020202020204" pitchFamily="34" charset="0"/>
              </a:rPr>
              <a:t>Bielefeld</a:t>
            </a:r>
          </a:p>
          <a:p>
            <a:r>
              <a:rPr lang="de-DE" sz="1800" noProof="0" dirty="0">
                <a:latin typeface="Arial" panose="020B0604020202020204" pitchFamily="34" charset="0"/>
                <a:cs typeface="Arial" panose="020B0604020202020204" pitchFamily="34" charset="0"/>
              </a:rPr>
              <a:t>Ca. 450 Tiere und 80 Arten</a:t>
            </a:r>
            <a:endParaRPr lang="de-DE" sz="1800" noProof="0" dirty="0"/>
          </a:p>
          <a:p>
            <a:r>
              <a:rPr lang="de-DE" sz="1800" noProof="0" dirty="0"/>
              <a:t>16 Hektar, eingebettet in Hanglage am Teutoburger Wald (Buchenwald)</a:t>
            </a:r>
          </a:p>
          <a:p>
            <a:r>
              <a:rPr lang="de-DE" sz="1800" noProof="0" dirty="0"/>
              <a:t>Wiesen, Teiche, Restaurant, </a:t>
            </a:r>
            <a:r>
              <a:rPr lang="de-DE" sz="1800" dirty="0"/>
              <a:t>Kiosk, </a:t>
            </a:r>
            <a:r>
              <a:rPr lang="de-DE" sz="1800" noProof="0" dirty="0"/>
              <a:t>Streichelzoo, Spielplätze,…</a:t>
            </a:r>
          </a:p>
          <a:p>
            <a:pPr marL="0" indent="0">
              <a:buNone/>
            </a:pPr>
            <a:endParaRPr lang="de-DE" sz="1800" noProof="0" dirty="0"/>
          </a:p>
          <a:p>
            <a:r>
              <a:rPr lang="de-DE" sz="1800" noProof="0" dirty="0"/>
              <a:t>Freier Eintritt</a:t>
            </a:r>
          </a:p>
          <a:p>
            <a:r>
              <a:rPr lang="de-DE" sz="1800" noProof="0" dirty="0"/>
              <a:t>Zentrumsnah und gute Erreichbarkeit</a:t>
            </a:r>
          </a:p>
          <a:p>
            <a:r>
              <a:rPr lang="de-DE" sz="1800" noProof="0" dirty="0"/>
              <a:t>Ca. 1 Mio. </a:t>
            </a:r>
            <a:r>
              <a:rPr lang="de-DE" sz="1800" noProof="0" dirty="0" err="1"/>
              <a:t>Besucher:innen</a:t>
            </a:r>
            <a:r>
              <a:rPr lang="de-DE" sz="1800" noProof="0" dirty="0"/>
              <a:t> jährlich</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6</a:t>
            </a:fld>
            <a:endParaRPr lang="de-DE"/>
          </a:p>
        </p:txBody>
      </p:sp>
      <p:pic>
        <p:nvPicPr>
          <p:cNvPr id="11" name="Grafik 10">
            <a:extLst>
              <a:ext uri="{FF2B5EF4-FFF2-40B4-BE49-F238E27FC236}">
                <a16:creationId xmlns:a16="http://schemas.microsoft.com/office/drawing/2014/main" id="{3EDD83C6-7383-44F7-8191-D4B137D35BC4}"/>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sp>
        <p:nvSpPr>
          <p:cNvPr id="7" name="Rechteck 6">
            <a:extLst>
              <a:ext uri="{FF2B5EF4-FFF2-40B4-BE49-F238E27FC236}">
                <a16:creationId xmlns:a16="http://schemas.microsoft.com/office/drawing/2014/main" id="{5FFDCB34-4F9D-25A8-1B4A-71387AD88B1E}"/>
              </a:ext>
            </a:extLst>
          </p:cNvPr>
          <p:cNvSpPr/>
          <p:nvPr/>
        </p:nvSpPr>
        <p:spPr>
          <a:xfrm>
            <a:off x="7094984" y="5954684"/>
            <a:ext cx="4968875" cy="200055"/>
          </a:xfrm>
          <a:prstGeom prst="rect">
            <a:avLst/>
          </a:prstGeom>
        </p:spPr>
        <p:txBody>
          <a:bodyPr wrap="square">
            <a:spAutoFit/>
          </a:bodyPr>
          <a:lstStyle/>
          <a:p>
            <a:r>
              <a:rPr lang="de-DE" sz="700" dirty="0"/>
              <a:t>Screenshot (Google Earth)</a:t>
            </a:r>
          </a:p>
        </p:txBody>
      </p:sp>
      <p:pic>
        <p:nvPicPr>
          <p:cNvPr id="9" name="Bildplatzhalter 9" descr="Ein Bild, das draußen, Gras, Baum, Luftfotografie enthält.&#10;&#10;KI-generierte Inhalte können fehlerhaft sein.">
            <a:extLst>
              <a:ext uri="{FF2B5EF4-FFF2-40B4-BE49-F238E27FC236}">
                <a16:creationId xmlns:a16="http://schemas.microsoft.com/office/drawing/2014/main" id="{341C673D-9B28-225E-C09B-B91BBDDE7597}"/>
              </a:ext>
            </a:extLst>
          </p:cNvPr>
          <p:cNvPicPr>
            <a:picLocks noChangeAspect="1"/>
          </p:cNvPicPr>
          <p:nvPr/>
        </p:nvPicPr>
        <p:blipFill>
          <a:blip r:embed="rId4"/>
          <a:srcRect t="744" b="744"/>
          <a:stretch>
            <a:fillRect/>
          </a:stretch>
        </p:blipFill>
        <p:spPr>
          <a:xfrm>
            <a:off x="7094984" y="1195261"/>
            <a:ext cx="5097016" cy="4763708"/>
          </a:xfrm>
          <a:prstGeom prst="rect">
            <a:avLst/>
          </a:prstGeom>
          <a:effectLst>
            <a:softEdge rad="12700"/>
          </a:effectLst>
        </p:spPr>
      </p:pic>
      <p:pic>
        <p:nvPicPr>
          <p:cNvPr id="4" name="Grafik 3">
            <a:extLst>
              <a:ext uri="{FF2B5EF4-FFF2-40B4-BE49-F238E27FC236}">
                <a16:creationId xmlns:a16="http://schemas.microsoft.com/office/drawing/2014/main" id="{DB96C683-83A3-379E-6902-518D45BDD50C}"/>
              </a:ext>
            </a:extLst>
          </p:cNvPr>
          <p:cNvPicPr>
            <a:picLocks noChangeAspect="1"/>
          </p:cNvPicPr>
          <p:nvPr/>
        </p:nvPicPr>
        <p:blipFill>
          <a:blip r:embed="rId5"/>
          <a:stretch>
            <a:fillRect/>
          </a:stretch>
        </p:blipFill>
        <p:spPr>
          <a:xfrm>
            <a:off x="2010296" y="332656"/>
            <a:ext cx="3149600" cy="457200"/>
          </a:xfrm>
          <a:prstGeom prst="rect">
            <a:avLst/>
          </a:prstGeom>
        </p:spPr>
      </p:pic>
      <p:pic>
        <p:nvPicPr>
          <p:cNvPr id="5" name="Grafik 4">
            <a:extLst>
              <a:ext uri="{FF2B5EF4-FFF2-40B4-BE49-F238E27FC236}">
                <a16:creationId xmlns:a16="http://schemas.microsoft.com/office/drawing/2014/main" id="{209BB978-CC78-9A5B-F953-CE6ECAED0621}"/>
              </a:ext>
            </a:extLst>
          </p:cNvPr>
          <p:cNvPicPr>
            <a:picLocks noChangeAspect="1"/>
          </p:cNvPicPr>
          <p:nvPr/>
        </p:nvPicPr>
        <p:blipFill>
          <a:blip r:embed="rId6"/>
          <a:stretch>
            <a:fillRect/>
          </a:stretch>
        </p:blipFill>
        <p:spPr>
          <a:xfrm>
            <a:off x="5820199" y="294685"/>
            <a:ext cx="4380257" cy="504721"/>
          </a:xfrm>
          <a:prstGeom prst="rect">
            <a:avLst/>
          </a:prstGeom>
        </p:spPr>
      </p:pic>
      <p:pic>
        <p:nvPicPr>
          <p:cNvPr id="10" name="Grafik 9" descr="Ein Bild, das Text, Schrift, weiß, Grafiken enthält.&#10;&#10;KI-generierte Inhalte können fehlerhaft sein.">
            <a:extLst>
              <a:ext uri="{FF2B5EF4-FFF2-40B4-BE49-F238E27FC236}">
                <a16:creationId xmlns:a16="http://schemas.microsoft.com/office/drawing/2014/main" id="{A4CE6E61-F12F-6046-4A21-B7A1CE066A07}"/>
              </a:ext>
            </a:extLst>
          </p:cNvPr>
          <p:cNvPicPr>
            <a:picLocks noChangeAspect="1"/>
          </p:cNvPicPr>
          <p:nvPr/>
        </p:nvPicPr>
        <p:blipFill>
          <a:blip r:embed="rId7"/>
          <a:stretch>
            <a:fillRect/>
          </a:stretch>
        </p:blipFill>
        <p:spPr>
          <a:xfrm>
            <a:off x="5087888" y="188640"/>
            <a:ext cx="1354212" cy="612104"/>
          </a:xfrm>
          <a:prstGeom prst="rect">
            <a:avLst/>
          </a:prstGeom>
        </p:spPr>
      </p:pic>
      <p:pic>
        <p:nvPicPr>
          <p:cNvPr id="12" name="Grafik 11" descr="Ein Bild, das Schrift, Grafiken, Typografie, Screenshot enthält.&#10;&#10;Automatisch generierte Beschreibung">
            <a:extLst>
              <a:ext uri="{FF2B5EF4-FFF2-40B4-BE49-F238E27FC236}">
                <a16:creationId xmlns:a16="http://schemas.microsoft.com/office/drawing/2014/main" id="{A955C9FE-5113-5691-25ED-39F7B2D6F395}"/>
              </a:ext>
            </a:extLst>
          </p:cNvPr>
          <p:cNvPicPr>
            <a:picLocks noChangeAspect="1"/>
          </p:cNvPicPr>
          <p:nvPr/>
        </p:nvPicPr>
        <p:blipFill>
          <a:blip r:embed="rId8"/>
          <a:stretch>
            <a:fillRect/>
          </a:stretch>
        </p:blipFill>
        <p:spPr>
          <a:xfrm>
            <a:off x="10259297" y="260648"/>
            <a:ext cx="1741359" cy="504722"/>
          </a:xfrm>
          <a:prstGeom prst="rect">
            <a:avLst/>
          </a:prstGeom>
        </p:spPr>
      </p:pic>
      <p:sp>
        <p:nvSpPr>
          <p:cNvPr id="13" name="Textfeld 12">
            <a:extLst>
              <a:ext uri="{FF2B5EF4-FFF2-40B4-BE49-F238E27FC236}">
                <a16:creationId xmlns:a16="http://schemas.microsoft.com/office/drawing/2014/main" id="{501A8D09-80FC-3774-8BC8-4787412E4CDA}"/>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4" name="Grafik 13" descr="Ein Bild, das Grafiken, Schrift, Screenshot, Grafikdesign enthält.&#10;&#10;KI-generierte Inhalte können fehlerhaft sein.">
            <a:extLst>
              <a:ext uri="{FF2B5EF4-FFF2-40B4-BE49-F238E27FC236}">
                <a16:creationId xmlns:a16="http://schemas.microsoft.com/office/drawing/2014/main" id="{9757335B-BAC0-271B-F04E-C9A3382E1E0D}"/>
              </a:ext>
            </a:extLst>
          </p:cNvPr>
          <p:cNvPicPr>
            <a:picLocks noChangeAspect="1"/>
          </p:cNvPicPr>
          <p:nvPr/>
        </p:nvPicPr>
        <p:blipFill>
          <a:blip r:embed="rId9"/>
          <a:stretch>
            <a:fillRect/>
          </a:stretch>
        </p:blipFill>
        <p:spPr>
          <a:xfrm>
            <a:off x="6384032" y="1"/>
            <a:ext cx="1376303" cy="1032701"/>
          </a:xfrm>
          <a:prstGeom prst="rect">
            <a:avLst/>
          </a:prstGeom>
        </p:spPr>
      </p:pic>
    </p:spTree>
    <p:extLst>
      <p:ext uri="{BB962C8B-B14F-4D97-AF65-F5344CB8AC3E}">
        <p14:creationId xmlns:p14="http://schemas.microsoft.com/office/powerpoint/2010/main" val="368209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dirty="0"/>
              <a:t>Methodisches Vorgehen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7</a:t>
            </a:fld>
            <a:endParaRPr lang="de-DE"/>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en-US" dirty="0" err="1"/>
              <a:t>Prä</a:t>
            </a:r>
            <a:r>
              <a:rPr lang="en-US" dirty="0"/>
              <a:t>- and Post-</a:t>
            </a:r>
            <a:r>
              <a:rPr lang="en-US" dirty="0" err="1"/>
              <a:t>Befragung</a:t>
            </a:r>
            <a:endParaRPr lang="en-US" dirty="0"/>
          </a:p>
          <a:p>
            <a:r>
              <a:rPr lang="en-US" dirty="0" err="1"/>
              <a:t>Befragung</a:t>
            </a:r>
            <a:r>
              <a:rPr lang="en-US" dirty="0"/>
              <a:t> von </a:t>
            </a:r>
            <a:r>
              <a:rPr lang="en-US" dirty="0" err="1"/>
              <a:t>Besucher:innen</a:t>
            </a:r>
            <a:r>
              <a:rPr lang="en-US" dirty="0"/>
              <a:t> am </a:t>
            </a:r>
            <a:r>
              <a:rPr lang="en-US" dirty="0" err="1"/>
              <a:t>Haupteingang</a:t>
            </a:r>
            <a:endParaRPr lang="en-US" dirty="0"/>
          </a:p>
          <a:p>
            <a:r>
              <a:rPr lang="en-US" dirty="0"/>
              <a:t>2 </a:t>
            </a:r>
            <a:r>
              <a:rPr lang="en-US" dirty="0" err="1"/>
              <a:t>Wochen</a:t>
            </a:r>
            <a:r>
              <a:rPr lang="en-US" dirty="0"/>
              <a:t> </a:t>
            </a:r>
            <a:r>
              <a:rPr lang="en-US" dirty="0" err="1"/>
              <a:t>im</a:t>
            </a:r>
            <a:r>
              <a:rPr lang="en-US" dirty="0"/>
              <a:t> Juli 2024</a:t>
            </a:r>
          </a:p>
          <a:p>
            <a:endParaRPr lang="en-US" dirty="0"/>
          </a:p>
          <a:p>
            <a:r>
              <a:rPr lang="en-US" dirty="0" err="1"/>
              <a:t>Gesamtstichprobe</a:t>
            </a:r>
            <a:r>
              <a:rPr lang="en-US" dirty="0"/>
              <a:t>: 330</a:t>
            </a:r>
          </a:p>
          <a:p>
            <a:r>
              <a:rPr lang="en-US" dirty="0"/>
              <a:t>297 </a:t>
            </a:r>
            <a:r>
              <a:rPr lang="en-US" dirty="0" err="1"/>
              <a:t>eingeschlossene</a:t>
            </a:r>
            <a:r>
              <a:rPr lang="en-US" dirty="0"/>
              <a:t> </a:t>
            </a:r>
            <a:r>
              <a:rPr lang="en-US" dirty="0" err="1"/>
              <a:t>Fälle</a:t>
            </a:r>
            <a:endParaRPr lang="en-US" dirty="0"/>
          </a:p>
        </p:txBody>
      </p:sp>
      <p:pic>
        <p:nvPicPr>
          <p:cNvPr id="9" name="Grafik 8">
            <a:extLst>
              <a:ext uri="{FF2B5EF4-FFF2-40B4-BE49-F238E27FC236}">
                <a16:creationId xmlns:a16="http://schemas.microsoft.com/office/drawing/2014/main" id="{53BDC9E8-BA63-4DF3-B09A-F7319407E51B}"/>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graphicFrame>
        <p:nvGraphicFramePr>
          <p:cNvPr id="5" name="Tabelle 4">
            <a:extLst>
              <a:ext uri="{FF2B5EF4-FFF2-40B4-BE49-F238E27FC236}">
                <a16:creationId xmlns:a16="http://schemas.microsoft.com/office/drawing/2014/main" id="{66B44A60-A81A-D6CC-ED79-31DCCC4CC7CC}"/>
              </a:ext>
            </a:extLst>
          </p:cNvPr>
          <p:cNvGraphicFramePr>
            <a:graphicFrameLocks noGrp="1"/>
          </p:cNvGraphicFramePr>
          <p:nvPr>
            <p:extLst>
              <p:ext uri="{D42A27DB-BD31-4B8C-83A1-F6EECF244321}">
                <p14:modId xmlns:p14="http://schemas.microsoft.com/office/powerpoint/2010/main" val="3278309841"/>
              </p:ext>
            </p:extLst>
          </p:nvPr>
        </p:nvGraphicFramePr>
        <p:xfrm>
          <a:off x="6960096" y="2348880"/>
          <a:ext cx="4104456" cy="2650450"/>
        </p:xfrm>
        <a:graphic>
          <a:graphicData uri="http://schemas.openxmlformats.org/drawingml/2006/table">
            <a:tbl>
              <a:tblPr firstRow="1" bandRow="1">
                <a:tableStyleId>{2D5ABB26-0587-4C30-8999-92F81FD0307C}</a:tableStyleId>
              </a:tblPr>
              <a:tblGrid>
                <a:gridCol w="2052228">
                  <a:extLst>
                    <a:ext uri="{9D8B030D-6E8A-4147-A177-3AD203B41FA5}">
                      <a16:colId xmlns:a16="http://schemas.microsoft.com/office/drawing/2014/main" val="1751585226"/>
                    </a:ext>
                  </a:extLst>
                </a:gridCol>
                <a:gridCol w="2052228">
                  <a:extLst>
                    <a:ext uri="{9D8B030D-6E8A-4147-A177-3AD203B41FA5}">
                      <a16:colId xmlns:a16="http://schemas.microsoft.com/office/drawing/2014/main" val="3542925368"/>
                    </a:ext>
                  </a:extLst>
                </a:gridCol>
              </a:tblGrid>
              <a:tr h="971358">
                <a:tc>
                  <a:txBody>
                    <a:bodyPr/>
                    <a:lstStyle/>
                    <a:p>
                      <a:r>
                        <a:rPr lang="de-DE" dirty="0"/>
                        <a:t>Alter</a:t>
                      </a:r>
                    </a:p>
                  </a:txBody>
                  <a:tcPr/>
                </a:tc>
                <a:tc>
                  <a:txBody>
                    <a:bodyPr/>
                    <a:lstStyle/>
                    <a:p>
                      <a:r>
                        <a:rPr lang="de-DE" dirty="0"/>
                        <a:t>18-80</a:t>
                      </a:r>
                    </a:p>
                    <a:p>
                      <a:r>
                        <a:rPr lang="de-DE" dirty="0"/>
                        <a:t>M = 42</a:t>
                      </a:r>
                    </a:p>
                    <a:p>
                      <a:r>
                        <a:rPr lang="de-DE" dirty="0"/>
                        <a:t>SD = 15.5</a:t>
                      </a:r>
                    </a:p>
                  </a:txBody>
                  <a:tcPr/>
                </a:tc>
                <a:extLst>
                  <a:ext uri="{0D108BD9-81ED-4DB2-BD59-A6C34878D82A}">
                    <a16:rowId xmlns:a16="http://schemas.microsoft.com/office/drawing/2014/main" val="216862344"/>
                  </a:ext>
                </a:extLst>
              </a:tr>
              <a:tr h="484481">
                <a:tc>
                  <a:txBody>
                    <a:bodyPr/>
                    <a:lstStyle/>
                    <a:p>
                      <a:r>
                        <a:rPr lang="de-DE" dirty="0"/>
                        <a:t>Geschlecht</a:t>
                      </a:r>
                    </a:p>
                  </a:txBody>
                  <a:tcPr/>
                </a:tc>
                <a:tc>
                  <a:txBody>
                    <a:bodyPr/>
                    <a:lstStyle/>
                    <a:p>
                      <a:r>
                        <a:rPr lang="de-DE" dirty="0"/>
                        <a:t>60% weiblich</a:t>
                      </a:r>
                    </a:p>
                  </a:txBody>
                  <a:tcPr/>
                </a:tc>
                <a:extLst>
                  <a:ext uri="{0D108BD9-81ED-4DB2-BD59-A6C34878D82A}">
                    <a16:rowId xmlns:a16="http://schemas.microsoft.com/office/drawing/2014/main" val="898613948"/>
                  </a:ext>
                </a:extLst>
              </a:tr>
              <a:tr h="1194611">
                <a:tc>
                  <a:txBody>
                    <a:bodyPr/>
                    <a:lstStyle/>
                    <a:p>
                      <a:r>
                        <a:rPr lang="de-DE" dirty="0"/>
                        <a:t>Bildung</a:t>
                      </a:r>
                    </a:p>
                  </a:txBody>
                  <a:tcPr/>
                </a:tc>
                <a:tc>
                  <a:txBody>
                    <a:bodyPr/>
                    <a:lstStyle/>
                    <a:p>
                      <a:r>
                        <a:rPr lang="de-DE" dirty="0"/>
                        <a:t>1-5</a:t>
                      </a:r>
                    </a:p>
                    <a:p>
                      <a:r>
                        <a:rPr lang="de-DE" dirty="0"/>
                        <a:t>M = 3.4</a:t>
                      </a:r>
                    </a:p>
                    <a:p>
                      <a:r>
                        <a:rPr lang="de-DE" dirty="0"/>
                        <a:t>SD = 1.5</a:t>
                      </a:r>
                    </a:p>
                  </a:txBody>
                  <a:tcPr/>
                </a:tc>
                <a:extLst>
                  <a:ext uri="{0D108BD9-81ED-4DB2-BD59-A6C34878D82A}">
                    <a16:rowId xmlns:a16="http://schemas.microsoft.com/office/drawing/2014/main" val="197579978"/>
                  </a:ext>
                </a:extLst>
              </a:tr>
            </a:tbl>
          </a:graphicData>
        </a:graphic>
      </p:graphicFrame>
      <p:pic>
        <p:nvPicPr>
          <p:cNvPr id="8" name="Grafik 7">
            <a:extLst>
              <a:ext uri="{FF2B5EF4-FFF2-40B4-BE49-F238E27FC236}">
                <a16:creationId xmlns:a16="http://schemas.microsoft.com/office/drawing/2014/main" id="{A192496B-775D-1EBF-6FF3-49B91DCECD41}"/>
              </a:ext>
            </a:extLst>
          </p:cNvPr>
          <p:cNvPicPr>
            <a:picLocks noChangeAspect="1"/>
          </p:cNvPicPr>
          <p:nvPr/>
        </p:nvPicPr>
        <p:blipFill>
          <a:blip r:embed="rId4"/>
          <a:stretch>
            <a:fillRect/>
          </a:stretch>
        </p:blipFill>
        <p:spPr>
          <a:xfrm>
            <a:off x="2010296" y="332656"/>
            <a:ext cx="3149600" cy="457200"/>
          </a:xfrm>
          <a:prstGeom prst="rect">
            <a:avLst/>
          </a:prstGeom>
        </p:spPr>
      </p:pic>
      <p:pic>
        <p:nvPicPr>
          <p:cNvPr id="10" name="Grafik 9">
            <a:extLst>
              <a:ext uri="{FF2B5EF4-FFF2-40B4-BE49-F238E27FC236}">
                <a16:creationId xmlns:a16="http://schemas.microsoft.com/office/drawing/2014/main" id="{BE415F4D-0896-E51A-6D86-FEE25241C100}"/>
              </a:ext>
            </a:extLst>
          </p:cNvPr>
          <p:cNvPicPr>
            <a:picLocks noChangeAspect="1"/>
          </p:cNvPicPr>
          <p:nvPr/>
        </p:nvPicPr>
        <p:blipFill>
          <a:blip r:embed="rId5"/>
          <a:stretch>
            <a:fillRect/>
          </a:stretch>
        </p:blipFill>
        <p:spPr>
          <a:xfrm>
            <a:off x="5820199" y="294685"/>
            <a:ext cx="4380257" cy="504721"/>
          </a:xfrm>
          <a:prstGeom prst="rect">
            <a:avLst/>
          </a:prstGeom>
        </p:spPr>
      </p:pic>
      <p:pic>
        <p:nvPicPr>
          <p:cNvPr id="11" name="Grafik 10" descr="Ein Bild, das Text, Schrift, weiß, Grafiken enthält.&#10;&#10;KI-generierte Inhalte können fehlerhaft sein.">
            <a:extLst>
              <a:ext uri="{FF2B5EF4-FFF2-40B4-BE49-F238E27FC236}">
                <a16:creationId xmlns:a16="http://schemas.microsoft.com/office/drawing/2014/main" id="{15EC532B-91FF-B295-7B2C-38A31B6204F6}"/>
              </a:ext>
            </a:extLst>
          </p:cNvPr>
          <p:cNvPicPr>
            <a:picLocks noChangeAspect="1"/>
          </p:cNvPicPr>
          <p:nvPr/>
        </p:nvPicPr>
        <p:blipFill>
          <a:blip r:embed="rId6"/>
          <a:stretch>
            <a:fillRect/>
          </a:stretch>
        </p:blipFill>
        <p:spPr>
          <a:xfrm>
            <a:off x="5087888" y="188640"/>
            <a:ext cx="1354212" cy="612104"/>
          </a:xfrm>
          <a:prstGeom prst="rect">
            <a:avLst/>
          </a:prstGeom>
        </p:spPr>
      </p:pic>
      <p:pic>
        <p:nvPicPr>
          <p:cNvPr id="12" name="Grafik 11" descr="Ein Bild, das Schrift, Grafiken, Typografie, Screenshot enthält.&#10;&#10;Automatisch generierte Beschreibung">
            <a:extLst>
              <a:ext uri="{FF2B5EF4-FFF2-40B4-BE49-F238E27FC236}">
                <a16:creationId xmlns:a16="http://schemas.microsoft.com/office/drawing/2014/main" id="{48583811-F418-7ACC-01E0-E080A193DFE1}"/>
              </a:ext>
            </a:extLst>
          </p:cNvPr>
          <p:cNvPicPr>
            <a:picLocks noChangeAspect="1"/>
          </p:cNvPicPr>
          <p:nvPr/>
        </p:nvPicPr>
        <p:blipFill>
          <a:blip r:embed="rId7"/>
          <a:stretch>
            <a:fillRect/>
          </a:stretch>
        </p:blipFill>
        <p:spPr>
          <a:xfrm>
            <a:off x="10259297" y="260648"/>
            <a:ext cx="1741359" cy="504722"/>
          </a:xfrm>
          <a:prstGeom prst="rect">
            <a:avLst/>
          </a:prstGeom>
        </p:spPr>
      </p:pic>
      <p:sp>
        <p:nvSpPr>
          <p:cNvPr id="13" name="Textfeld 12">
            <a:extLst>
              <a:ext uri="{FF2B5EF4-FFF2-40B4-BE49-F238E27FC236}">
                <a16:creationId xmlns:a16="http://schemas.microsoft.com/office/drawing/2014/main" id="{DBC7A4FE-4359-CD7A-A9B6-8B0F53FE16E1}"/>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4" name="Grafik 13" descr="Ein Bild, das Grafiken, Schrift, Screenshot, Grafikdesign enthält.&#10;&#10;KI-generierte Inhalte können fehlerhaft sein.">
            <a:extLst>
              <a:ext uri="{FF2B5EF4-FFF2-40B4-BE49-F238E27FC236}">
                <a16:creationId xmlns:a16="http://schemas.microsoft.com/office/drawing/2014/main" id="{CC1ACB08-1C56-06AA-8D14-F7B9D91B679B}"/>
              </a:ext>
            </a:extLst>
          </p:cNvPr>
          <p:cNvPicPr>
            <a:picLocks noChangeAspect="1"/>
          </p:cNvPicPr>
          <p:nvPr/>
        </p:nvPicPr>
        <p:blipFill>
          <a:blip r:embed="rId8"/>
          <a:stretch>
            <a:fillRect/>
          </a:stretch>
        </p:blipFill>
        <p:spPr>
          <a:xfrm>
            <a:off x="6384032" y="1"/>
            <a:ext cx="1376303" cy="1032701"/>
          </a:xfrm>
          <a:prstGeom prst="rect">
            <a:avLst/>
          </a:prstGeom>
        </p:spPr>
      </p:pic>
    </p:spTree>
    <p:extLst>
      <p:ext uri="{BB962C8B-B14F-4D97-AF65-F5344CB8AC3E}">
        <p14:creationId xmlns:p14="http://schemas.microsoft.com/office/powerpoint/2010/main" val="2650346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a:xfrm>
            <a:off x="300038" y="1324895"/>
            <a:ext cx="6660058" cy="688899"/>
          </a:xfrm>
        </p:spPr>
        <p:txBody>
          <a:bodyPr/>
          <a:lstStyle/>
          <a:p>
            <a:r>
              <a:rPr lang="de-DE" dirty="0"/>
              <a:t>Methoden - Wohlbefinden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8</a:t>
            </a:fld>
            <a:endParaRPr lang="de-DE"/>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p:txBody>
          <a:bodyPr/>
          <a:lstStyle/>
          <a:p>
            <a:r>
              <a:rPr lang="en-US" dirty="0" err="1"/>
              <a:t>Positiver</a:t>
            </a:r>
            <a:r>
              <a:rPr lang="en-US" dirty="0"/>
              <a:t> und </a:t>
            </a:r>
            <a:r>
              <a:rPr lang="en-US" dirty="0" err="1"/>
              <a:t>negativer</a:t>
            </a:r>
            <a:r>
              <a:rPr lang="en-US" dirty="0"/>
              <a:t> </a:t>
            </a:r>
            <a:r>
              <a:rPr lang="en-US" dirty="0" err="1"/>
              <a:t>Affekt</a:t>
            </a:r>
            <a:r>
              <a:rPr lang="en-US" dirty="0"/>
              <a:t> (PANAS)</a:t>
            </a:r>
            <a:r>
              <a:rPr lang="en-US" baseline="30000" dirty="0"/>
              <a:t>1</a:t>
            </a:r>
          </a:p>
          <a:p>
            <a:r>
              <a:rPr lang="en-US" dirty="0" err="1"/>
              <a:t>Stresswahrnehmung</a:t>
            </a:r>
            <a:endParaRPr lang="en-US" dirty="0"/>
          </a:p>
          <a:p>
            <a:r>
              <a:rPr lang="en-US" dirty="0" err="1"/>
              <a:t>Glücksempfinden</a:t>
            </a:r>
            <a:endParaRPr lang="en-US" dirty="0"/>
          </a:p>
          <a:p>
            <a:r>
              <a:rPr lang="en-US" dirty="0" err="1"/>
              <a:t>Wohlbefinden</a:t>
            </a:r>
            <a:endParaRPr lang="en-US" dirty="0"/>
          </a:p>
          <a:p>
            <a:endParaRPr lang="en-US" dirty="0"/>
          </a:p>
          <a:p>
            <a:r>
              <a:rPr lang="en-US" dirty="0" err="1"/>
              <a:t>Wahrgenommene</a:t>
            </a:r>
            <a:r>
              <a:rPr lang="en-US" dirty="0"/>
              <a:t> </a:t>
            </a:r>
            <a:r>
              <a:rPr lang="en-US" dirty="0" err="1"/>
              <a:t>Erholsamkeit</a:t>
            </a:r>
            <a:r>
              <a:rPr lang="en-US" dirty="0"/>
              <a:t> (PRS-11)</a:t>
            </a:r>
            <a:r>
              <a:rPr lang="en-US" baseline="30000" dirty="0"/>
              <a:t>2</a:t>
            </a:r>
          </a:p>
          <a:p>
            <a:pPr lvl="1"/>
            <a:r>
              <a:rPr lang="en-US" dirty="0" err="1"/>
              <a:t>Faszination</a:t>
            </a:r>
            <a:r>
              <a:rPr lang="en-US" dirty="0"/>
              <a:t>, </a:t>
            </a:r>
            <a:r>
              <a:rPr lang="en-US" dirty="0" err="1"/>
              <a:t>Abstand</a:t>
            </a:r>
            <a:r>
              <a:rPr lang="en-US" dirty="0"/>
              <a:t> </a:t>
            </a:r>
            <a:r>
              <a:rPr lang="en-US" dirty="0" err="1"/>
              <a:t>nehmen</a:t>
            </a:r>
            <a:r>
              <a:rPr lang="en-US" dirty="0"/>
              <a:t> (being away), </a:t>
            </a:r>
            <a:r>
              <a:rPr lang="en-US" dirty="0" err="1"/>
              <a:t>Kohärenz</a:t>
            </a:r>
            <a:r>
              <a:rPr lang="en-US" dirty="0"/>
              <a:t>, </a:t>
            </a:r>
            <a:r>
              <a:rPr lang="en-US" dirty="0" err="1"/>
              <a:t>Reichweite</a:t>
            </a:r>
            <a:r>
              <a:rPr lang="en-US" dirty="0"/>
              <a:t> (Scope)</a:t>
            </a:r>
          </a:p>
        </p:txBody>
      </p:sp>
      <p:sp>
        <p:nvSpPr>
          <p:cNvPr id="14" name="Rechteck 13">
            <a:extLst>
              <a:ext uri="{FF2B5EF4-FFF2-40B4-BE49-F238E27FC236}">
                <a16:creationId xmlns:a16="http://schemas.microsoft.com/office/drawing/2014/main" id="{9A13F327-6F9F-4811-8F01-A5783502A8B3}"/>
              </a:ext>
            </a:extLst>
          </p:cNvPr>
          <p:cNvSpPr/>
          <p:nvPr/>
        </p:nvSpPr>
        <p:spPr>
          <a:xfrm rot="16200000">
            <a:off x="9507552" y="3572128"/>
            <a:ext cx="4968875" cy="200055"/>
          </a:xfrm>
          <a:prstGeom prst="rect">
            <a:avLst/>
          </a:prstGeom>
        </p:spPr>
        <p:txBody>
          <a:bodyPr wrap="square">
            <a:spAutoFit/>
          </a:bodyPr>
          <a:lstStyle/>
          <a:p>
            <a:r>
              <a:rPr lang="de-DE" sz="700" dirty="0"/>
              <a:t>Image </a:t>
            </a:r>
            <a:r>
              <a:rPr lang="de-DE" sz="700" dirty="0" err="1"/>
              <a:t>by</a:t>
            </a:r>
            <a:r>
              <a:rPr lang="de-DE" sz="700" dirty="0"/>
              <a:t> </a:t>
            </a:r>
            <a:r>
              <a:rPr lang="de-DE" sz="700" dirty="0" err="1"/>
              <a:t>Bielibob</a:t>
            </a:r>
            <a:endParaRPr lang="de-DE" sz="700" dirty="0"/>
          </a:p>
        </p:txBody>
      </p:sp>
      <p:pic>
        <p:nvPicPr>
          <p:cNvPr id="9" name="Grafik 8">
            <a:extLst>
              <a:ext uri="{FF2B5EF4-FFF2-40B4-BE49-F238E27FC236}">
                <a16:creationId xmlns:a16="http://schemas.microsoft.com/office/drawing/2014/main" id="{53BDC9E8-BA63-4DF3-B09A-F7319407E51B}"/>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sp>
        <p:nvSpPr>
          <p:cNvPr id="8" name="Textfeld 7">
            <a:extLst>
              <a:ext uri="{FF2B5EF4-FFF2-40B4-BE49-F238E27FC236}">
                <a16:creationId xmlns:a16="http://schemas.microsoft.com/office/drawing/2014/main" id="{2D42A4B7-FE28-55E4-D558-9B5A91D426E8}"/>
              </a:ext>
            </a:extLst>
          </p:cNvPr>
          <p:cNvSpPr txBox="1"/>
          <p:nvPr/>
        </p:nvSpPr>
        <p:spPr>
          <a:xfrm>
            <a:off x="263352" y="6156593"/>
            <a:ext cx="10153129" cy="584775"/>
          </a:xfrm>
          <a:prstGeom prst="rect">
            <a:avLst/>
          </a:prstGeom>
          <a:noFill/>
        </p:spPr>
        <p:txBody>
          <a:bodyPr wrap="square" rtlCol="0">
            <a:spAutoFit/>
          </a:bodyPr>
          <a:lstStyle/>
          <a:p>
            <a:r>
              <a:rPr lang="en-US" sz="800" dirty="0"/>
              <a:t>1 Watson, D., Clark, L. A., &amp; </a:t>
            </a:r>
            <a:r>
              <a:rPr lang="en-US" sz="800" dirty="0" err="1"/>
              <a:t>Tellegen</a:t>
            </a:r>
            <a:r>
              <a:rPr lang="en-US" sz="800" dirty="0"/>
              <a:t>, A. (1988). Development and validation of brief measures of positive and negative affect: The PANAS scales. Journal of Personality and Social Psychology, 54(6), 1063-1070. https://doi.org/10.1037//0022-3514.54.6.1063</a:t>
            </a:r>
          </a:p>
          <a:p>
            <a:r>
              <a:rPr lang="en-US" sz="800" dirty="0"/>
              <a:t>2 </a:t>
            </a:r>
            <a:r>
              <a:rPr lang="en-US" sz="800" dirty="0" err="1"/>
              <a:t>Pasini</a:t>
            </a:r>
            <a:r>
              <a:rPr lang="en-US" sz="800" dirty="0"/>
              <a:t>, M., </a:t>
            </a:r>
            <a:r>
              <a:rPr lang="en-US" sz="800" dirty="0" err="1"/>
              <a:t>Berto</a:t>
            </a:r>
            <a:r>
              <a:rPr lang="en-US" sz="800" dirty="0"/>
              <a:t>, R., </a:t>
            </a:r>
            <a:r>
              <a:rPr lang="en-US" sz="800" dirty="0" err="1"/>
              <a:t>Brondino</a:t>
            </a:r>
            <a:r>
              <a:rPr lang="en-US" sz="800" dirty="0"/>
              <a:t>, M., Hall, R., &amp; Ortner, C. (2014). How to measure the restorative quality of environments: The PRS-11. Procedia - Social and Behavioral Sciences, 159, 293-297. https://doi.org/10.1016/j.sbspro.2014.12.375</a:t>
            </a:r>
          </a:p>
        </p:txBody>
      </p:sp>
      <p:pic>
        <p:nvPicPr>
          <p:cNvPr id="5" name="Bildplatzhalter 4">
            <a:extLst>
              <a:ext uri="{FF2B5EF4-FFF2-40B4-BE49-F238E27FC236}">
                <a16:creationId xmlns:a16="http://schemas.microsoft.com/office/drawing/2014/main" id="{AFFD7AE0-F94F-13E7-AA1C-9BD95CD5E275}"/>
              </a:ext>
            </a:extLst>
          </p:cNvPr>
          <p:cNvPicPr>
            <a:picLocks noGrp="1" noChangeAspect="1"/>
          </p:cNvPicPr>
          <p:nvPr>
            <p:ph type="pic" sz="quarter" idx="14"/>
          </p:nvPr>
        </p:nvPicPr>
        <p:blipFill>
          <a:blip r:embed="rId4"/>
          <a:srcRect l="9876" r="9876"/>
          <a:stretch>
            <a:fillRect/>
          </a:stretch>
        </p:blipFill>
        <p:spPr>
          <a:xfrm>
            <a:off x="6575425" y="1197896"/>
            <a:ext cx="5316538" cy="4968875"/>
          </a:xfrm>
          <a:effectLst>
            <a:softEdge rad="12700"/>
          </a:effectLst>
        </p:spPr>
      </p:pic>
      <p:pic>
        <p:nvPicPr>
          <p:cNvPr id="4" name="Grafik 3">
            <a:extLst>
              <a:ext uri="{FF2B5EF4-FFF2-40B4-BE49-F238E27FC236}">
                <a16:creationId xmlns:a16="http://schemas.microsoft.com/office/drawing/2014/main" id="{B51B292A-F38C-667B-F8FF-7E647B611306}"/>
              </a:ext>
            </a:extLst>
          </p:cNvPr>
          <p:cNvPicPr>
            <a:picLocks noChangeAspect="1"/>
          </p:cNvPicPr>
          <p:nvPr/>
        </p:nvPicPr>
        <p:blipFill>
          <a:blip r:embed="rId5"/>
          <a:stretch>
            <a:fillRect/>
          </a:stretch>
        </p:blipFill>
        <p:spPr>
          <a:xfrm>
            <a:off x="2010296" y="332656"/>
            <a:ext cx="3149600" cy="457200"/>
          </a:xfrm>
          <a:prstGeom prst="rect">
            <a:avLst/>
          </a:prstGeom>
        </p:spPr>
      </p:pic>
      <p:pic>
        <p:nvPicPr>
          <p:cNvPr id="10" name="Grafik 9">
            <a:extLst>
              <a:ext uri="{FF2B5EF4-FFF2-40B4-BE49-F238E27FC236}">
                <a16:creationId xmlns:a16="http://schemas.microsoft.com/office/drawing/2014/main" id="{C72FB0E2-2880-7E8A-8A99-6B2A7BC1950A}"/>
              </a:ext>
            </a:extLst>
          </p:cNvPr>
          <p:cNvPicPr>
            <a:picLocks noChangeAspect="1"/>
          </p:cNvPicPr>
          <p:nvPr/>
        </p:nvPicPr>
        <p:blipFill>
          <a:blip r:embed="rId6"/>
          <a:stretch>
            <a:fillRect/>
          </a:stretch>
        </p:blipFill>
        <p:spPr>
          <a:xfrm>
            <a:off x="5820199" y="294685"/>
            <a:ext cx="4380257" cy="504721"/>
          </a:xfrm>
          <a:prstGeom prst="rect">
            <a:avLst/>
          </a:prstGeom>
        </p:spPr>
      </p:pic>
      <p:pic>
        <p:nvPicPr>
          <p:cNvPr id="11" name="Grafik 10" descr="Ein Bild, das Text, Schrift, weiß, Grafiken enthält.&#10;&#10;KI-generierte Inhalte können fehlerhaft sein.">
            <a:extLst>
              <a:ext uri="{FF2B5EF4-FFF2-40B4-BE49-F238E27FC236}">
                <a16:creationId xmlns:a16="http://schemas.microsoft.com/office/drawing/2014/main" id="{C987655C-385D-40BB-C270-A76806CEC1D2}"/>
              </a:ext>
            </a:extLst>
          </p:cNvPr>
          <p:cNvPicPr>
            <a:picLocks noChangeAspect="1"/>
          </p:cNvPicPr>
          <p:nvPr/>
        </p:nvPicPr>
        <p:blipFill>
          <a:blip r:embed="rId7"/>
          <a:stretch>
            <a:fillRect/>
          </a:stretch>
        </p:blipFill>
        <p:spPr>
          <a:xfrm>
            <a:off x="5087888" y="188640"/>
            <a:ext cx="1354212" cy="612104"/>
          </a:xfrm>
          <a:prstGeom prst="rect">
            <a:avLst/>
          </a:prstGeom>
        </p:spPr>
      </p:pic>
      <p:pic>
        <p:nvPicPr>
          <p:cNvPr id="12" name="Grafik 11" descr="Ein Bild, das Schrift, Grafiken, Typografie, Screenshot enthält.&#10;&#10;Automatisch generierte Beschreibung">
            <a:extLst>
              <a:ext uri="{FF2B5EF4-FFF2-40B4-BE49-F238E27FC236}">
                <a16:creationId xmlns:a16="http://schemas.microsoft.com/office/drawing/2014/main" id="{2E79CD3E-BFE8-5533-DD25-37BD0702FD76}"/>
              </a:ext>
            </a:extLst>
          </p:cNvPr>
          <p:cNvPicPr>
            <a:picLocks noChangeAspect="1"/>
          </p:cNvPicPr>
          <p:nvPr/>
        </p:nvPicPr>
        <p:blipFill>
          <a:blip r:embed="rId8"/>
          <a:stretch>
            <a:fillRect/>
          </a:stretch>
        </p:blipFill>
        <p:spPr>
          <a:xfrm>
            <a:off x="10259297" y="260648"/>
            <a:ext cx="1741359" cy="504722"/>
          </a:xfrm>
          <a:prstGeom prst="rect">
            <a:avLst/>
          </a:prstGeom>
        </p:spPr>
      </p:pic>
      <p:sp>
        <p:nvSpPr>
          <p:cNvPr id="13" name="Textfeld 12">
            <a:extLst>
              <a:ext uri="{FF2B5EF4-FFF2-40B4-BE49-F238E27FC236}">
                <a16:creationId xmlns:a16="http://schemas.microsoft.com/office/drawing/2014/main" id="{0625C104-CA3A-1515-52C5-4C562B4600C6}"/>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5" name="Grafik 14" descr="Ein Bild, das Grafiken, Schrift, Screenshot, Grafikdesign enthält.&#10;&#10;KI-generierte Inhalte können fehlerhaft sein.">
            <a:extLst>
              <a:ext uri="{FF2B5EF4-FFF2-40B4-BE49-F238E27FC236}">
                <a16:creationId xmlns:a16="http://schemas.microsoft.com/office/drawing/2014/main" id="{21ACB7D4-CB04-70D1-3522-C5C044EB9C63}"/>
              </a:ext>
            </a:extLst>
          </p:cNvPr>
          <p:cNvPicPr>
            <a:picLocks noChangeAspect="1"/>
          </p:cNvPicPr>
          <p:nvPr/>
        </p:nvPicPr>
        <p:blipFill>
          <a:blip r:embed="rId9"/>
          <a:stretch>
            <a:fillRect/>
          </a:stretch>
        </p:blipFill>
        <p:spPr>
          <a:xfrm>
            <a:off x="6384032" y="1"/>
            <a:ext cx="1376303" cy="1032701"/>
          </a:xfrm>
          <a:prstGeom prst="rect">
            <a:avLst/>
          </a:prstGeom>
        </p:spPr>
      </p:pic>
    </p:spTree>
    <p:extLst>
      <p:ext uri="{BB962C8B-B14F-4D97-AF65-F5344CB8AC3E}">
        <p14:creationId xmlns:p14="http://schemas.microsoft.com/office/powerpoint/2010/main" val="347627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54287-FAE4-46BF-898C-11403B8F606A}"/>
              </a:ext>
            </a:extLst>
          </p:cNvPr>
          <p:cNvSpPr>
            <a:spLocks noGrp="1"/>
          </p:cNvSpPr>
          <p:nvPr>
            <p:ph type="title"/>
          </p:nvPr>
        </p:nvSpPr>
        <p:spPr/>
        <p:txBody>
          <a:bodyPr/>
          <a:lstStyle/>
          <a:p>
            <a:r>
              <a:rPr lang="de-DE" sz="3200" dirty="0"/>
              <a:t>Methoden – Kontrollvariablen</a:t>
            </a:r>
          </a:p>
        </p:txBody>
      </p:sp>
      <p:sp>
        <p:nvSpPr>
          <p:cNvPr id="6" name="Foliennummernplatzhalter 5">
            <a:extLst>
              <a:ext uri="{FF2B5EF4-FFF2-40B4-BE49-F238E27FC236}">
                <a16:creationId xmlns:a16="http://schemas.microsoft.com/office/drawing/2014/main" id="{9AD46286-72BA-4438-9B4B-BA4F8F396403}"/>
              </a:ext>
            </a:extLst>
          </p:cNvPr>
          <p:cNvSpPr>
            <a:spLocks noGrp="1"/>
          </p:cNvSpPr>
          <p:nvPr>
            <p:ph type="sldNum" sz="quarter" idx="12"/>
          </p:nvPr>
        </p:nvSpPr>
        <p:spPr/>
        <p:txBody>
          <a:bodyPr/>
          <a:lstStyle/>
          <a:p>
            <a:fld id="{968FC3C1-8B2E-4CF4-97FE-57A4E19AC873}" type="slidenum">
              <a:rPr lang="de-DE" smtClean="0"/>
              <a:t>9</a:t>
            </a:fld>
            <a:endParaRPr lang="de-DE"/>
          </a:p>
        </p:txBody>
      </p:sp>
      <p:sp>
        <p:nvSpPr>
          <p:cNvPr id="3" name="Textplatzhalter 2">
            <a:extLst>
              <a:ext uri="{FF2B5EF4-FFF2-40B4-BE49-F238E27FC236}">
                <a16:creationId xmlns:a16="http://schemas.microsoft.com/office/drawing/2014/main" id="{5A1B566B-FF5A-44F1-BAB1-D5780C63CAC8}"/>
              </a:ext>
            </a:extLst>
          </p:cNvPr>
          <p:cNvSpPr>
            <a:spLocks noGrp="1"/>
          </p:cNvSpPr>
          <p:nvPr>
            <p:ph type="body" sz="quarter" idx="13"/>
          </p:nvPr>
        </p:nvSpPr>
        <p:spPr>
          <a:xfrm>
            <a:off x="300038" y="1844824"/>
            <a:ext cx="5975982" cy="3995738"/>
          </a:xfrm>
        </p:spPr>
        <p:txBody>
          <a:bodyPr/>
          <a:lstStyle/>
          <a:p>
            <a:r>
              <a:rPr lang="de-DE" sz="1800" noProof="0" dirty="0" err="1"/>
              <a:t>Besucher:innenmerkmale</a:t>
            </a:r>
            <a:r>
              <a:rPr lang="de-DE" sz="1800" noProof="0" dirty="0"/>
              <a:t>:</a:t>
            </a:r>
          </a:p>
          <a:p>
            <a:pPr lvl="1">
              <a:buFont typeface="Courier New" panose="02070309020205020404" pitchFamily="49" charset="0"/>
              <a:buChar char="o"/>
            </a:pPr>
            <a:r>
              <a:rPr lang="de-DE" sz="1800" noProof="0" dirty="0"/>
              <a:t>Alter, Geschlecht, Bildung</a:t>
            </a:r>
          </a:p>
          <a:p>
            <a:pPr lvl="1">
              <a:buFont typeface="Courier New" panose="02070309020205020404" pitchFamily="49" charset="0"/>
              <a:buChar char="o"/>
            </a:pPr>
            <a:r>
              <a:rPr lang="de-DE" sz="1800" noProof="0" dirty="0"/>
              <a:t>Gruppengröße, Anzahl der Kinder (in der Gruppe)</a:t>
            </a:r>
          </a:p>
          <a:p>
            <a:pPr lvl="1">
              <a:buFont typeface="Courier New" panose="02070309020205020404" pitchFamily="49" charset="0"/>
              <a:buChar char="o"/>
            </a:pPr>
            <a:r>
              <a:rPr lang="de-DE" sz="1800" noProof="0" dirty="0"/>
              <a:t>Wahrgenommene Besucherzahl/ Gedrängtheit, Wetter, körperliche Anstrengung und Besuchsdauer</a:t>
            </a:r>
          </a:p>
          <a:p>
            <a:pPr lvl="1">
              <a:buFont typeface="Courier New" panose="02070309020205020404" pitchFamily="49" charset="0"/>
              <a:buChar char="o"/>
            </a:pPr>
            <a:r>
              <a:rPr lang="de-DE" sz="1800" noProof="0" dirty="0"/>
              <a:t>Absicht</a:t>
            </a:r>
          </a:p>
          <a:p>
            <a:pPr lvl="1">
              <a:buFont typeface="Courier New" panose="02070309020205020404" pitchFamily="49" charset="0"/>
              <a:buChar char="o"/>
            </a:pPr>
            <a:r>
              <a:rPr lang="de-DE" sz="1800" noProof="0" dirty="0"/>
              <a:t>Besuch des Streichelzoos und der Gastronomie</a:t>
            </a:r>
          </a:p>
          <a:p>
            <a:r>
              <a:rPr lang="de-DE" sz="1800" noProof="0" dirty="0"/>
              <a:t>Parkmerkmale:</a:t>
            </a:r>
          </a:p>
          <a:p>
            <a:pPr lvl="1">
              <a:buFont typeface="Courier New" panose="02070309020205020404" pitchFamily="49" charset="0"/>
              <a:buChar char="o"/>
            </a:pPr>
            <a:r>
              <a:rPr lang="de-DE" sz="1800" noProof="0" dirty="0"/>
              <a:t>Biodiversität (Häufigkeit und Artenreichtum)</a:t>
            </a:r>
          </a:p>
          <a:p>
            <a:pPr lvl="1">
              <a:buFont typeface="Courier New" panose="02070309020205020404" pitchFamily="49" charset="0"/>
              <a:buChar char="o"/>
            </a:pPr>
            <a:r>
              <a:rPr lang="de-DE" sz="1800" noProof="0" dirty="0"/>
              <a:t>Faszination für Tiere und Pflanzen</a:t>
            </a:r>
          </a:p>
          <a:p>
            <a:pPr lvl="1">
              <a:buFont typeface="Courier New" panose="02070309020205020404" pitchFamily="49" charset="0"/>
              <a:buChar char="o"/>
            </a:pPr>
            <a:r>
              <a:rPr lang="de-DE" sz="1800" noProof="0" dirty="0"/>
              <a:t>Wahrgenommene Natürlichkeit</a:t>
            </a:r>
          </a:p>
        </p:txBody>
      </p:sp>
      <p:sp>
        <p:nvSpPr>
          <p:cNvPr id="14" name="Rechteck 13">
            <a:extLst>
              <a:ext uri="{FF2B5EF4-FFF2-40B4-BE49-F238E27FC236}">
                <a16:creationId xmlns:a16="http://schemas.microsoft.com/office/drawing/2014/main" id="{9A13F327-6F9F-4811-8F01-A5783502A8B3}"/>
              </a:ext>
            </a:extLst>
          </p:cNvPr>
          <p:cNvSpPr/>
          <p:nvPr/>
        </p:nvSpPr>
        <p:spPr>
          <a:xfrm rot="16200000">
            <a:off x="9507551" y="3579670"/>
            <a:ext cx="4968875" cy="200055"/>
          </a:xfrm>
          <a:prstGeom prst="rect">
            <a:avLst/>
          </a:prstGeom>
        </p:spPr>
        <p:txBody>
          <a:bodyPr wrap="square">
            <a:spAutoFit/>
          </a:bodyPr>
          <a:lstStyle/>
          <a:p>
            <a:r>
              <a:rPr lang="de-DE" sz="700" dirty="0"/>
              <a:t>Image </a:t>
            </a:r>
            <a:r>
              <a:rPr lang="de-DE" sz="700" dirty="0" err="1"/>
              <a:t>by</a:t>
            </a:r>
            <a:r>
              <a:rPr lang="de-DE" sz="700" dirty="0"/>
              <a:t> </a:t>
            </a:r>
            <a:r>
              <a:rPr lang="de-DE" sz="700" dirty="0" err="1"/>
              <a:t>Bielibob</a:t>
            </a:r>
            <a:endParaRPr lang="de-DE" sz="700" dirty="0"/>
          </a:p>
        </p:txBody>
      </p:sp>
      <p:pic>
        <p:nvPicPr>
          <p:cNvPr id="9" name="Grafik 8">
            <a:extLst>
              <a:ext uri="{FF2B5EF4-FFF2-40B4-BE49-F238E27FC236}">
                <a16:creationId xmlns:a16="http://schemas.microsoft.com/office/drawing/2014/main" id="{53BDC9E8-BA63-4DF3-B09A-F7319407E51B}"/>
              </a:ext>
            </a:extLst>
          </p:cNvPr>
          <p:cNvPicPr>
            <a:picLocks noChangeAspect="1"/>
          </p:cNvPicPr>
          <p:nvPr/>
        </p:nvPicPr>
        <p:blipFill>
          <a:blip r:embed="rId3"/>
          <a:stretch>
            <a:fillRect/>
          </a:stretch>
        </p:blipFill>
        <p:spPr>
          <a:xfrm>
            <a:off x="263352" y="116632"/>
            <a:ext cx="1869076" cy="1078629"/>
          </a:xfrm>
          <a:prstGeom prst="rect">
            <a:avLst/>
          </a:prstGeom>
          <a:solidFill>
            <a:schemeClr val="bg1">
              <a:lumMod val="95000"/>
            </a:schemeClr>
          </a:solidFill>
        </p:spPr>
      </p:pic>
      <p:pic>
        <p:nvPicPr>
          <p:cNvPr id="8" name="Bildplatzhalter 7" descr="Ein Bild, das draußen, Gras, Säugetier, Stein enthält.&#10;&#10;KI-generierte Inhalte können fehlerhaft sein.">
            <a:extLst>
              <a:ext uri="{FF2B5EF4-FFF2-40B4-BE49-F238E27FC236}">
                <a16:creationId xmlns:a16="http://schemas.microsoft.com/office/drawing/2014/main" id="{E46003FD-F225-7862-FCB6-AD9196E2A269}"/>
              </a:ext>
            </a:extLst>
          </p:cNvPr>
          <p:cNvPicPr>
            <a:picLocks noGrp="1" noChangeAspect="1"/>
          </p:cNvPicPr>
          <p:nvPr>
            <p:ph type="pic" sz="quarter" idx="14"/>
          </p:nvPr>
        </p:nvPicPr>
        <p:blipFill>
          <a:blip r:embed="rId4"/>
          <a:srcRect l="9876" r="9876"/>
          <a:stretch>
            <a:fillRect/>
          </a:stretch>
        </p:blipFill>
        <p:spPr>
          <a:xfrm>
            <a:off x="6575425" y="1195388"/>
            <a:ext cx="5316538" cy="4968875"/>
          </a:xfrm>
          <a:effectLst>
            <a:softEdge rad="12700"/>
          </a:effectLst>
        </p:spPr>
      </p:pic>
      <p:pic>
        <p:nvPicPr>
          <p:cNvPr id="4" name="Grafik 3">
            <a:extLst>
              <a:ext uri="{FF2B5EF4-FFF2-40B4-BE49-F238E27FC236}">
                <a16:creationId xmlns:a16="http://schemas.microsoft.com/office/drawing/2014/main" id="{9D4C37DD-93F7-52BA-9F7B-7DB5B182B8D3}"/>
              </a:ext>
            </a:extLst>
          </p:cNvPr>
          <p:cNvPicPr>
            <a:picLocks noChangeAspect="1"/>
          </p:cNvPicPr>
          <p:nvPr/>
        </p:nvPicPr>
        <p:blipFill>
          <a:blip r:embed="rId5"/>
          <a:stretch>
            <a:fillRect/>
          </a:stretch>
        </p:blipFill>
        <p:spPr>
          <a:xfrm>
            <a:off x="2010296" y="332656"/>
            <a:ext cx="3149600" cy="457200"/>
          </a:xfrm>
          <a:prstGeom prst="rect">
            <a:avLst/>
          </a:prstGeom>
        </p:spPr>
      </p:pic>
      <p:pic>
        <p:nvPicPr>
          <p:cNvPr id="5" name="Grafik 4">
            <a:extLst>
              <a:ext uri="{FF2B5EF4-FFF2-40B4-BE49-F238E27FC236}">
                <a16:creationId xmlns:a16="http://schemas.microsoft.com/office/drawing/2014/main" id="{01FB061A-8284-A121-0795-8DAB6A8E1EC9}"/>
              </a:ext>
            </a:extLst>
          </p:cNvPr>
          <p:cNvPicPr>
            <a:picLocks noChangeAspect="1"/>
          </p:cNvPicPr>
          <p:nvPr/>
        </p:nvPicPr>
        <p:blipFill>
          <a:blip r:embed="rId6"/>
          <a:stretch>
            <a:fillRect/>
          </a:stretch>
        </p:blipFill>
        <p:spPr>
          <a:xfrm>
            <a:off x="5820199" y="294685"/>
            <a:ext cx="4380257" cy="504721"/>
          </a:xfrm>
          <a:prstGeom prst="rect">
            <a:avLst/>
          </a:prstGeom>
        </p:spPr>
      </p:pic>
      <p:pic>
        <p:nvPicPr>
          <p:cNvPr id="10" name="Grafik 9" descr="Ein Bild, das Text, Schrift, weiß, Grafiken enthält.&#10;&#10;KI-generierte Inhalte können fehlerhaft sein.">
            <a:extLst>
              <a:ext uri="{FF2B5EF4-FFF2-40B4-BE49-F238E27FC236}">
                <a16:creationId xmlns:a16="http://schemas.microsoft.com/office/drawing/2014/main" id="{4142DAD1-7FA3-D031-E37A-029E27094C61}"/>
              </a:ext>
            </a:extLst>
          </p:cNvPr>
          <p:cNvPicPr>
            <a:picLocks noChangeAspect="1"/>
          </p:cNvPicPr>
          <p:nvPr/>
        </p:nvPicPr>
        <p:blipFill>
          <a:blip r:embed="rId7"/>
          <a:stretch>
            <a:fillRect/>
          </a:stretch>
        </p:blipFill>
        <p:spPr>
          <a:xfrm>
            <a:off x="5087888" y="188640"/>
            <a:ext cx="1354212" cy="612104"/>
          </a:xfrm>
          <a:prstGeom prst="rect">
            <a:avLst/>
          </a:prstGeom>
        </p:spPr>
      </p:pic>
      <p:pic>
        <p:nvPicPr>
          <p:cNvPr id="11" name="Grafik 10" descr="Ein Bild, das Schrift, Grafiken, Typografie, Screenshot enthält.&#10;&#10;Automatisch generierte Beschreibung">
            <a:extLst>
              <a:ext uri="{FF2B5EF4-FFF2-40B4-BE49-F238E27FC236}">
                <a16:creationId xmlns:a16="http://schemas.microsoft.com/office/drawing/2014/main" id="{FD3D3A8C-5AD2-9EA5-1850-588389B0CE8C}"/>
              </a:ext>
            </a:extLst>
          </p:cNvPr>
          <p:cNvPicPr>
            <a:picLocks noChangeAspect="1"/>
          </p:cNvPicPr>
          <p:nvPr/>
        </p:nvPicPr>
        <p:blipFill>
          <a:blip r:embed="rId8"/>
          <a:stretch>
            <a:fillRect/>
          </a:stretch>
        </p:blipFill>
        <p:spPr>
          <a:xfrm>
            <a:off x="10259297" y="260648"/>
            <a:ext cx="1741359" cy="504722"/>
          </a:xfrm>
          <a:prstGeom prst="rect">
            <a:avLst/>
          </a:prstGeom>
        </p:spPr>
      </p:pic>
      <p:sp>
        <p:nvSpPr>
          <p:cNvPr id="12" name="Textfeld 11">
            <a:extLst>
              <a:ext uri="{FF2B5EF4-FFF2-40B4-BE49-F238E27FC236}">
                <a16:creationId xmlns:a16="http://schemas.microsoft.com/office/drawing/2014/main" id="{08107CEE-0122-E86C-9F48-702874BBD2DB}"/>
              </a:ext>
            </a:extLst>
          </p:cNvPr>
          <p:cNvSpPr txBox="1"/>
          <p:nvPr/>
        </p:nvSpPr>
        <p:spPr>
          <a:xfrm>
            <a:off x="6384032" y="170656"/>
            <a:ext cx="1440160" cy="981636"/>
          </a:xfrm>
          <a:prstGeom prst="rect">
            <a:avLst/>
          </a:prstGeom>
          <a:solidFill>
            <a:schemeClr val="accent6"/>
          </a:solidFill>
          <a:effectLst>
            <a:outerShdw sx="1000" sy="1000" algn="ctr" rotWithShape="0">
              <a:schemeClr val="bg1"/>
            </a:outerShdw>
          </a:effectLst>
        </p:spPr>
        <p:txBody>
          <a:bodyPr wrap="square" rtlCol="0">
            <a:spAutoFit/>
          </a:bodyPr>
          <a:lstStyle/>
          <a:p>
            <a:endParaRPr lang="de-DE" dirty="0"/>
          </a:p>
        </p:txBody>
      </p:sp>
      <p:pic>
        <p:nvPicPr>
          <p:cNvPr id="13" name="Grafik 12" descr="Ein Bild, das Grafiken, Schrift, Screenshot, Grafikdesign enthält.&#10;&#10;KI-generierte Inhalte können fehlerhaft sein.">
            <a:extLst>
              <a:ext uri="{FF2B5EF4-FFF2-40B4-BE49-F238E27FC236}">
                <a16:creationId xmlns:a16="http://schemas.microsoft.com/office/drawing/2014/main" id="{FB54FFED-442E-1D8F-D46B-2F32425FB302}"/>
              </a:ext>
            </a:extLst>
          </p:cNvPr>
          <p:cNvPicPr>
            <a:picLocks noChangeAspect="1"/>
          </p:cNvPicPr>
          <p:nvPr/>
        </p:nvPicPr>
        <p:blipFill>
          <a:blip r:embed="rId9"/>
          <a:stretch>
            <a:fillRect/>
          </a:stretch>
        </p:blipFill>
        <p:spPr>
          <a:xfrm>
            <a:off x="6384032" y="1"/>
            <a:ext cx="1376303" cy="1032701"/>
          </a:xfrm>
          <a:prstGeom prst="rect">
            <a:avLst/>
          </a:prstGeom>
        </p:spPr>
      </p:pic>
    </p:spTree>
    <p:extLst>
      <p:ext uri="{BB962C8B-B14F-4D97-AF65-F5344CB8AC3E}">
        <p14:creationId xmlns:p14="http://schemas.microsoft.com/office/powerpoint/2010/main" val="2673801186"/>
      </p:ext>
    </p:extLst>
  </p:cSld>
  <p:clrMapOvr>
    <a:masterClrMapping/>
  </p:clrMapOvr>
</p:sld>
</file>

<file path=ppt/theme/theme1.xml><?xml version="1.0" encoding="utf-8"?>
<a:theme xmlns:a="http://schemas.openxmlformats.org/drawingml/2006/main" name="Larissa">
  <a:themeElements>
    <a:clrScheme name="Benutzerdefiniert 125">
      <a:dk1>
        <a:sysClr val="windowText" lastClr="000000"/>
      </a:dk1>
      <a:lt1>
        <a:sysClr val="window" lastClr="FFFFFF"/>
      </a:lt1>
      <a:dk2>
        <a:srgbClr val="7F7F7F"/>
      </a:dk2>
      <a:lt2>
        <a:srgbClr val="F2F2F2"/>
      </a:lt2>
      <a:accent1>
        <a:srgbClr val="000000"/>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_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akultät für Biologie">
      <a:srgbClr val="92B168"/>
    </a:custClr>
    <a:custClr name="Fakultät für Chemie">
      <a:srgbClr val="A08CAA"/>
    </a:custClr>
    <a:custClr name="Fakultät für Erziehungswissenschaft">
      <a:srgbClr val="F08C50"/>
    </a:custClr>
    <a:custClr name="Fakultät für Geschichtswissenschaft, Philosophie und Theologie">
      <a:srgbClr val="7DB4BE"/>
    </a:custClr>
    <a:custClr name="Fakultät für Gesundheitswissenschaften">
      <a:srgbClr val="DC5A5A"/>
    </a:custClr>
    <a:custClr name="Fakultät für Linguistik und Literaturwissenschaft">
      <a:srgbClr val="8FA3B9"/>
    </a:custClr>
    <a:custClr name="Fakultät für Mathematik">
      <a:srgbClr val="DCAA41"/>
    </a:custClr>
    <a:custClr name="Medizinische Fakultät">
      <a:srgbClr val="145F7D"/>
    </a:custClr>
    <a:custClr name="Fakultät für Physik">
      <a:srgbClr val="649696"/>
    </a:custClr>
    <a:custClr name="Fakultät für Rechtswissenschaft">
      <a:srgbClr val="8C8C96"/>
    </a:custClr>
    <a:custClr name="Fakultät für Psychologie und Sportwissenschaft">
      <a:srgbClr val="8C3250"/>
    </a:custClr>
    <a:custClr name="Fakultät für Soziologie">
      <a:srgbClr val="BFD02F"/>
    </a:custClr>
    <a:custClr name="Technische Fakultät">
      <a:srgbClr val="6C8AA8"/>
    </a:custClr>
    <a:custClr name="Fakultät für Wirtschaftswissenschaften">
      <a:srgbClr val="74799B"/>
    </a:custClr>
    <a:custClr name="Grün Print">
      <a:srgbClr val="008965"/>
    </a:custClr>
    <a:custClr name="Grün Digital">
      <a:srgbClr val="14F5B4"/>
    </a:custClr>
  </a:custClrLst>
  <a:extLst>
    <a:ext uri="{05A4C25C-085E-4340-85A3-A5531E510DB2}">
      <thm15:themeFamily xmlns:thm15="http://schemas.microsoft.com/office/thememl/2012/main" name="UBF_PowerPoint_de_Medizin" id="{C6D8819D-4A0C-490D-AF66-AAD067EE4765}" vid="{510AB413-0984-4CF4-BD80-B9F62C4DE1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3883BFA913288448A4FC66347014DF3" ma:contentTypeVersion="11" ma:contentTypeDescription="Ein neues Dokument erstellen." ma:contentTypeScope="" ma:versionID="5814e2efa36762a2b070f52b4d8509d7">
  <xsd:schema xmlns:xsd="http://www.w3.org/2001/XMLSchema" xmlns:xs="http://www.w3.org/2001/XMLSchema" xmlns:p="http://schemas.microsoft.com/office/2006/metadata/properties" xmlns:ns2="c8a4b984-41af-44ad-90a7-311dc11efa27" xmlns:ns3="0130c899-b1e8-47d8-86f8-6fe6b849d6f2" targetNamespace="http://schemas.microsoft.com/office/2006/metadata/properties" ma:root="true" ma:fieldsID="6a437154413b9fa92c824ca2bdef8095" ns2:_="" ns3:_="">
    <xsd:import namespace="c8a4b984-41af-44ad-90a7-311dc11efa27"/>
    <xsd:import namespace="0130c899-b1e8-47d8-86f8-6fe6b849d6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4b984-41af-44ad-90a7-311dc11ef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902dec8-a9aa-4cb7-a2d5-0c0a0010876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30c899-b1e8-47d8-86f8-6fe6b849d6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26ca5f2-a010-48d3-93e2-61e0d35cd0e4}" ma:internalName="TaxCatchAll" ma:showField="CatchAllData" ma:web="0130c899-b1e8-47d8-86f8-6fe6b849d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a4b984-41af-44ad-90a7-311dc11efa27">
      <Terms xmlns="http://schemas.microsoft.com/office/infopath/2007/PartnerControls"/>
    </lcf76f155ced4ddcb4097134ff3c332f>
    <TaxCatchAll xmlns="0130c899-b1e8-47d8-86f8-6fe6b849d6f2" xsi:nil="true"/>
  </documentManagement>
</p:properties>
</file>

<file path=customXml/itemProps1.xml><?xml version="1.0" encoding="utf-8"?>
<ds:datastoreItem xmlns:ds="http://schemas.openxmlformats.org/officeDocument/2006/customXml" ds:itemID="{65FF35B2-FC06-43E6-A9EE-15B0B6980EFB}"/>
</file>

<file path=customXml/itemProps2.xml><?xml version="1.0" encoding="utf-8"?>
<ds:datastoreItem xmlns:ds="http://schemas.openxmlformats.org/officeDocument/2006/customXml" ds:itemID="{36A411D2-A420-44A2-ABF9-B48FE2E11E6A}"/>
</file>

<file path=customXml/itemProps3.xml><?xml version="1.0" encoding="utf-8"?>
<ds:datastoreItem xmlns:ds="http://schemas.openxmlformats.org/officeDocument/2006/customXml" ds:itemID="{629CFF86-A91B-40A1-8D73-626CC786104A}"/>
</file>

<file path=docProps/app.xml><?xml version="1.0" encoding="utf-8"?>
<Properties xmlns="http://schemas.openxmlformats.org/officeDocument/2006/extended-properties" xmlns:vt="http://schemas.openxmlformats.org/officeDocument/2006/docPropsVTypes">
  <Template>UBF_PowerPoint_de_Medizin</Template>
  <TotalTime>0</TotalTime>
  <Words>2237</Words>
  <Application>Microsoft Macintosh PowerPoint</Application>
  <PresentationFormat>Breitbild</PresentationFormat>
  <Paragraphs>260</Paragraphs>
  <Slides>16</Slides>
  <Notes>16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Courier New</vt:lpstr>
      <vt:lpstr>Helvetica</vt:lpstr>
      <vt:lpstr>Larissa</vt:lpstr>
      <vt:lpstr>Das Konzept Therapeutischer Landschaften im Kontext psychischer Erkrankungen/ mentaler Gesundheit</vt:lpstr>
      <vt:lpstr>PowerPoint-Präsentation</vt:lpstr>
      <vt:lpstr>PowerPoint-Präsentation</vt:lpstr>
      <vt:lpstr>PowerPoint-Präsentation</vt:lpstr>
      <vt:lpstr>Tierpark und das Konzept der Therapeutischen Landschaft   Ob und wie ein öffentlich zugänglicher Tierpark als therapeutische Landschaft dienen kann?</vt:lpstr>
      <vt:lpstr>Setting – Tierpark Olderdissen</vt:lpstr>
      <vt:lpstr>Methodisches Vorgehen</vt:lpstr>
      <vt:lpstr>Methoden - Wohlbefinden</vt:lpstr>
      <vt:lpstr>Methoden – Kontrollvariablen</vt:lpstr>
      <vt:lpstr>Analyse</vt:lpstr>
      <vt:lpstr>Prä-/ Post-Unterschiede</vt:lpstr>
      <vt:lpstr>Vorhersage der Veränderungen</vt:lpstr>
      <vt:lpstr>Vorhersage der wahrgenommenen Erholsamkeit</vt:lpstr>
      <vt:lpstr>Take Home Messages</vt:lpstr>
      <vt:lpstr>Vielen Dank für die Aufmerksamkeit</vt:lpstr>
      <vt:lpstr>Pfad Analysen</vt:lpstr>
    </vt:vector>
  </TitlesOfParts>
  <Manager/>
  <Company>Universität Bielefeld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Dr. Timothy Mc Call</dc:creator>
  <cp:keywords/>
  <dc:description/>
  <cp:lastModifiedBy>Timothy McCall</cp:lastModifiedBy>
  <cp:revision>188</cp:revision>
  <dcterms:created xsi:type="dcterms:W3CDTF">2022-10-14T09:06:31Z</dcterms:created>
  <dcterms:modified xsi:type="dcterms:W3CDTF">2025-11-18T08:59:31Z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0x010100C3883BFA913288448A4FC66347014DF3</vt:lpwstr>
  </property>
</Properties>
</file>