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75" r:id="rId3"/>
    <p:sldId id="276" r:id="rId4"/>
    <p:sldId id="277" r:id="rId5"/>
    <p:sldId id="278" r:id="rId6"/>
    <p:sldId id="297" r:id="rId7"/>
    <p:sldId id="293" r:id="rId8"/>
    <p:sldId id="307" r:id="rId9"/>
    <p:sldId id="302" r:id="rId10"/>
    <p:sldId id="301" r:id="rId11"/>
    <p:sldId id="286" r:id="rId12"/>
    <p:sldId id="288" r:id="rId13"/>
    <p:sldId id="279" r:id="rId14"/>
    <p:sldId id="289" r:id="rId15"/>
    <p:sldId id="283" r:id="rId16"/>
    <p:sldId id="290" r:id="rId17"/>
    <p:sldId id="284" r:id="rId18"/>
    <p:sldId id="291" r:id="rId19"/>
    <p:sldId id="285" r:id="rId20"/>
    <p:sldId id="292" r:id="rId21"/>
    <p:sldId id="280" r:id="rId22"/>
    <p:sldId id="294" r:id="rId23"/>
    <p:sldId id="281" r:id="rId24"/>
    <p:sldId id="295" r:id="rId25"/>
    <p:sldId id="287" r:id="rId26"/>
    <p:sldId id="296" r:id="rId27"/>
    <p:sldId id="282" r:id="rId28"/>
    <p:sldId id="265" r:id="rId29"/>
    <p:sldId id="298" r:id="rId30"/>
    <p:sldId id="300" r:id="rId31"/>
    <p:sldId id="306" r:id="rId32"/>
    <p:sldId id="305" r:id="rId33"/>
    <p:sldId id="303" r:id="rId34"/>
    <p:sldId id="311" r:id="rId35"/>
    <p:sldId id="299" r:id="rId36"/>
    <p:sldId id="308" r:id="rId37"/>
    <p:sldId id="309" r:id="rId38"/>
    <p:sldId id="310"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ulze, Katharina" initials="SK" lastIdx="1" clrIdx="0">
    <p:extLst>
      <p:ext uri="{19B8F6BF-5375-455C-9EA6-DF929625EA0E}">
        <p15:presenceInfo xmlns:p15="http://schemas.microsoft.com/office/powerpoint/2012/main" userId="S-1-5-21-1415759971-1158191895-317929798-1622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79245" autoAdjust="0"/>
  </p:normalViewPr>
  <p:slideViewPr>
    <p:cSldViewPr snapToGrid="0">
      <p:cViewPr varScale="1">
        <p:scale>
          <a:sx n="85" d="100"/>
          <a:sy n="85" d="100"/>
        </p:scale>
        <p:origin x="1632" y="1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ustomXml" Target="../customXml/item1.xml"/><Relationship Id="rId20" Type="http://schemas.openxmlformats.org/officeDocument/2006/relationships/slide" Target="slides/slide18.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AA14D4-18BB-4373-8544-B560ED517F24}" type="datetimeFigureOut">
              <a:rPr lang="de-DE" smtClean="0"/>
              <a:t>18.11.25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CD54C-9504-4367-989D-388D34295FE9}" type="slidenum">
              <a:rPr lang="de-DE" smtClean="0"/>
              <a:t>‹Nr.›</a:t>
            </a:fld>
            <a:endParaRPr lang="de-DE"/>
          </a:p>
        </p:txBody>
      </p:sp>
    </p:spTree>
    <p:extLst>
      <p:ext uri="{BB962C8B-B14F-4D97-AF65-F5344CB8AC3E}">
        <p14:creationId xmlns:p14="http://schemas.microsoft.com/office/powerpoint/2010/main" val="1120703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457123" rtl="0" eaLnBrk="1" fontAlgn="auto" latinLnBrk="0" hangingPunct="1">
              <a:lnSpc>
                <a:spcPct val="100000"/>
              </a:lnSpc>
              <a:spcBef>
                <a:spcPts val="0"/>
              </a:spcBef>
              <a:spcAft>
                <a:spcPts val="0"/>
              </a:spcAft>
              <a:buClrTx/>
              <a:buSzTx/>
              <a:buFontTx/>
              <a:buNone/>
              <a:tabLst/>
              <a:defRPr/>
            </a:pPr>
            <a:fld id="{9B00EF49-7894-4F53-A8DD-F7DB3BFC5032}" type="slidenum">
              <a:rPr kumimoji="0" lang="de-DE" sz="1000" b="0" i="0" u="none" strike="noStrike" kern="1200" cap="none" spc="0" normalizeH="0" baseline="0" noProof="0" smtClean="0">
                <a:ln>
                  <a:noFill/>
                </a:ln>
                <a:solidFill>
                  <a:srgbClr val="333333"/>
                </a:solidFill>
                <a:effectLst/>
                <a:uLnTx/>
                <a:uFillTx/>
                <a:latin typeface="Calibri"/>
                <a:ea typeface="+mn-ea"/>
                <a:cs typeface="+mn-cs"/>
              </a:rPr>
              <a:pPr marL="0" marR="0" lvl="0" indent="0" algn="r" defTabSz="457123" rtl="0" eaLnBrk="1" fontAlgn="auto" latinLnBrk="0" hangingPunct="1">
                <a:lnSpc>
                  <a:spcPct val="100000"/>
                </a:lnSpc>
                <a:spcBef>
                  <a:spcPts val="0"/>
                </a:spcBef>
                <a:spcAft>
                  <a:spcPts val="0"/>
                </a:spcAft>
                <a:buClrTx/>
                <a:buSzTx/>
                <a:buFontTx/>
                <a:buNone/>
                <a:tabLst/>
                <a:defRPr/>
              </a:pPr>
              <a:t>1</a:t>
            </a:fld>
            <a:endParaRPr kumimoji="0" lang="de-DE" sz="1000" b="0" i="0" u="none" strike="noStrike" kern="1200" cap="none" spc="0" normalizeH="0" baseline="0" noProof="0" dirty="0">
              <a:ln>
                <a:noFill/>
              </a:ln>
              <a:solidFill>
                <a:srgbClr val="333333"/>
              </a:solidFill>
              <a:effectLst/>
              <a:uLnTx/>
              <a:uFillTx/>
              <a:latin typeface="Calibri"/>
              <a:ea typeface="+mn-ea"/>
              <a:cs typeface="+mn-cs"/>
            </a:endParaRPr>
          </a:p>
        </p:txBody>
      </p:sp>
      <p:sp>
        <p:nvSpPr>
          <p:cNvPr id="6" name="Folienbildplatzhalter 5"/>
          <p:cNvSpPr>
            <a:spLocks noGrp="1" noRot="1" noChangeAspect="1"/>
          </p:cNvSpPr>
          <p:nvPr>
            <p:ph type="sldImg"/>
          </p:nvPr>
        </p:nvSpPr>
        <p:spPr>
          <a:xfrm>
            <a:off x="549275" y="539750"/>
            <a:ext cx="5119688" cy="2879725"/>
          </a:xfrm>
        </p:spPr>
      </p:sp>
      <p:sp>
        <p:nvSpPr>
          <p:cNvPr id="7" name="Notizen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263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latin typeface="+mj-lt"/>
                <a:sym typeface="Wingdings" panose="05000000000000000000" pitchFamily="2" charset="2"/>
              </a:rPr>
              <a:t> </a:t>
            </a:r>
            <a:r>
              <a:rPr lang="de-DE" b="1" dirty="0">
                <a:latin typeface="+mj-lt"/>
              </a:rPr>
              <a:t>Hamburger Südwesten zeigt eine stadträumliche Relevanz</a:t>
            </a:r>
            <a:r>
              <a:rPr lang="de-DE" dirty="0">
                <a:latin typeface="+mj-lt"/>
              </a:rPr>
              <a:t>: Es treffen wachsende urbane Belastungen, soziale Benachteiligung und hohe Morbidität aufeinander.</a:t>
            </a:r>
          </a:p>
        </p:txBody>
      </p:sp>
      <p:sp>
        <p:nvSpPr>
          <p:cNvPr id="4" name="Foliennummernplatzhalter 3"/>
          <p:cNvSpPr>
            <a:spLocks noGrp="1"/>
          </p:cNvSpPr>
          <p:nvPr>
            <p:ph type="sldNum" sz="quarter" idx="5"/>
          </p:nvPr>
        </p:nvSpPr>
        <p:spPr/>
        <p:txBody>
          <a:bodyPr/>
          <a:lstStyle/>
          <a:p>
            <a:fld id="{BCFCD54C-9504-4367-989D-388D34295FE9}" type="slidenum">
              <a:rPr lang="de-DE" smtClean="0"/>
              <a:t>2</a:t>
            </a:fld>
            <a:endParaRPr lang="de-DE"/>
          </a:p>
        </p:txBody>
      </p:sp>
    </p:spTree>
    <p:extLst>
      <p:ext uri="{BB962C8B-B14F-4D97-AF65-F5344CB8AC3E}">
        <p14:creationId xmlns:p14="http://schemas.microsoft.com/office/powerpoint/2010/main" val="429022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lang="de-DE" b="1" dirty="0">
                <a:latin typeface="+mj-lt"/>
              </a:rPr>
              <a:t>Monatliches Haushaltsnettoeinkommen </a:t>
            </a:r>
            <a:r>
              <a:rPr lang="de-DE" sz="1050" b="1" dirty="0">
                <a:latin typeface="+mj-lt"/>
              </a:rPr>
              <a:t>im Median bei 3.000 bis 3.500 Euro</a:t>
            </a:r>
          </a:p>
          <a:p>
            <a:pPr>
              <a:lnSpc>
                <a:spcPct val="105000"/>
              </a:lnSpc>
            </a:pPr>
            <a:endParaRPr lang="de-DE" b="1" dirty="0">
              <a:latin typeface="+mj-lt"/>
            </a:endParaRPr>
          </a:p>
          <a:p>
            <a:pPr>
              <a:lnSpc>
                <a:spcPct val="105000"/>
              </a:lnSpc>
            </a:pPr>
            <a:endParaRPr lang="de-DE" b="1" dirty="0">
              <a:latin typeface="+mj-lt"/>
            </a:endParaRPr>
          </a:p>
          <a:p>
            <a:pPr>
              <a:lnSpc>
                <a:spcPct val="105000"/>
              </a:lnSpc>
            </a:pPr>
            <a:r>
              <a:rPr lang="de-DE" b="1" dirty="0">
                <a:latin typeface="+mj-lt"/>
              </a:rPr>
              <a:t>Bildungsstatus:</a:t>
            </a:r>
          </a:p>
          <a:p>
            <a:pPr>
              <a:lnSpc>
                <a:spcPct val="105000"/>
              </a:lnSpc>
            </a:pPr>
            <a:r>
              <a:rPr lang="de-DE" sz="1200" b="1" dirty="0">
                <a:latin typeface="+mj-lt"/>
              </a:rPr>
              <a:t>Hoch: 5.662 (44,65 %)</a:t>
            </a:r>
          </a:p>
          <a:p>
            <a:pPr>
              <a:lnSpc>
                <a:spcPct val="105000"/>
              </a:lnSpc>
            </a:pPr>
            <a:r>
              <a:rPr lang="de-DE" sz="1200" b="1" dirty="0">
                <a:latin typeface="+mj-lt"/>
              </a:rPr>
              <a:t>Mittel: 5.648 (44,54 %)</a:t>
            </a:r>
          </a:p>
          <a:p>
            <a:pPr>
              <a:lnSpc>
                <a:spcPct val="105000"/>
              </a:lnSpc>
            </a:pPr>
            <a:r>
              <a:rPr lang="de-DE" sz="1200" b="1" dirty="0">
                <a:latin typeface="+mj-lt"/>
              </a:rPr>
              <a:t>Niedrig: 314 (2,48 %)</a:t>
            </a:r>
          </a:p>
          <a:p>
            <a:pPr>
              <a:lnSpc>
                <a:spcPct val="105000"/>
              </a:lnSpc>
            </a:pPr>
            <a:endParaRPr lang="de-DE" b="1" dirty="0">
              <a:latin typeface="+mj-lt"/>
            </a:endParaRPr>
          </a:p>
          <a:p>
            <a:pPr>
              <a:lnSpc>
                <a:spcPct val="105000"/>
              </a:lnSpc>
            </a:pPr>
            <a:endParaRPr lang="de-DE" b="1" dirty="0">
              <a:latin typeface="+mj-lt"/>
            </a:endParaRPr>
          </a:p>
          <a:p>
            <a:pPr>
              <a:lnSpc>
                <a:spcPct val="105000"/>
              </a:lnSpc>
            </a:pPr>
            <a:r>
              <a:rPr lang="de-DE" b="1" dirty="0">
                <a:latin typeface="+mj-lt"/>
              </a:rPr>
              <a:t>Erwerbstätigkeit:</a:t>
            </a:r>
          </a:p>
          <a:p>
            <a:pPr>
              <a:lnSpc>
                <a:spcPct val="105000"/>
              </a:lnSpc>
            </a:pPr>
            <a:r>
              <a:rPr lang="de-DE" sz="1200" b="1" dirty="0">
                <a:latin typeface="+mj-lt"/>
              </a:rPr>
              <a:t>Vollzeit: 11.872 (38,27 %)</a:t>
            </a:r>
          </a:p>
          <a:p>
            <a:pPr>
              <a:lnSpc>
                <a:spcPct val="105000"/>
              </a:lnSpc>
            </a:pPr>
            <a:r>
              <a:rPr lang="de-DE" sz="1200" b="1" dirty="0">
                <a:latin typeface="+mj-lt"/>
              </a:rPr>
              <a:t>Teilzeit: 6.973 (13,89 %)</a:t>
            </a:r>
          </a:p>
          <a:p>
            <a:pPr>
              <a:lnSpc>
                <a:spcPct val="105000"/>
              </a:lnSpc>
            </a:pPr>
            <a:r>
              <a:rPr lang="de-DE" sz="1200" b="1" dirty="0">
                <a:latin typeface="+mj-lt"/>
              </a:rPr>
              <a:t>Nicht erwerbstätig: 4.440 (35,01 %)</a:t>
            </a:r>
          </a:p>
          <a:p>
            <a:pPr>
              <a:lnSpc>
                <a:spcPct val="105000"/>
              </a:lnSpc>
            </a:pPr>
            <a:r>
              <a:rPr lang="de-DE" sz="1200" b="1" dirty="0">
                <a:latin typeface="+mj-lt"/>
              </a:rPr>
              <a:t>Sonstiges: 771 (12,83 %)</a:t>
            </a:r>
          </a:p>
          <a:p>
            <a:pPr>
              <a:lnSpc>
                <a:spcPct val="105000"/>
              </a:lnSpc>
            </a:pPr>
            <a:endParaRPr lang="de-DE" b="1" dirty="0">
              <a:latin typeface="+mj-lt"/>
            </a:endParaRPr>
          </a:p>
          <a:p>
            <a:pPr>
              <a:lnSpc>
                <a:spcPct val="105000"/>
              </a:lnSpc>
            </a:pPr>
            <a:endParaRPr lang="de-DE" b="1" dirty="0">
              <a:latin typeface="+mj-lt"/>
            </a:endParaRPr>
          </a:p>
          <a:p>
            <a:pPr>
              <a:lnSpc>
                <a:spcPct val="105000"/>
              </a:lnSpc>
            </a:pPr>
            <a:r>
              <a:rPr lang="de-DE" b="1" dirty="0">
                <a:latin typeface="+mj-lt"/>
              </a:rPr>
              <a:t>Rauchen:</a:t>
            </a:r>
          </a:p>
          <a:p>
            <a:pPr>
              <a:lnSpc>
                <a:spcPct val="105000"/>
              </a:lnSpc>
            </a:pPr>
            <a:r>
              <a:rPr lang="de-DE" sz="1200" b="1" dirty="0">
                <a:latin typeface="+mj-lt"/>
              </a:rPr>
              <a:t>Ja: 2.551 (20,12 %)</a:t>
            </a:r>
          </a:p>
          <a:p>
            <a:pPr>
              <a:lnSpc>
                <a:spcPct val="105000"/>
              </a:lnSpc>
            </a:pPr>
            <a:r>
              <a:rPr lang="de-DE" sz="1200" b="1" dirty="0">
                <a:latin typeface="+mj-lt"/>
              </a:rPr>
              <a:t>Noch nie geraucht: 4.789 (37,76 %)</a:t>
            </a:r>
          </a:p>
          <a:p>
            <a:pPr>
              <a:lnSpc>
                <a:spcPct val="105000"/>
              </a:lnSpc>
            </a:pPr>
            <a:r>
              <a:rPr lang="de-DE" sz="1200" b="1" dirty="0">
                <a:latin typeface="+mj-lt"/>
              </a:rPr>
              <a:t>Vor ≥ 6 Monaten aufgehört: 5.285 (41,67 %)</a:t>
            </a:r>
          </a:p>
          <a:p>
            <a:pPr>
              <a:lnSpc>
                <a:spcPct val="105000"/>
              </a:lnSpc>
            </a:pPr>
            <a:endParaRPr lang="de-DE" sz="1200" b="1" dirty="0">
              <a:latin typeface="+mj-lt"/>
            </a:endParaRPr>
          </a:p>
          <a:p>
            <a:pPr>
              <a:lnSpc>
                <a:spcPct val="105000"/>
              </a:lnSpc>
            </a:pPr>
            <a:r>
              <a:rPr lang="de-DE" sz="1200" b="1" dirty="0">
                <a:latin typeface="+mj-lt"/>
              </a:rPr>
              <a:t>45 – 55 Jahre: 3.906 (30,8 %)</a:t>
            </a:r>
          </a:p>
          <a:p>
            <a:pPr>
              <a:lnSpc>
                <a:spcPct val="105000"/>
              </a:lnSpc>
            </a:pPr>
            <a:r>
              <a:rPr lang="de-DE" sz="1200" b="1" dirty="0">
                <a:latin typeface="+mj-lt"/>
              </a:rPr>
              <a:t>56 – 65 Jahre: 4.298 (33,89 %)</a:t>
            </a:r>
          </a:p>
          <a:p>
            <a:pPr>
              <a:lnSpc>
                <a:spcPct val="105000"/>
              </a:lnSpc>
            </a:pPr>
            <a:r>
              <a:rPr lang="de-DE" sz="1200" b="1" dirty="0">
                <a:latin typeface="+mj-lt"/>
              </a:rPr>
              <a:t>66 – 75 Jahre: 3.962 (31,24 %)</a:t>
            </a:r>
          </a:p>
          <a:p>
            <a:pPr>
              <a:lnSpc>
                <a:spcPct val="105000"/>
              </a:lnSpc>
            </a:pPr>
            <a:r>
              <a:rPr lang="de-DE" sz="1200" b="1" dirty="0">
                <a:latin typeface="+mj-lt"/>
              </a:rPr>
              <a:t>67+ Jahre: 516 (4,07 %)</a:t>
            </a:r>
          </a:p>
          <a:p>
            <a:pPr>
              <a:lnSpc>
                <a:spcPct val="105000"/>
              </a:lnSpc>
            </a:pPr>
            <a:endParaRPr lang="de-DE" b="1" dirty="0">
              <a:latin typeface="+mj-lt"/>
            </a:endParaRPr>
          </a:p>
          <a:p>
            <a:pPr>
              <a:lnSpc>
                <a:spcPct val="105000"/>
              </a:lnSpc>
            </a:pPr>
            <a:endParaRPr lang="de-DE" b="1" dirty="0">
              <a:latin typeface="+mj-lt"/>
            </a:endParaRPr>
          </a:p>
          <a:p>
            <a:pPr>
              <a:lnSpc>
                <a:spcPct val="105000"/>
              </a:lnSpc>
            </a:pPr>
            <a:r>
              <a:rPr lang="de-DE" b="1" dirty="0">
                <a:latin typeface="+mj-lt"/>
              </a:rPr>
              <a:t>Alkoholkonsum:</a:t>
            </a:r>
          </a:p>
          <a:p>
            <a:pPr>
              <a:lnSpc>
                <a:spcPct val="105000"/>
              </a:lnSpc>
            </a:pPr>
            <a:r>
              <a:rPr lang="de-DE" sz="1200" b="1" dirty="0">
                <a:latin typeface="+mj-lt"/>
              </a:rPr>
              <a:t>1 x Monat/ seltener: 1.683 (13,27 %)</a:t>
            </a:r>
          </a:p>
          <a:p>
            <a:pPr>
              <a:lnSpc>
                <a:spcPct val="105000"/>
              </a:lnSpc>
            </a:pPr>
            <a:r>
              <a:rPr lang="de-DE" sz="1200" b="1" dirty="0">
                <a:latin typeface="+mj-lt"/>
              </a:rPr>
              <a:t>2 / 3 x Woche: 2.576 (20,31 %)</a:t>
            </a:r>
          </a:p>
          <a:p>
            <a:pPr>
              <a:lnSpc>
                <a:spcPct val="105000"/>
              </a:lnSpc>
            </a:pPr>
            <a:r>
              <a:rPr lang="de-DE" sz="1200" b="1" dirty="0">
                <a:latin typeface="+mj-lt"/>
              </a:rPr>
              <a:t>2 / 4 x Monat: 2.557 (20,16 %)</a:t>
            </a:r>
          </a:p>
          <a:p>
            <a:pPr>
              <a:lnSpc>
                <a:spcPct val="105000"/>
              </a:lnSpc>
            </a:pPr>
            <a:r>
              <a:rPr lang="de-DE" sz="1200" b="1" dirty="0">
                <a:latin typeface="+mj-lt"/>
              </a:rPr>
              <a:t>4 x Woche/ öfter: 2.016 (15,9 %)</a:t>
            </a:r>
          </a:p>
          <a:p>
            <a:pPr>
              <a:lnSpc>
                <a:spcPct val="105000"/>
              </a:lnSpc>
            </a:pPr>
            <a:r>
              <a:rPr lang="de-DE" sz="1200" b="1" dirty="0">
                <a:latin typeface="+mj-lt"/>
              </a:rPr>
              <a:t>Nie: 885 (6,98 %)</a:t>
            </a:r>
          </a:p>
          <a:p>
            <a:pPr>
              <a:lnSpc>
                <a:spcPct val="105000"/>
              </a:lnSpc>
            </a:pPr>
            <a:endParaRPr lang="de-DE" sz="1200" b="1" dirty="0">
              <a:latin typeface="+mj-lt"/>
            </a:endParaRPr>
          </a:p>
          <a:p>
            <a:pPr>
              <a:lnSpc>
                <a:spcPct val="105000"/>
              </a:lnSpc>
            </a:pPr>
            <a:endParaRPr lang="de-DE" sz="1200" b="1" dirty="0">
              <a:latin typeface="+mj-lt"/>
            </a:endParaRPr>
          </a:p>
          <a:p>
            <a:endParaRPr lang="de-DE" dirty="0"/>
          </a:p>
        </p:txBody>
      </p:sp>
      <p:sp>
        <p:nvSpPr>
          <p:cNvPr id="4" name="Foliennummernplatzhalter 3"/>
          <p:cNvSpPr>
            <a:spLocks noGrp="1"/>
          </p:cNvSpPr>
          <p:nvPr>
            <p:ph type="sldNum" sz="quarter" idx="5"/>
          </p:nvPr>
        </p:nvSpPr>
        <p:spPr/>
        <p:txBody>
          <a:bodyPr/>
          <a:lstStyle/>
          <a:p>
            <a:fld id="{BCFCD54C-9504-4367-989D-388D34295FE9}" type="slidenum">
              <a:rPr lang="de-DE" smtClean="0"/>
              <a:t>4</a:t>
            </a:fld>
            <a:endParaRPr lang="de-DE"/>
          </a:p>
        </p:txBody>
      </p:sp>
    </p:spTree>
    <p:extLst>
      <p:ext uri="{BB962C8B-B14F-4D97-AF65-F5344CB8AC3E}">
        <p14:creationId xmlns:p14="http://schemas.microsoft.com/office/powerpoint/2010/main" val="161429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CFCD54C-9504-4367-989D-388D34295FE9}" type="slidenum">
              <a:rPr lang="de-DE" smtClean="0"/>
              <a:t>7</a:t>
            </a:fld>
            <a:endParaRPr lang="de-DE"/>
          </a:p>
        </p:txBody>
      </p:sp>
    </p:spTree>
    <p:extLst>
      <p:ext uri="{BB962C8B-B14F-4D97-AF65-F5344CB8AC3E}">
        <p14:creationId xmlns:p14="http://schemas.microsoft.com/office/powerpoint/2010/main" val="312388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200" dirty="0">
                <a:solidFill>
                  <a:srgbClr val="333333"/>
                </a:solidFill>
                <a:effectLst/>
                <a:latin typeface="+mj-lt"/>
                <a:ea typeface="Times New Roman" panose="02020603050405020304" pitchFamily="18" charset="0"/>
                <a:cs typeface="Arial" panose="020B0604020202020204" pitchFamily="34" charset="0"/>
              </a:rPr>
              <a:t>Höhere Werte weisen darauf hin, dass größere Flächenanteile höheren Lärmbändern zugeordnet sind</a:t>
            </a:r>
          </a:p>
          <a:p>
            <a:pPr marL="171450" indent="-171450">
              <a:buFont typeface="Arial" panose="020B0604020202020204" pitchFamily="34" charset="0"/>
              <a:buChar char="•"/>
            </a:pPr>
            <a:r>
              <a:rPr lang="de-DE" sz="1200" dirty="0">
                <a:solidFill>
                  <a:srgbClr val="333333"/>
                </a:solidFill>
                <a:latin typeface="+mj-lt"/>
                <a:ea typeface="Times New Roman" panose="02020603050405020304" pitchFamily="18" charset="0"/>
                <a:cs typeface="Arial" panose="020B0604020202020204" pitchFamily="34" charset="0"/>
              </a:rPr>
              <a:t>D</a:t>
            </a:r>
            <a:r>
              <a:rPr lang="de-DE" sz="1200" dirty="0">
                <a:solidFill>
                  <a:srgbClr val="333333"/>
                </a:solidFill>
                <a:effectLst/>
                <a:latin typeface="+mj-lt"/>
                <a:ea typeface="Times New Roman" panose="02020603050405020304" pitchFamily="18" charset="0"/>
                <a:cs typeface="Arial" panose="020B0604020202020204" pitchFamily="34" charset="0"/>
              </a:rPr>
              <a:t>ient als relative Kennzahl zum Vergleich der Lärmbelastung zwischen Standorten </a:t>
            </a:r>
            <a:endParaRPr lang="de-DE" sz="1200" dirty="0">
              <a:latin typeface="+mj-lt"/>
            </a:endParaRPr>
          </a:p>
          <a:p>
            <a:endParaRPr lang="de-DE" dirty="0"/>
          </a:p>
        </p:txBody>
      </p:sp>
      <p:sp>
        <p:nvSpPr>
          <p:cNvPr id="4" name="Foliennummernplatzhalter 3"/>
          <p:cNvSpPr>
            <a:spLocks noGrp="1"/>
          </p:cNvSpPr>
          <p:nvPr>
            <p:ph type="sldNum" sz="quarter" idx="5"/>
          </p:nvPr>
        </p:nvSpPr>
        <p:spPr/>
        <p:txBody>
          <a:bodyPr/>
          <a:lstStyle/>
          <a:p>
            <a:fld id="{BCFCD54C-9504-4367-989D-388D34295FE9}" type="slidenum">
              <a:rPr lang="de-DE" smtClean="0"/>
              <a:t>20</a:t>
            </a:fld>
            <a:endParaRPr lang="de-DE"/>
          </a:p>
        </p:txBody>
      </p:sp>
    </p:spTree>
    <p:extLst>
      <p:ext uri="{BB962C8B-B14F-4D97-AF65-F5344CB8AC3E}">
        <p14:creationId xmlns:p14="http://schemas.microsoft.com/office/powerpoint/2010/main" val="310982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9B00EF49-7894-4F53-A8DD-F7DB3BFC5032}" type="slidenum">
              <a:rPr lang="de-DE" smtClean="0"/>
              <a:pPr/>
              <a:t>27</a:t>
            </a:fld>
            <a:endParaRPr lang="de-DE" dirty="0"/>
          </a:p>
        </p:txBody>
      </p:sp>
      <p:sp>
        <p:nvSpPr>
          <p:cNvPr id="6" name="Folienbildplatzhalter 5"/>
          <p:cNvSpPr>
            <a:spLocks noGrp="1" noRot="1" noChangeAspect="1"/>
          </p:cNvSpPr>
          <p:nvPr>
            <p:ph type="sldImg"/>
          </p:nvPr>
        </p:nvSpPr>
        <p:spPr>
          <a:xfrm>
            <a:off x="549275" y="539750"/>
            <a:ext cx="5119688" cy="2879725"/>
          </a:xfrm>
        </p:spPr>
      </p:sp>
      <p:sp>
        <p:nvSpPr>
          <p:cNvPr id="7" name="Notizen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185416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887E7-E836-491C-81A8-7697643C282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F736134-BFEF-4CBB-9FD8-2A61B3235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85B8466-B9F5-4DE5-BB1C-6874A1473652}"/>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5" name="Fußzeilenplatzhalter 4">
            <a:extLst>
              <a:ext uri="{FF2B5EF4-FFF2-40B4-BE49-F238E27FC236}">
                <a16:creationId xmlns:a16="http://schemas.microsoft.com/office/drawing/2014/main" id="{03FEC1E0-4970-42FA-9F88-2612D0BFC49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1F17ACD-5D0D-4407-A5C6-9254EB071340}"/>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98564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A30F8-717D-4A9A-A862-D4A58059B3E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34F216C-D657-4DD3-A3F3-595C485FA97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690195B-D77F-4CB4-850E-D216617F58BE}"/>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5" name="Fußzeilenplatzhalter 4">
            <a:extLst>
              <a:ext uri="{FF2B5EF4-FFF2-40B4-BE49-F238E27FC236}">
                <a16:creationId xmlns:a16="http://schemas.microsoft.com/office/drawing/2014/main" id="{94292952-FCA8-4A2F-B002-2D08C18CEA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C173B87-E185-468E-AF74-2FE5213E24FD}"/>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523524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46A3969-43E4-469B-B7BF-108473F69FC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6BC1528A-5CFE-49C7-B00D-28FD62C95F0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8D1B3E0-93A0-496B-B66A-6F48D0532032}"/>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5" name="Fußzeilenplatzhalter 4">
            <a:extLst>
              <a:ext uri="{FF2B5EF4-FFF2-40B4-BE49-F238E27FC236}">
                <a16:creationId xmlns:a16="http://schemas.microsoft.com/office/drawing/2014/main" id="{0FF6FBAD-B85D-4E92-AF18-E1CB34553FD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BCDCACD-B900-4467-97A8-C10CD929602C}"/>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409736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4" name="Grafik 13"/>
          <p:cNvPicPr>
            <a:picLocks/>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a:off x="-1" y="1"/>
            <a:ext cx="9141619" cy="3357563"/>
          </a:xfrm>
          <a:prstGeom prst="rect">
            <a:avLst/>
          </a:prstGeom>
        </p:spPr>
      </p:pic>
      <p:pic>
        <p:nvPicPr>
          <p:cNvPr id="16" name="Grafik 15"/>
          <p:cNvPicPr>
            <a:picLocks/>
          </p:cNvPicPr>
          <p:nvPr userDrawn="1"/>
        </p:nvPicPr>
        <p:blipFill rotWithShape="1">
          <a:blip r:embed="rId2" cstate="print">
            <a:extLst>
              <a:ext uri="{28A0092B-C50C-407E-A947-70E740481C1C}">
                <a14:useLocalDpi xmlns:a14="http://schemas.microsoft.com/office/drawing/2010/main" val="0"/>
              </a:ext>
            </a:extLst>
          </a:blip>
          <a:srcRect l="46996"/>
          <a:stretch/>
        </p:blipFill>
        <p:spPr bwMode="gray">
          <a:xfrm>
            <a:off x="4296244" y="1"/>
            <a:ext cx="7895758" cy="3357563"/>
          </a:xfrm>
          <a:prstGeom prst="rect">
            <a:avLst/>
          </a:prstGeom>
        </p:spPr>
      </p:pic>
      <p:sp>
        <p:nvSpPr>
          <p:cNvPr id="9" name="Rechteck 8"/>
          <p:cNvSpPr/>
          <p:nvPr userDrawn="1"/>
        </p:nvSpPr>
        <p:spPr bwMode="gray">
          <a:xfrm>
            <a:off x="-2" y="3573017"/>
            <a:ext cx="12192001" cy="1656000"/>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7" tIns="35985" rIns="53977" bIns="35985" numCol="1" spcCol="0" rtlCol="0" fromWordArt="0" anchor="b" anchorCtr="0" forceAA="0" compatLnSpc="1">
            <a:prstTxWarp prst="textNoShape">
              <a:avLst/>
            </a:prstTxWarp>
            <a:noAutofit/>
          </a:bodyPr>
          <a:lstStyle/>
          <a:p>
            <a:pPr lvl="0" algn="r"/>
            <a:endParaRPr lang="de-DE" sz="800" dirty="0"/>
          </a:p>
        </p:txBody>
      </p:sp>
      <p:sp>
        <p:nvSpPr>
          <p:cNvPr id="2" name="Title 1"/>
          <p:cNvSpPr>
            <a:spLocks noGrp="1"/>
          </p:cNvSpPr>
          <p:nvPr>
            <p:ph type="ctrTitle" hasCustomPrompt="1"/>
          </p:nvPr>
        </p:nvSpPr>
        <p:spPr bwMode="gray">
          <a:xfrm>
            <a:off x="408849" y="4077137"/>
            <a:ext cx="11373038" cy="936000"/>
          </a:xfrm>
        </p:spPr>
        <p:txBody>
          <a:bodyPr anchor="t"/>
          <a:lstStyle>
            <a:lvl1pPr algn="l">
              <a:lnSpc>
                <a:spcPct val="90000"/>
              </a:lnSpc>
              <a:defRPr sz="3599"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408849" y="3717033"/>
            <a:ext cx="11373038" cy="288000"/>
          </a:xfrm>
        </p:spPr>
        <p:txBody>
          <a:bodyPr anchor="b"/>
          <a:lstStyle>
            <a:lvl1pPr marL="0" indent="0" algn="l">
              <a:lnSpc>
                <a:spcPct val="100000"/>
              </a:lnSpc>
              <a:spcBef>
                <a:spcPts val="0"/>
              </a:spcBef>
              <a:spcAft>
                <a:spcPts val="0"/>
              </a:spcAft>
              <a:buNone/>
              <a:defRPr sz="1799" b="0">
                <a:solidFill>
                  <a:schemeClr val="tx1"/>
                </a:solidFill>
                <a:latin typeface="+mn-lt"/>
              </a:defRPr>
            </a:lvl1pPr>
            <a:lvl2pPr marL="0" indent="0" algn="l">
              <a:lnSpc>
                <a:spcPct val="100000"/>
              </a:lnSpc>
              <a:spcBef>
                <a:spcPts val="0"/>
              </a:spcBef>
              <a:spcAft>
                <a:spcPts val="0"/>
              </a:spcAft>
              <a:buNone/>
              <a:defRPr sz="1799" b="0">
                <a:solidFill>
                  <a:schemeClr val="tx1"/>
                </a:solidFill>
                <a:latin typeface="+mn-lt"/>
              </a:defRPr>
            </a:lvl2pPr>
            <a:lvl3pPr marL="0" indent="0" algn="l">
              <a:lnSpc>
                <a:spcPct val="100000"/>
              </a:lnSpc>
              <a:spcBef>
                <a:spcPts val="0"/>
              </a:spcBef>
              <a:spcAft>
                <a:spcPts val="0"/>
              </a:spcAft>
              <a:buNone/>
              <a:defRPr sz="1799" b="0">
                <a:solidFill>
                  <a:schemeClr val="tx1"/>
                </a:solidFill>
                <a:latin typeface="+mn-lt"/>
              </a:defRPr>
            </a:lvl3pPr>
            <a:lvl4pPr marL="0" indent="0" algn="l">
              <a:lnSpc>
                <a:spcPct val="100000"/>
              </a:lnSpc>
              <a:spcBef>
                <a:spcPts val="0"/>
              </a:spcBef>
              <a:spcAft>
                <a:spcPts val="0"/>
              </a:spcAft>
              <a:buNone/>
              <a:defRPr sz="1799" b="0">
                <a:solidFill>
                  <a:schemeClr val="tx1"/>
                </a:solidFill>
                <a:latin typeface="+mn-lt"/>
              </a:defRPr>
            </a:lvl4pPr>
            <a:lvl5pPr marL="0" indent="0" algn="l">
              <a:lnSpc>
                <a:spcPct val="100000"/>
              </a:lnSpc>
              <a:spcBef>
                <a:spcPts val="0"/>
              </a:spcBef>
              <a:spcAft>
                <a:spcPts val="0"/>
              </a:spcAft>
              <a:buNone/>
              <a:defRPr sz="1799" b="0">
                <a:solidFill>
                  <a:schemeClr val="tx1"/>
                </a:solidFill>
                <a:latin typeface="+mn-lt"/>
              </a:defRPr>
            </a:lvl5pPr>
            <a:lvl6pPr marL="0" indent="0" algn="l">
              <a:lnSpc>
                <a:spcPct val="100000"/>
              </a:lnSpc>
              <a:spcBef>
                <a:spcPts val="0"/>
              </a:spcBef>
              <a:spcAft>
                <a:spcPts val="0"/>
              </a:spcAft>
              <a:buNone/>
              <a:defRPr sz="1799" b="0">
                <a:solidFill>
                  <a:schemeClr val="tx1"/>
                </a:solidFill>
                <a:latin typeface="+mn-lt"/>
              </a:defRPr>
            </a:lvl6pPr>
            <a:lvl7pPr marL="0" indent="0" algn="l">
              <a:lnSpc>
                <a:spcPct val="100000"/>
              </a:lnSpc>
              <a:spcBef>
                <a:spcPts val="0"/>
              </a:spcBef>
              <a:spcAft>
                <a:spcPts val="0"/>
              </a:spcAft>
              <a:buNone/>
              <a:defRPr sz="1799" b="0">
                <a:solidFill>
                  <a:schemeClr val="tx1"/>
                </a:solidFill>
                <a:latin typeface="+mn-lt"/>
              </a:defRPr>
            </a:lvl7pPr>
            <a:lvl8pPr marL="0" indent="0" algn="l">
              <a:lnSpc>
                <a:spcPct val="100000"/>
              </a:lnSpc>
              <a:spcBef>
                <a:spcPts val="0"/>
              </a:spcBef>
              <a:spcAft>
                <a:spcPts val="0"/>
              </a:spcAft>
              <a:buNone/>
              <a:defRPr sz="1799" b="0">
                <a:solidFill>
                  <a:schemeClr val="tx1"/>
                </a:solidFill>
                <a:latin typeface="+mn-lt"/>
              </a:defRPr>
            </a:lvl8pPr>
            <a:lvl9pPr marL="0" indent="0" algn="l">
              <a:lnSpc>
                <a:spcPct val="100000"/>
              </a:lnSpc>
              <a:spcBef>
                <a:spcPts val="0"/>
              </a:spcBef>
              <a:spcAft>
                <a:spcPts val="0"/>
              </a:spcAft>
              <a:buNone/>
              <a:defRPr sz="1799"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408848" y="5373216"/>
            <a:ext cx="5542557" cy="1079972"/>
          </a:xfrm>
        </p:spPr>
        <p:txBody>
          <a:bodyPr/>
          <a:lstStyle>
            <a:lvl1pPr marL="0" indent="0">
              <a:spcBef>
                <a:spcPts val="0"/>
              </a:spcBef>
              <a:spcAft>
                <a:spcPts val="0"/>
              </a:spcAft>
              <a:buFont typeface="Arial" panose="020B0604020202020204" pitchFamily="34" charset="0"/>
              <a:buNone/>
              <a:defRPr sz="1799" b="0">
                <a:latin typeface="+mn-lt"/>
              </a:defRPr>
            </a:lvl1pPr>
            <a:lvl2pPr marL="0" indent="0">
              <a:spcBef>
                <a:spcPts val="0"/>
              </a:spcBef>
              <a:spcAft>
                <a:spcPts val="0"/>
              </a:spcAft>
              <a:buFont typeface="Arial" panose="020B0604020202020204" pitchFamily="34" charset="0"/>
              <a:buNone/>
              <a:defRPr sz="1799" b="0">
                <a:latin typeface="+mn-lt"/>
              </a:defRPr>
            </a:lvl2pPr>
            <a:lvl3pPr marL="0" indent="0">
              <a:spcBef>
                <a:spcPts val="0"/>
              </a:spcBef>
              <a:spcAft>
                <a:spcPts val="0"/>
              </a:spcAft>
              <a:buNone/>
              <a:defRPr sz="1799" b="0">
                <a:latin typeface="+mn-lt"/>
              </a:defRPr>
            </a:lvl3pPr>
            <a:lvl4pPr marL="0" indent="0">
              <a:spcBef>
                <a:spcPts val="0"/>
              </a:spcBef>
              <a:spcAft>
                <a:spcPts val="0"/>
              </a:spcAft>
              <a:buNone/>
              <a:defRPr sz="1799" b="0">
                <a:latin typeface="+mn-lt"/>
              </a:defRPr>
            </a:lvl4pPr>
            <a:lvl5pPr marL="0" indent="0">
              <a:spcBef>
                <a:spcPts val="0"/>
              </a:spcBef>
              <a:spcAft>
                <a:spcPts val="0"/>
              </a:spcAft>
              <a:buNone/>
              <a:defRPr sz="1799" b="0">
                <a:latin typeface="+mn-lt"/>
              </a:defRPr>
            </a:lvl5pPr>
            <a:lvl6pPr marL="0" indent="0">
              <a:buNone/>
              <a:defRPr sz="1799">
                <a:latin typeface="+mn-lt"/>
              </a:defRPr>
            </a:lvl6pPr>
            <a:lvl7pPr marL="0" indent="0">
              <a:buNone/>
              <a:defRPr sz="1799">
                <a:latin typeface="+mn-lt"/>
              </a:defRPr>
            </a:lvl7pPr>
            <a:lvl8pPr marL="0" indent="0">
              <a:buNone/>
              <a:defRPr sz="1799">
                <a:latin typeface="+mn-lt"/>
              </a:defRPr>
            </a:lvl8pPr>
            <a:lvl9pPr marL="0" indent="0">
              <a:buNone/>
              <a:defRPr sz="1799">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89759" y="404665"/>
            <a:ext cx="6405998"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1" name="Rechteck 10"/>
          <p:cNvSpPr/>
          <p:nvPr userDrawn="1"/>
        </p:nvSpPr>
        <p:spPr bwMode="gray">
          <a:xfrm>
            <a:off x="3" y="3429001"/>
            <a:ext cx="12191999"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de-DE" sz="1799" dirty="0"/>
          </a:p>
        </p:txBody>
      </p:sp>
      <p:pic>
        <p:nvPicPr>
          <p:cNvPr id="12" name="Picture 2"/>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gray">
          <a:xfrm>
            <a:off x="408848" y="404664"/>
            <a:ext cx="880649"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gray">
          <a:xfrm>
            <a:off x="9839657" y="6095826"/>
            <a:ext cx="1943494" cy="50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A picture containing drawing&#10;&#10;Description automatically generated">
            <a:extLst>
              <a:ext uri="{FF2B5EF4-FFF2-40B4-BE49-F238E27FC236}">
                <a16:creationId xmlns:a16="http://schemas.microsoft.com/office/drawing/2014/main" id="{2FF0B447-7612-E148-BEC2-6C555899D49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791951" y="5594299"/>
            <a:ext cx="989936" cy="501527"/>
          </a:xfrm>
          <a:prstGeom prst="rect">
            <a:avLst/>
          </a:prstGeom>
        </p:spPr>
      </p:pic>
    </p:spTree>
    <p:extLst>
      <p:ext uri="{BB962C8B-B14F-4D97-AF65-F5344CB8AC3E}">
        <p14:creationId xmlns:p14="http://schemas.microsoft.com/office/powerpoint/2010/main" val="2290004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folie (variables Bild 1)">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2" y="2"/>
            <a:ext cx="12192004" cy="3357563"/>
          </a:xfrm>
          <a:noFill/>
        </p:spPr>
        <p:txBody>
          <a:bodyPr lIns="6372000" tIns="0" bIns="0" anchor="ctr"/>
          <a:lstStyle>
            <a:lvl1pPr algn="l">
              <a:spcBef>
                <a:spcPts val="0"/>
              </a:spcBef>
              <a:defRPr sz="1000" b="0" i="0" baseline="0">
                <a:solidFill>
                  <a:schemeClr val="tx1"/>
                </a:solidFill>
              </a:defRPr>
            </a:lvl1pPr>
          </a:lstStyle>
          <a:p>
            <a:r>
              <a:rPr lang="de-DE" dirty="0"/>
              <a:t>Fügen Sie bei Bedarf über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9" name="Rechteck 8"/>
          <p:cNvSpPr/>
          <p:nvPr userDrawn="1"/>
        </p:nvSpPr>
        <p:spPr bwMode="gray">
          <a:xfrm>
            <a:off x="-2" y="3573017"/>
            <a:ext cx="12192001" cy="1656000"/>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7" tIns="35985" rIns="53977" bIns="35985" numCol="1" spcCol="0" rtlCol="0" fromWordArt="0" anchor="b" anchorCtr="0" forceAA="0" compatLnSpc="1">
            <a:prstTxWarp prst="textNoShape">
              <a:avLst/>
            </a:prstTxWarp>
            <a:noAutofit/>
          </a:bodyPr>
          <a:lstStyle/>
          <a:p>
            <a:pPr lvl="0" algn="r"/>
            <a:endParaRPr lang="de-DE" sz="800" dirty="0"/>
          </a:p>
        </p:txBody>
      </p:sp>
      <p:sp>
        <p:nvSpPr>
          <p:cNvPr id="2" name="Title 1"/>
          <p:cNvSpPr>
            <a:spLocks noGrp="1"/>
          </p:cNvSpPr>
          <p:nvPr>
            <p:ph type="ctrTitle" hasCustomPrompt="1"/>
          </p:nvPr>
        </p:nvSpPr>
        <p:spPr bwMode="gray">
          <a:xfrm>
            <a:off x="408849" y="4077137"/>
            <a:ext cx="11373038" cy="936000"/>
          </a:xfrm>
        </p:spPr>
        <p:txBody>
          <a:bodyPr anchor="t"/>
          <a:lstStyle>
            <a:lvl1pPr algn="l">
              <a:lnSpc>
                <a:spcPct val="90000"/>
              </a:lnSpc>
              <a:defRPr sz="3599"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408849" y="3717033"/>
            <a:ext cx="11373038" cy="288000"/>
          </a:xfrm>
        </p:spPr>
        <p:txBody>
          <a:bodyPr anchor="b"/>
          <a:lstStyle>
            <a:lvl1pPr marL="0" indent="0" algn="l">
              <a:lnSpc>
                <a:spcPct val="100000"/>
              </a:lnSpc>
              <a:spcBef>
                <a:spcPts val="0"/>
              </a:spcBef>
              <a:spcAft>
                <a:spcPts val="0"/>
              </a:spcAft>
              <a:buNone/>
              <a:defRPr sz="1799" b="0">
                <a:solidFill>
                  <a:schemeClr val="tx1"/>
                </a:solidFill>
                <a:latin typeface="+mn-lt"/>
              </a:defRPr>
            </a:lvl1pPr>
            <a:lvl2pPr marL="0" indent="0" algn="l">
              <a:lnSpc>
                <a:spcPct val="100000"/>
              </a:lnSpc>
              <a:spcBef>
                <a:spcPts val="0"/>
              </a:spcBef>
              <a:spcAft>
                <a:spcPts val="0"/>
              </a:spcAft>
              <a:buNone/>
              <a:defRPr sz="1799" b="0">
                <a:solidFill>
                  <a:schemeClr val="tx1"/>
                </a:solidFill>
                <a:latin typeface="+mn-lt"/>
              </a:defRPr>
            </a:lvl2pPr>
            <a:lvl3pPr marL="0" indent="0" algn="l">
              <a:lnSpc>
                <a:spcPct val="100000"/>
              </a:lnSpc>
              <a:spcBef>
                <a:spcPts val="0"/>
              </a:spcBef>
              <a:spcAft>
                <a:spcPts val="0"/>
              </a:spcAft>
              <a:buNone/>
              <a:defRPr sz="1799" b="0">
                <a:solidFill>
                  <a:schemeClr val="tx1"/>
                </a:solidFill>
                <a:latin typeface="+mn-lt"/>
              </a:defRPr>
            </a:lvl3pPr>
            <a:lvl4pPr marL="0" indent="0" algn="l">
              <a:lnSpc>
                <a:spcPct val="100000"/>
              </a:lnSpc>
              <a:spcBef>
                <a:spcPts val="0"/>
              </a:spcBef>
              <a:spcAft>
                <a:spcPts val="0"/>
              </a:spcAft>
              <a:buNone/>
              <a:defRPr sz="1799" b="0">
                <a:solidFill>
                  <a:schemeClr val="tx1"/>
                </a:solidFill>
                <a:latin typeface="+mn-lt"/>
              </a:defRPr>
            </a:lvl4pPr>
            <a:lvl5pPr marL="0" indent="0" algn="l">
              <a:lnSpc>
                <a:spcPct val="100000"/>
              </a:lnSpc>
              <a:spcBef>
                <a:spcPts val="0"/>
              </a:spcBef>
              <a:spcAft>
                <a:spcPts val="0"/>
              </a:spcAft>
              <a:buNone/>
              <a:defRPr sz="1799" b="0">
                <a:solidFill>
                  <a:schemeClr val="tx1"/>
                </a:solidFill>
                <a:latin typeface="+mn-lt"/>
              </a:defRPr>
            </a:lvl5pPr>
            <a:lvl6pPr marL="0" indent="0" algn="l">
              <a:lnSpc>
                <a:spcPct val="100000"/>
              </a:lnSpc>
              <a:spcBef>
                <a:spcPts val="0"/>
              </a:spcBef>
              <a:spcAft>
                <a:spcPts val="0"/>
              </a:spcAft>
              <a:buNone/>
              <a:defRPr sz="1799" b="0">
                <a:solidFill>
                  <a:schemeClr val="tx1"/>
                </a:solidFill>
                <a:latin typeface="+mn-lt"/>
              </a:defRPr>
            </a:lvl6pPr>
            <a:lvl7pPr marL="0" indent="0" algn="l">
              <a:lnSpc>
                <a:spcPct val="100000"/>
              </a:lnSpc>
              <a:spcBef>
                <a:spcPts val="0"/>
              </a:spcBef>
              <a:spcAft>
                <a:spcPts val="0"/>
              </a:spcAft>
              <a:buNone/>
              <a:defRPr sz="1799" b="0">
                <a:solidFill>
                  <a:schemeClr val="tx1"/>
                </a:solidFill>
                <a:latin typeface="+mn-lt"/>
              </a:defRPr>
            </a:lvl7pPr>
            <a:lvl8pPr marL="0" indent="0" algn="l">
              <a:lnSpc>
                <a:spcPct val="100000"/>
              </a:lnSpc>
              <a:spcBef>
                <a:spcPts val="0"/>
              </a:spcBef>
              <a:spcAft>
                <a:spcPts val="0"/>
              </a:spcAft>
              <a:buNone/>
              <a:defRPr sz="1799" b="0">
                <a:solidFill>
                  <a:schemeClr val="tx1"/>
                </a:solidFill>
                <a:latin typeface="+mn-lt"/>
              </a:defRPr>
            </a:lvl8pPr>
            <a:lvl9pPr marL="0" indent="0" algn="l">
              <a:lnSpc>
                <a:spcPct val="100000"/>
              </a:lnSpc>
              <a:spcBef>
                <a:spcPts val="0"/>
              </a:spcBef>
              <a:spcAft>
                <a:spcPts val="0"/>
              </a:spcAft>
              <a:buNone/>
              <a:defRPr sz="1799"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408848" y="5373216"/>
            <a:ext cx="5542557" cy="1079972"/>
          </a:xfrm>
        </p:spPr>
        <p:txBody>
          <a:bodyPr/>
          <a:lstStyle>
            <a:lvl1pPr marL="0" indent="0">
              <a:spcBef>
                <a:spcPts val="0"/>
              </a:spcBef>
              <a:spcAft>
                <a:spcPts val="0"/>
              </a:spcAft>
              <a:buFont typeface="Arial" panose="020B0604020202020204" pitchFamily="34" charset="0"/>
              <a:buNone/>
              <a:defRPr sz="1799" b="0">
                <a:latin typeface="+mn-lt"/>
              </a:defRPr>
            </a:lvl1pPr>
            <a:lvl2pPr marL="0" indent="0">
              <a:spcBef>
                <a:spcPts val="0"/>
              </a:spcBef>
              <a:spcAft>
                <a:spcPts val="0"/>
              </a:spcAft>
              <a:buFont typeface="Arial" panose="020B0604020202020204" pitchFamily="34" charset="0"/>
              <a:buNone/>
              <a:defRPr sz="1799" b="0">
                <a:latin typeface="+mn-lt"/>
              </a:defRPr>
            </a:lvl2pPr>
            <a:lvl3pPr marL="0" indent="0">
              <a:spcBef>
                <a:spcPts val="0"/>
              </a:spcBef>
              <a:spcAft>
                <a:spcPts val="0"/>
              </a:spcAft>
              <a:buNone/>
              <a:defRPr sz="1799" b="0">
                <a:latin typeface="+mn-lt"/>
              </a:defRPr>
            </a:lvl3pPr>
            <a:lvl4pPr marL="0" indent="0">
              <a:spcBef>
                <a:spcPts val="0"/>
              </a:spcBef>
              <a:spcAft>
                <a:spcPts val="0"/>
              </a:spcAft>
              <a:buNone/>
              <a:defRPr sz="1799" b="0">
                <a:latin typeface="+mn-lt"/>
              </a:defRPr>
            </a:lvl4pPr>
            <a:lvl5pPr marL="0" indent="0">
              <a:spcBef>
                <a:spcPts val="0"/>
              </a:spcBef>
              <a:spcAft>
                <a:spcPts val="0"/>
              </a:spcAft>
              <a:buNone/>
              <a:defRPr sz="1799" b="0">
                <a:latin typeface="+mn-lt"/>
              </a:defRPr>
            </a:lvl5pPr>
            <a:lvl6pPr marL="0" indent="0">
              <a:buNone/>
              <a:defRPr sz="1799">
                <a:latin typeface="+mn-lt"/>
              </a:defRPr>
            </a:lvl6pPr>
            <a:lvl7pPr marL="0" indent="0">
              <a:buNone/>
              <a:defRPr sz="1799">
                <a:latin typeface="+mn-lt"/>
              </a:defRPr>
            </a:lvl7pPr>
            <a:lvl8pPr marL="0" indent="0">
              <a:buNone/>
              <a:defRPr sz="1799">
                <a:latin typeface="+mn-lt"/>
              </a:defRPr>
            </a:lvl8pPr>
            <a:lvl9pPr marL="0" indent="0">
              <a:buNone/>
              <a:defRPr sz="1799">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88687" y="404665"/>
            <a:ext cx="6406332"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0" name="Textplatzhalter 9"/>
          <p:cNvSpPr>
            <a:spLocks noGrp="1"/>
          </p:cNvSpPr>
          <p:nvPr>
            <p:ph type="body" sz="quarter" idx="13" hasCustomPrompt="1"/>
          </p:nvPr>
        </p:nvSpPr>
        <p:spPr bwMode="gray">
          <a:xfrm>
            <a:off x="408849" y="404665"/>
            <a:ext cx="881770" cy="936000"/>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13" name="Rechteck 12"/>
          <p:cNvSpPr/>
          <p:nvPr userDrawn="1"/>
        </p:nvSpPr>
        <p:spPr bwMode="gray">
          <a:xfrm>
            <a:off x="3" y="3429001"/>
            <a:ext cx="12191999"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de-DE" sz="1799" dirty="0"/>
          </a:p>
        </p:txBody>
      </p:sp>
      <p:pic>
        <p:nvPicPr>
          <p:cNvPr id="11" name="Picture 2"/>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gray">
          <a:xfrm>
            <a:off x="9839657" y="6095826"/>
            <a:ext cx="1943494" cy="50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A picture containing drawing&#10;&#10;Description automatically generated">
            <a:extLst>
              <a:ext uri="{FF2B5EF4-FFF2-40B4-BE49-F238E27FC236}">
                <a16:creationId xmlns:a16="http://schemas.microsoft.com/office/drawing/2014/main" id="{64C4B904-9EE8-0144-A987-DD1582BBB4E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91951" y="5594299"/>
            <a:ext cx="989936" cy="501527"/>
          </a:xfrm>
          <a:prstGeom prst="rect">
            <a:avLst/>
          </a:prstGeom>
        </p:spPr>
      </p:pic>
    </p:spTree>
    <p:extLst>
      <p:ext uri="{BB962C8B-B14F-4D97-AF65-F5344CB8AC3E}">
        <p14:creationId xmlns:p14="http://schemas.microsoft.com/office/powerpoint/2010/main" val="291937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variables Bild 2)">
    <p:spTree>
      <p:nvGrpSpPr>
        <p:cNvPr id="1" name=""/>
        <p:cNvGrpSpPr/>
        <p:nvPr/>
      </p:nvGrpSpPr>
      <p:grpSpPr>
        <a:xfrm>
          <a:off x="0" y="0"/>
          <a:ext cx="0" cy="0"/>
          <a:chOff x="0" y="0"/>
          <a:chExt cx="0" cy="0"/>
        </a:xfrm>
      </p:grpSpPr>
      <p:sp>
        <p:nvSpPr>
          <p:cNvPr id="5" name="Bildplatzhalter 4"/>
          <p:cNvSpPr>
            <a:spLocks noGrp="1"/>
          </p:cNvSpPr>
          <p:nvPr>
            <p:ph type="pic" sz="quarter" idx="12" hasCustomPrompt="1"/>
          </p:nvPr>
        </p:nvSpPr>
        <p:spPr bwMode="gray">
          <a:xfrm>
            <a:off x="2" y="2"/>
            <a:ext cx="12192004" cy="5229225"/>
          </a:xfrm>
          <a:solidFill>
            <a:srgbClr val="E6E7E8"/>
          </a:solidFill>
        </p:spPr>
        <p:txBody>
          <a:bodyPr lIns="6372000" tIns="0" rIns="0" bIns="0" anchor="ctr"/>
          <a:lstStyle>
            <a:lvl1pPr algn="l">
              <a:spcBef>
                <a:spcPts val="0"/>
              </a:spcBef>
              <a:defRPr sz="1000" b="0" i="0" baseline="0">
                <a:solidFill>
                  <a:schemeClr val="tx1"/>
                </a:solidFill>
              </a:defRPr>
            </a:lvl1pPr>
          </a:lstStyle>
          <a:p>
            <a:r>
              <a:rPr lang="de-DE" dirty="0"/>
              <a:t>Fügen Sie über Klick auf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2" name="Title 1"/>
          <p:cNvSpPr>
            <a:spLocks noGrp="1"/>
          </p:cNvSpPr>
          <p:nvPr>
            <p:ph type="ctrTitle" hasCustomPrompt="1"/>
          </p:nvPr>
        </p:nvSpPr>
        <p:spPr bwMode="gray">
          <a:xfrm>
            <a:off x="0" y="3573016"/>
            <a:ext cx="12192006" cy="1728000"/>
          </a:xfrm>
          <a:solidFill>
            <a:srgbClr val="FFFFFF">
              <a:alpha val="69804"/>
            </a:srgbClr>
          </a:solidFill>
        </p:spPr>
        <p:txBody>
          <a:bodyPr lIns="410400" tIns="503915" rIns="410400" anchor="t"/>
          <a:lstStyle>
            <a:lvl1pPr algn="l">
              <a:lnSpc>
                <a:spcPct val="90000"/>
              </a:lnSpc>
              <a:defRPr sz="3599" baseline="0"/>
            </a:lvl1pPr>
          </a:lstStyle>
          <a:p>
            <a:r>
              <a:rPr lang="de-DE" dirty="0"/>
              <a:t>Titelzeile </a:t>
            </a:r>
            <a:br>
              <a:rPr lang="de-DE" dirty="0"/>
            </a:br>
            <a:r>
              <a:rPr lang="de-DE" dirty="0"/>
              <a:t>max. 2-zeilig</a:t>
            </a:r>
          </a:p>
        </p:txBody>
      </p:sp>
      <p:sp>
        <p:nvSpPr>
          <p:cNvPr id="3" name="Subtitle 2"/>
          <p:cNvSpPr>
            <a:spLocks noGrp="1"/>
          </p:cNvSpPr>
          <p:nvPr>
            <p:ph type="subTitle" idx="1" hasCustomPrompt="1"/>
          </p:nvPr>
        </p:nvSpPr>
        <p:spPr bwMode="gray">
          <a:xfrm>
            <a:off x="408849" y="3717033"/>
            <a:ext cx="11373038" cy="288000"/>
          </a:xfrm>
        </p:spPr>
        <p:txBody>
          <a:bodyPr anchor="b"/>
          <a:lstStyle>
            <a:lvl1pPr marL="0" indent="0" algn="l">
              <a:lnSpc>
                <a:spcPct val="100000"/>
              </a:lnSpc>
              <a:spcBef>
                <a:spcPts val="0"/>
              </a:spcBef>
              <a:spcAft>
                <a:spcPts val="0"/>
              </a:spcAft>
              <a:buNone/>
              <a:defRPr sz="1799" b="0">
                <a:solidFill>
                  <a:schemeClr val="tx1"/>
                </a:solidFill>
                <a:latin typeface="+mn-lt"/>
              </a:defRPr>
            </a:lvl1pPr>
            <a:lvl2pPr marL="0" indent="0" algn="l">
              <a:lnSpc>
                <a:spcPct val="100000"/>
              </a:lnSpc>
              <a:spcBef>
                <a:spcPts val="0"/>
              </a:spcBef>
              <a:spcAft>
                <a:spcPts val="0"/>
              </a:spcAft>
              <a:buNone/>
              <a:defRPr sz="1799" b="0">
                <a:solidFill>
                  <a:schemeClr val="tx1"/>
                </a:solidFill>
                <a:latin typeface="+mn-lt"/>
              </a:defRPr>
            </a:lvl2pPr>
            <a:lvl3pPr marL="0" indent="0" algn="l">
              <a:lnSpc>
                <a:spcPct val="100000"/>
              </a:lnSpc>
              <a:spcBef>
                <a:spcPts val="0"/>
              </a:spcBef>
              <a:spcAft>
                <a:spcPts val="0"/>
              </a:spcAft>
              <a:buNone/>
              <a:defRPr sz="1799" b="0">
                <a:solidFill>
                  <a:schemeClr val="tx1"/>
                </a:solidFill>
                <a:latin typeface="+mn-lt"/>
              </a:defRPr>
            </a:lvl3pPr>
            <a:lvl4pPr marL="0" indent="0" algn="l">
              <a:lnSpc>
                <a:spcPct val="100000"/>
              </a:lnSpc>
              <a:spcBef>
                <a:spcPts val="0"/>
              </a:spcBef>
              <a:spcAft>
                <a:spcPts val="0"/>
              </a:spcAft>
              <a:buNone/>
              <a:defRPr sz="1799" b="0">
                <a:solidFill>
                  <a:schemeClr val="tx1"/>
                </a:solidFill>
                <a:latin typeface="+mn-lt"/>
              </a:defRPr>
            </a:lvl4pPr>
            <a:lvl5pPr marL="0" indent="0" algn="l">
              <a:lnSpc>
                <a:spcPct val="100000"/>
              </a:lnSpc>
              <a:spcBef>
                <a:spcPts val="0"/>
              </a:spcBef>
              <a:spcAft>
                <a:spcPts val="0"/>
              </a:spcAft>
              <a:buNone/>
              <a:defRPr sz="1799" b="0">
                <a:solidFill>
                  <a:schemeClr val="tx1"/>
                </a:solidFill>
                <a:latin typeface="+mn-lt"/>
              </a:defRPr>
            </a:lvl5pPr>
            <a:lvl6pPr marL="0" indent="0" algn="l">
              <a:lnSpc>
                <a:spcPct val="100000"/>
              </a:lnSpc>
              <a:spcBef>
                <a:spcPts val="0"/>
              </a:spcBef>
              <a:spcAft>
                <a:spcPts val="0"/>
              </a:spcAft>
              <a:buNone/>
              <a:defRPr sz="1799" b="0">
                <a:solidFill>
                  <a:schemeClr val="tx1"/>
                </a:solidFill>
                <a:latin typeface="+mn-lt"/>
              </a:defRPr>
            </a:lvl6pPr>
            <a:lvl7pPr marL="0" indent="0" algn="l">
              <a:lnSpc>
                <a:spcPct val="100000"/>
              </a:lnSpc>
              <a:spcBef>
                <a:spcPts val="0"/>
              </a:spcBef>
              <a:spcAft>
                <a:spcPts val="0"/>
              </a:spcAft>
              <a:buNone/>
              <a:defRPr sz="1799" b="0">
                <a:solidFill>
                  <a:schemeClr val="tx1"/>
                </a:solidFill>
                <a:latin typeface="+mn-lt"/>
              </a:defRPr>
            </a:lvl7pPr>
            <a:lvl8pPr marL="0" indent="0" algn="l">
              <a:lnSpc>
                <a:spcPct val="100000"/>
              </a:lnSpc>
              <a:spcBef>
                <a:spcPts val="0"/>
              </a:spcBef>
              <a:spcAft>
                <a:spcPts val="0"/>
              </a:spcAft>
              <a:buNone/>
              <a:defRPr sz="1799" b="0">
                <a:solidFill>
                  <a:schemeClr val="tx1"/>
                </a:solidFill>
                <a:latin typeface="+mn-lt"/>
              </a:defRPr>
            </a:lvl8pPr>
            <a:lvl9pPr marL="0" indent="0" algn="l">
              <a:lnSpc>
                <a:spcPct val="100000"/>
              </a:lnSpc>
              <a:spcBef>
                <a:spcPts val="0"/>
              </a:spcBef>
              <a:spcAft>
                <a:spcPts val="0"/>
              </a:spcAft>
              <a:buNone/>
              <a:defRPr sz="1799" b="0">
                <a:solidFill>
                  <a:schemeClr val="tx1"/>
                </a:solidFill>
                <a:latin typeface="+mn-lt"/>
              </a:defRPr>
            </a:lvl9pPr>
          </a:lstStyle>
          <a:p>
            <a:pPr lvl="0"/>
            <a:r>
              <a:rPr lang="de-DE" dirty="0"/>
              <a:t>Dachzeile</a:t>
            </a:r>
          </a:p>
        </p:txBody>
      </p:sp>
      <p:sp>
        <p:nvSpPr>
          <p:cNvPr id="15" name="Textplatzhalter 14"/>
          <p:cNvSpPr>
            <a:spLocks noGrp="1"/>
          </p:cNvSpPr>
          <p:nvPr>
            <p:ph type="body" sz="quarter" idx="10" hasCustomPrompt="1"/>
          </p:nvPr>
        </p:nvSpPr>
        <p:spPr bwMode="gray">
          <a:xfrm>
            <a:off x="408848" y="5373216"/>
            <a:ext cx="5542557" cy="1079972"/>
          </a:xfrm>
        </p:spPr>
        <p:txBody>
          <a:bodyPr/>
          <a:lstStyle>
            <a:lvl1pPr marL="0" indent="0">
              <a:spcBef>
                <a:spcPts val="0"/>
              </a:spcBef>
              <a:spcAft>
                <a:spcPts val="0"/>
              </a:spcAft>
              <a:buFont typeface="Arial" panose="020B0604020202020204" pitchFamily="34" charset="0"/>
              <a:buNone/>
              <a:defRPr sz="1799" b="0">
                <a:latin typeface="+mn-lt"/>
              </a:defRPr>
            </a:lvl1pPr>
            <a:lvl2pPr marL="0" indent="0">
              <a:spcBef>
                <a:spcPts val="0"/>
              </a:spcBef>
              <a:spcAft>
                <a:spcPts val="0"/>
              </a:spcAft>
              <a:buFont typeface="Arial" panose="020B0604020202020204" pitchFamily="34" charset="0"/>
              <a:buNone/>
              <a:defRPr sz="1799" b="0">
                <a:latin typeface="+mn-lt"/>
              </a:defRPr>
            </a:lvl2pPr>
            <a:lvl3pPr marL="0" indent="0">
              <a:spcBef>
                <a:spcPts val="0"/>
              </a:spcBef>
              <a:spcAft>
                <a:spcPts val="0"/>
              </a:spcAft>
              <a:buNone/>
              <a:defRPr sz="1799" b="0">
                <a:latin typeface="+mn-lt"/>
              </a:defRPr>
            </a:lvl3pPr>
            <a:lvl4pPr marL="0" indent="0">
              <a:spcBef>
                <a:spcPts val="0"/>
              </a:spcBef>
              <a:spcAft>
                <a:spcPts val="0"/>
              </a:spcAft>
              <a:buNone/>
              <a:defRPr sz="1799" b="0">
                <a:latin typeface="+mn-lt"/>
              </a:defRPr>
            </a:lvl4pPr>
            <a:lvl5pPr marL="0" indent="0">
              <a:spcBef>
                <a:spcPts val="0"/>
              </a:spcBef>
              <a:spcAft>
                <a:spcPts val="0"/>
              </a:spcAft>
              <a:buNone/>
              <a:defRPr sz="1799" b="0">
                <a:latin typeface="+mn-lt"/>
              </a:defRPr>
            </a:lvl5pPr>
            <a:lvl6pPr marL="0" indent="0">
              <a:buNone/>
              <a:defRPr sz="1799">
                <a:latin typeface="+mn-lt"/>
              </a:defRPr>
            </a:lvl6pPr>
            <a:lvl7pPr marL="0" indent="0">
              <a:buNone/>
              <a:defRPr sz="1799">
                <a:latin typeface="+mn-lt"/>
              </a:defRPr>
            </a:lvl7pPr>
            <a:lvl8pPr marL="0" indent="0">
              <a:buNone/>
              <a:defRPr sz="1799">
                <a:latin typeface="+mn-lt"/>
              </a:defRPr>
            </a:lvl8pPr>
            <a:lvl9pPr marL="0" indent="0">
              <a:buNone/>
              <a:defRPr sz="1799">
                <a:latin typeface="+mn-lt"/>
              </a:defRPr>
            </a:lvl9pPr>
          </a:lstStyle>
          <a:p>
            <a:pPr lvl="0"/>
            <a:r>
              <a:rPr lang="de-DE" dirty="0"/>
              <a:t>Zusatzinformation (Autor | Datum)</a:t>
            </a:r>
          </a:p>
          <a:p>
            <a:pPr lvl="1"/>
            <a:r>
              <a:rPr lang="de-DE" dirty="0"/>
              <a:t>Zweite Ebene</a:t>
            </a:r>
          </a:p>
        </p:txBody>
      </p:sp>
      <p:sp>
        <p:nvSpPr>
          <p:cNvPr id="21" name="Textplatzhalter 20"/>
          <p:cNvSpPr>
            <a:spLocks noGrp="1"/>
          </p:cNvSpPr>
          <p:nvPr>
            <p:ph type="body" sz="quarter" idx="11" hasCustomPrompt="1"/>
          </p:nvPr>
        </p:nvSpPr>
        <p:spPr bwMode="gray">
          <a:xfrm>
            <a:off x="1488687" y="404665"/>
            <a:ext cx="6406332"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10" name="Textplatzhalter 9"/>
          <p:cNvSpPr>
            <a:spLocks noGrp="1"/>
          </p:cNvSpPr>
          <p:nvPr>
            <p:ph type="body" sz="quarter" idx="13" hasCustomPrompt="1"/>
          </p:nvPr>
        </p:nvSpPr>
        <p:spPr bwMode="gray">
          <a:xfrm>
            <a:off x="408849" y="404665"/>
            <a:ext cx="881770" cy="936000"/>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12" name="Textplatzhalter 9"/>
          <p:cNvSpPr>
            <a:spLocks noGrp="1"/>
          </p:cNvSpPr>
          <p:nvPr>
            <p:ph type="body" sz="quarter" idx="14" hasCustomPrompt="1"/>
          </p:nvPr>
        </p:nvSpPr>
        <p:spPr bwMode="gray">
          <a:xfrm>
            <a:off x="0" y="3429001"/>
            <a:ext cx="12192000" cy="72000"/>
          </a:xfrm>
          <a:solidFill>
            <a:schemeClr val="accent1"/>
          </a:solid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pic>
        <p:nvPicPr>
          <p:cNvPr id="11" name="Picture 2"/>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gray">
          <a:xfrm>
            <a:off x="9839657" y="6095826"/>
            <a:ext cx="1943494" cy="50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A picture containing drawing&#10;&#10;Description automatically generated">
            <a:extLst>
              <a:ext uri="{FF2B5EF4-FFF2-40B4-BE49-F238E27FC236}">
                <a16:creationId xmlns:a16="http://schemas.microsoft.com/office/drawing/2014/main" id="{7A6727A3-AD4C-6D42-9F3C-D224009A7FC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91951" y="5594299"/>
            <a:ext cx="989936" cy="501527"/>
          </a:xfrm>
          <a:prstGeom prst="rect">
            <a:avLst/>
          </a:prstGeom>
        </p:spPr>
      </p:pic>
    </p:spTree>
    <p:extLst>
      <p:ext uri="{BB962C8B-B14F-4D97-AF65-F5344CB8AC3E}">
        <p14:creationId xmlns:p14="http://schemas.microsoft.com/office/powerpoint/2010/main" val="1805112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lvl1pPr>
              <a:defRPr/>
            </a:lvl1pPr>
          </a:lstStyle>
          <a:p>
            <a:r>
              <a:rPr lang="de-DE" dirty="0"/>
              <a:t>Katharina Schulze</a:t>
            </a:r>
          </a:p>
        </p:txBody>
      </p:sp>
      <p:sp>
        <p:nvSpPr>
          <p:cNvPr id="3" name="Footer Placeholder 2"/>
          <p:cNvSpPr>
            <a:spLocks noGrp="1"/>
          </p:cNvSpPr>
          <p:nvPr>
            <p:ph type="ftr" sz="quarter" idx="11"/>
          </p:nvPr>
        </p:nvSpPr>
        <p:spPr bwMode="gray"/>
        <p:txBody>
          <a:bodyPr/>
          <a:lstStyle/>
          <a:p>
            <a:pPr algn="l"/>
            <a:r>
              <a:rPr lang="de-DE" b="1" dirty="0"/>
              <a:t>Integration von Gesundheit in die Stadt- und Verkehrsplanung – Neue </a:t>
            </a:r>
            <a:r>
              <a:rPr lang="de-DE" b="1" dirty="0" err="1"/>
              <a:t>Governancestrukturen</a:t>
            </a:r>
            <a:r>
              <a:rPr lang="de-DE" b="1" dirty="0"/>
              <a:t> in</a:t>
            </a:r>
            <a:br>
              <a:rPr lang="de-DE" b="1" dirty="0"/>
            </a:br>
            <a:r>
              <a:rPr lang="de-DE" b="1" dirty="0"/>
              <a:t>stadtregionalen Verkehrskorridoren (</a:t>
            </a:r>
            <a:r>
              <a:rPr lang="de-DE" b="1" dirty="0" err="1"/>
              <a:t>GeSGo</a:t>
            </a:r>
            <a:r>
              <a:rPr lang="de-DE" b="1" dirty="0"/>
              <a:t>)</a:t>
            </a:r>
            <a:r>
              <a:rPr lang="de-DE" dirty="0"/>
              <a:t>)</a:t>
            </a:r>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‹Nr.›</a:t>
            </a:fld>
            <a:endParaRPr lang="de-DE" dirty="0"/>
          </a:p>
        </p:txBody>
      </p:sp>
      <p:sp>
        <p:nvSpPr>
          <p:cNvPr id="5" name="Titel 4"/>
          <p:cNvSpPr>
            <a:spLocks noGrp="1"/>
          </p:cNvSpPr>
          <p:nvPr>
            <p:ph type="title"/>
          </p:nvPr>
        </p:nvSpPr>
        <p:spPr bwMode="gray"/>
        <p:txBody>
          <a:bodyPr/>
          <a:lstStyle/>
          <a:p>
            <a:r>
              <a:rPr lang="en-GB"/>
              <a:t>Click to edit Master title style</a:t>
            </a:r>
            <a:endParaRPr lang="de-DE" dirty="0"/>
          </a:p>
        </p:txBody>
      </p:sp>
      <p:sp>
        <p:nvSpPr>
          <p:cNvPr id="7" name="Textplatzhalter 6"/>
          <p:cNvSpPr>
            <a:spLocks noGrp="1"/>
          </p:cNvSpPr>
          <p:nvPr>
            <p:ph type="body" sz="quarter" idx="13"/>
          </p:nvPr>
        </p:nvSpPr>
        <p:spPr bwMode="gray">
          <a:xfrm>
            <a:off x="408849" y="2204864"/>
            <a:ext cx="11373038" cy="4248000"/>
          </a:xfrm>
        </p:spPr>
        <p:txBody>
          <a:bodyPr/>
          <a:lstStyle>
            <a:lvl1pPr marL="215898" indent="-359831">
              <a:buFont typeface="+mj-lt"/>
              <a:buAutoNum type="arabicPeriod"/>
              <a:defRPr>
                <a:solidFill>
                  <a:schemeClr val="tx1"/>
                </a:solidFill>
              </a:defRPr>
            </a:lvl1pPr>
            <a:lvl2pPr marL="575729" indent="-215898">
              <a:spcBef>
                <a:spcPts val="0"/>
              </a:spcBef>
              <a:spcAft>
                <a:spcPts val="0"/>
              </a:spcAft>
              <a:buFont typeface="Arial" panose="020B0604020202020204" pitchFamily="34" charset="0"/>
              <a:buChar char="•"/>
              <a:defRPr/>
            </a:lvl2pPr>
            <a:lvl3pPr marL="791628" indent="-215898">
              <a:spcBef>
                <a:spcPts val="0"/>
              </a:spcBef>
              <a:spcAft>
                <a:spcPts val="0"/>
              </a:spcAft>
              <a:buFont typeface="Symbol" panose="05050102010706020507" pitchFamily="18" charset="2"/>
              <a:buChar char="-"/>
              <a:defRPr/>
            </a:lvl3pPr>
            <a:lvl4pPr marL="791628" indent="-215898">
              <a:spcBef>
                <a:spcPts val="0"/>
              </a:spcBef>
              <a:spcAft>
                <a:spcPts val="0"/>
              </a:spcAft>
              <a:buFont typeface="Symbol" panose="05050102010706020507" pitchFamily="18" charset="2"/>
              <a:buChar char="-"/>
              <a:defRPr/>
            </a:lvl4pPr>
            <a:lvl5pPr marL="791628" indent="-215898">
              <a:spcBef>
                <a:spcPts val="0"/>
              </a:spcBef>
              <a:spcAft>
                <a:spcPts val="0"/>
              </a:spcAft>
              <a:buFont typeface="Symbol" panose="05050102010706020507" pitchFamily="18" charset="2"/>
              <a:buChar char="-"/>
              <a:defRPr/>
            </a:lvl5pPr>
            <a:lvl6pPr marL="791628" indent="-215898">
              <a:spcBef>
                <a:spcPts val="0"/>
              </a:spcBef>
              <a:spcAft>
                <a:spcPts val="0"/>
              </a:spcAft>
              <a:buFont typeface="Symbol" panose="05050102010706020507" pitchFamily="18" charset="2"/>
              <a:buChar char="-"/>
              <a:defRPr/>
            </a:lvl6pPr>
            <a:lvl7pPr marL="791628" indent="-215898">
              <a:spcBef>
                <a:spcPts val="0"/>
              </a:spcBef>
              <a:spcAft>
                <a:spcPts val="0"/>
              </a:spcAft>
              <a:buFont typeface="Symbol" panose="05050102010706020507" pitchFamily="18" charset="2"/>
              <a:buChar char="-"/>
              <a:defRPr/>
            </a:lvl7pPr>
            <a:lvl8pPr marL="791628" indent="-215898">
              <a:spcBef>
                <a:spcPts val="0"/>
              </a:spcBef>
              <a:spcAft>
                <a:spcPts val="0"/>
              </a:spcAft>
              <a:buFont typeface="Symbol" panose="05050102010706020507" pitchFamily="18" charset="2"/>
              <a:buChar char="-"/>
              <a:defRPr/>
            </a:lvl8pPr>
            <a:lvl9pPr marL="791628" indent="-215898">
              <a:spcBef>
                <a:spcPts val="0"/>
              </a:spcBef>
              <a:spcAft>
                <a:spcPts val="0"/>
              </a:spcAft>
              <a:buFont typeface="Symbol" panose="05050102010706020507" pitchFamily="18" charset="2"/>
              <a:buChar cha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Tree>
    <p:extLst>
      <p:ext uri="{BB962C8B-B14F-4D97-AF65-F5344CB8AC3E}">
        <p14:creationId xmlns:p14="http://schemas.microsoft.com/office/powerpoint/2010/main" val="3236168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noAutofit/>
          </a:bodyPr>
          <a:lstStyle/>
          <a:p>
            <a:r>
              <a:rPr lang="en-GB"/>
              <a:t>Click to edit Master title style</a:t>
            </a:r>
            <a:endParaRPr lang="de-DE" dirty="0"/>
          </a:p>
        </p:txBody>
      </p:sp>
      <p:sp>
        <p:nvSpPr>
          <p:cNvPr id="3" name="Content Placeholder 2"/>
          <p:cNvSpPr>
            <a:spLocks noGrp="1"/>
          </p:cNvSpPr>
          <p:nvPr>
            <p:ph idx="1"/>
          </p:nvPr>
        </p:nvSpPr>
        <p:spPr bwMode="gray"/>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4" name="Date Placeholder 3"/>
          <p:cNvSpPr>
            <a:spLocks noGrp="1"/>
          </p:cNvSpPr>
          <p:nvPr>
            <p:ph type="dt" sz="half" idx="10"/>
          </p:nvPr>
        </p:nvSpPr>
        <p:spPr bwMode="gray"/>
        <p:txBody>
          <a:bodyPr>
            <a:noAutofit/>
          </a:bodyPr>
          <a:lstStyle/>
          <a:p>
            <a:r>
              <a:rPr lang="de-DE" dirty="0"/>
              <a:t>Katharina Schulze</a:t>
            </a:r>
          </a:p>
        </p:txBody>
      </p:sp>
      <p:sp>
        <p:nvSpPr>
          <p:cNvPr id="5" name="Footer Placeholder 4"/>
          <p:cNvSpPr>
            <a:spLocks noGrp="1"/>
          </p:cNvSpPr>
          <p:nvPr>
            <p:ph type="ftr" sz="quarter" idx="11"/>
          </p:nvPr>
        </p:nvSpPr>
        <p:spPr bwMode="gray"/>
        <p:txBody>
          <a:bodyPr>
            <a:noAutofit/>
          </a:bodyPr>
          <a:lstStyle/>
          <a:p>
            <a:pPr algn="l"/>
            <a:r>
              <a:rPr lang="de-DE" b="1" dirty="0"/>
              <a:t>Integration von Gesundheit in die Stadt- und Verkehrsplanung – Neue </a:t>
            </a:r>
            <a:r>
              <a:rPr lang="de-DE" b="1" dirty="0" err="1"/>
              <a:t>Governancestrukturen</a:t>
            </a:r>
            <a:r>
              <a:rPr lang="de-DE" b="1" dirty="0"/>
              <a:t> in</a:t>
            </a:r>
            <a:br>
              <a:rPr lang="de-DE" b="1" dirty="0"/>
            </a:br>
            <a:r>
              <a:rPr lang="de-DE" b="1" dirty="0"/>
              <a:t>stadtregionalen Verkehrskorridoren (</a:t>
            </a:r>
            <a:r>
              <a:rPr lang="de-DE" b="1" dirty="0" err="1"/>
              <a:t>GeSGo</a:t>
            </a:r>
            <a:r>
              <a:rPr lang="de-DE" b="1" dirty="0"/>
              <a:t>)</a:t>
            </a:r>
            <a:r>
              <a:rPr lang="de-DE" dirty="0"/>
              <a:t>)</a:t>
            </a:r>
          </a:p>
        </p:txBody>
      </p:sp>
      <p:sp>
        <p:nvSpPr>
          <p:cNvPr id="6" name="Slide Number Placeholder 5"/>
          <p:cNvSpPr>
            <a:spLocks noGrp="1"/>
          </p:cNvSpPr>
          <p:nvPr>
            <p:ph type="sldNum" sz="quarter" idx="12"/>
          </p:nvPr>
        </p:nvSpPr>
        <p:spPr bwMode="gray"/>
        <p:txBody>
          <a:bodyPr>
            <a:noAutofit/>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920678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21" name="Rechteck 20"/>
          <p:cNvSpPr/>
          <p:nvPr userDrawn="1"/>
        </p:nvSpPr>
        <p:spPr bwMode="gray">
          <a:xfrm>
            <a:off x="-1" y="0"/>
            <a:ext cx="121920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de-DE" sz="1799" dirty="0"/>
          </a:p>
        </p:txBody>
      </p:sp>
      <p:sp>
        <p:nvSpPr>
          <p:cNvPr id="19" name="Bildplatzhalter 4"/>
          <p:cNvSpPr>
            <a:spLocks noGrp="1"/>
          </p:cNvSpPr>
          <p:nvPr>
            <p:ph type="pic" sz="quarter" idx="13" hasCustomPrompt="1"/>
          </p:nvPr>
        </p:nvSpPr>
        <p:spPr bwMode="gray">
          <a:xfrm>
            <a:off x="2" y="2"/>
            <a:ext cx="12192004" cy="3357563"/>
          </a:xfrm>
          <a:noFill/>
        </p:spPr>
        <p:txBody>
          <a:bodyPr lIns="6372000" tIns="0" rIns="0" bIns="0" anchor="ctr"/>
          <a:lstStyle>
            <a:lvl1pPr algn="l">
              <a:spcBef>
                <a:spcPts val="0"/>
              </a:spcBef>
              <a:defRPr sz="1000" b="0" i="0" baseline="0">
                <a:solidFill>
                  <a:schemeClr val="tx1"/>
                </a:solidFill>
              </a:defRPr>
            </a:lvl1pPr>
          </a:lstStyle>
          <a:p>
            <a:r>
              <a:rPr lang="de-DE" dirty="0"/>
              <a:t>Fügen Sie bei Bedarf über das Icon ein Bild in den Platzhalter ein. </a:t>
            </a:r>
            <a:br>
              <a:rPr lang="de-DE" dirty="0"/>
            </a:br>
            <a:r>
              <a:rPr lang="de-DE" dirty="0"/>
              <a:t>Achten Sie hierbei darauf, ein Bild zu wählen, auf welchem </a:t>
            </a:r>
            <a:br>
              <a:rPr lang="de-DE" dirty="0"/>
            </a:br>
            <a:r>
              <a:rPr lang="de-DE" dirty="0"/>
              <a:t>das Logo mit der Unterzeile noch gut zu erkennen ist.</a:t>
            </a:r>
            <a:br>
              <a:rPr lang="de-DE" dirty="0"/>
            </a:br>
            <a:br>
              <a:rPr lang="de-DE" dirty="0"/>
            </a:br>
            <a:r>
              <a:rPr lang="de-DE" dirty="0"/>
              <a:t>Klicken Sie nach dem Einfügen auf Start | Folien | Zurücksetzen, </a:t>
            </a:r>
            <a:br>
              <a:rPr lang="de-DE" dirty="0"/>
            </a:br>
            <a:r>
              <a:rPr lang="de-DE" dirty="0"/>
              <a:t>um das Bild hinter die anderen Elemente zu legen.</a:t>
            </a:r>
          </a:p>
        </p:txBody>
      </p:sp>
      <p:sp>
        <p:nvSpPr>
          <p:cNvPr id="12" name="Rechteck 11"/>
          <p:cNvSpPr/>
          <p:nvPr userDrawn="1"/>
        </p:nvSpPr>
        <p:spPr bwMode="gray">
          <a:xfrm>
            <a:off x="-2" y="3573016"/>
            <a:ext cx="12192001" cy="32849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7" tIns="35985" rIns="53977" bIns="35985" numCol="1" spcCol="0" rtlCol="0" fromWordArt="0" anchor="b" anchorCtr="0" forceAA="0" compatLnSpc="1">
            <a:prstTxWarp prst="textNoShape">
              <a:avLst/>
            </a:prstTxWarp>
            <a:noAutofit/>
          </a:bodyPr>
          <a:lstStyle/>
          <a:p>
            <a:pPr lvl="0" algn="r"/>
            <a:endParaRPr lang="de-DE" sz="800" dirty="0"/>
          </a:p>
        </p:txBody>
      </p:sp>
      <p:sp>
        <p:nvSpPr>
          <p:cNvPr id="2" name="Title 1"/>
          <p:cNvSpPr>
            <a:spLocks noGrp="1"/>
          </p:cNvSpPr>
          <p:nvPr>
            <p:ph type="title" hasCustomPrompt="1"/>
          </p:nvPr>
        </p:nvSpPr>
        <p:spPr bwMode="gray">
          <a:xfrm>
            <a:off x="408849" y="4077072"/>
            <a:ext cx="11373038" cy="1008000"/>
          </a:xfrm>
        </p:spPr>
        <p:txBody>
          <a:bodyPr bIns="35994" anchor="b"/>
          <a:lstStyle>
            <a:lvl1pPr>
              <a:defRPr sz="3599" baseline="0">
                <a:solidFill>
                  <a:schemeClr val="tx2"/>
                </a:solidFill>
                <a:latin typeface="+mj-lt"/>
              </a:defRPr>
            </a:lvl1pPr>
          </a:lstStyle>
          <a:p>
            <a:r>
              <a:rPr lang="de-DE" dirty="0"/>
              <a:t>Kapitelname </a:t>
            </a:r>
            <a:br>
              <a:rPr lang="de-DE" dirty="0"/>
            </a:br>
            <a:r>
              <a:rPr lang="de-DE" dirty="0"/>
              <a:t>(max. 2 Zeilen)</a:t>
            </a:r>
          </a:p>
        </p:txBody>
      </p:sp>
      <p:sp>
        <p:nvSpPr>
          <p:cNvPr id="3" name="Text Placeholder 2"/>
          <p:cNvSpPr>
            <a:spLocks noGrp="1"/>
          </p:cNvSpPr>
          <p:nvPr>
            <p:ph type="body" idx="1" hasCustomPrompt="1"/>
          </p:nvPr>
        </p:nvSpPr>
        <p:spPr bwMode="gray">
          <a:xfrm>
            <a:off x="408849" y="5157320"/>
            <a:ext cx="11373038" cy="1152000"/>
          </a:xfrm>
        </p:spPr>
        <p:txBody>
          <a:bodyPr/>
          <a:lstStyle>
            <a:lvl1pPr marL="0" indent="0">
              <a:spcBef>
                <a:spcPts val="0"/>
              </a:spcBef>
              <a:spcAft>
                <a:spcPts val="0"/>
              </a:spcAft>
              <a:buFont typeface="Arial" panose="020B0604020202020204" pitchFamily="34" charset="0"/>
              <a:buNone/>
              <a:defRPr sz="1799">
                <a:solidFill>
                  <a:schemeClr val="tx1"/>
                </a:solidFill>
                <a:latin typeface="+mj-lt"/>
              </a:defRPr>
            </a:lvl1pPr>
            <a:lvl2pPr marL="0" indent="0">
              <a:spcBef>
                <a:spcPts val="0"/>
              </a:spcBef>
              <a:spcAft>
                <a:spcPts val="0"/>
              </a:spcAft>
              <a:buFont typeface="Arial" panose="020B0604020202020204" pitchFamily="34" charset="0"/>
              <a:buNone/>
              <a:defRPr sz="1400">
                <a:solidFill>
                  <a:schemeClr val="tx1"/>
                </a:solidFill>
                <a:latin typeface="+mn-lt"/>
              </a:defRPr>
            </a:lvl2pPr>
            <a:lvl3pPr marL="0" indent="0">
              <a:spcBef>
                <a:spcPts val="0"/>
              </a:spcBef>
              <a:spcAft>
                <a:spcPts val="0"/>
              </a:spcAft>
              <a:buFont typeface="Arial" panose="020B0604020202020204" pitchFamily="34" charset="0"/>
              <a:buNone/>
              <a:defRPr sz="1400">
                <a:solidFill>
                  <a:schemeClr val="tx1"/>
                </a:solidFill>
                <a:latin typeface="+mn-lt"/>
              </a:defRPr>
            </a:lvl3pPr>
            <a:lvl4pPr marL="0" indent="0">
              <a:spcBef>
                <a:spcPts val="0"/>
              </a:spcBef>
              <a:spcAft>
                <a:spcPts val="0"/>
              </a:spcAft>
              <a:buFont typeface="Arial" panose="020B0604020202020204" pitchFamily="34" charset="0"/>
              <a:buNone/>
              <a:defRPr sz="1400">
                <a:solidFill>
                  <a:schemeClr val="tx1"/>
                </a:solidFill>
                <a:latin typeface="+mn-lt"/>
              </a:defRPr>
            </a:lvl4pPr>
            <a:lvl5pPr marL="0" indent="0">
              <a:spcBef>
                <a:spcPts val="0"/>
              </a:spcBef>
              <a:spcAft>
                <a:spcPts val="0"/>
              </a:spcAft>
              <a:buFont typeface="Arial" panose="020B0604020202020204" pitchFamily="34" charset="0"/>
              <a:buNone/>
              <a:defRPr sz="1400">
                <a:solidFill>
                  <a:schemeClr val="tx1"/>
                </a:solidFill>
                <a:latin typeface="+mn-lt"/>
              </a:defRPr>
            </a:lvl5pPr>
            <a:lvl6pPr marL="0" indent="0">
              <a:spcBef>
                <a:spcPts val="0"/>
              </a:spcBef>
              <a:spcAft>
                <a:spcPts val="0"/>
              </a:spcAft>
              <a:buFont typeface="Arial" panose="020B0604020202020204" pitchFamily="34" charset="0"/>
              <a:buNone/>
              <a:defRPr sz="1400">
                <a:solidFill>
                  <a:schemeClr val="tx1"/>
                </a:solidFill>
                <a:latin typeface="+mn-lt"/>
              </a:defRPr>
            </a:lvl6pPr>
            <a:lvl7pPr marL="0" indent="0">
              <a:spcBef>
                <a:spcPts val="0"/>
              </a:spcBef>
              <a:spcAft>
                <a:spcPts val="0"/>
              </a:spcAft>
              <a:buFont typeface="Arial" panose="020B0604020202020204" pitchFamily="34" charset="0"/>
              <a:buNone/>
              <a:defRPr sz="1400">
                <a:solidFill>
                  <a:schemeClr val="tx1"/>
                </a:solidFill>
                <a:latin typeface="+mn-lt"/>
              </a:defRPr>
            </a:lvl7pPr>
            <a:lvl8pPr marL="0" indent="0">
              <a:spcBef>
                <a:spcPts val="0"/>
              </a:spcBef>
              <a:spcAft>
                <a:spcPts val="0"/>
              </a:spcAft>
              <a:buFont typeface="Arial" panose="020B0604020202020204" pitchFamily="34" charset="0"/>
              <a:buNone/>
              <a:defRPr sz="1400">
                <a:solidFill>
                  <a:schemeClr val="tx1"/>
                </a:solidFill>
                <a:latin typeface="+mn-lt"/>
              </a:defRPr>
            </a:lvl8pPr>
            <a:lvl9pPr marL="0" indent="0">
              <a:spcBef>
                <a:spcPts val="0"/>
              </a:spcBef>
              <a:spcAft>
                <a:spcPts val="0"/>
              </a:spcAft>
              <a:buFont typeface="Arial" panose="020B0604020202020204" pitchFamily="34" charset="0"/>
              <a:buNone/>
              <a:defRPr sz="1400">
                <a:solidFill>
                  <a:schemeClr val="tx1"/>
                </a:solidFill>
                <a:latin typeface="+mn-lt"/>
              </a:defRPr>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a:p>
            <a:pPr lvl="0"/>
            <a:endParaRPr lang="de-DE" dirty="0"/>
          </a:p>
        </p:txBody>
      </p:sp>
      <p:sp>
        <p:nvSpPr>
          <p:cNvPr id="20" name="Textplatzhalter 9"/>
          <p:cNvSpPr>
            <a:spLocks noGrp="1"/>
          </p:cNvSpPr>
          <p:nvPr>
            <p:ph type="body" sz="quarter" idx="14" hasCustomPrompt="1"/>
          </p:nvPr>
        </p:nvSpPr>
        <p:spPr bwMode="gray">
          <a:xfrm>
            <a:off x="408848" y="161655"/>
            <a:ext cx="431888" cy="460800"/>
          </a:xfrm>
          <a:blipFill>
            <a:blip r:embed="rId2"/>
            <a:stretch>
              <a:fillRect/>
            </a:stretch>
          </a:blipFill>
        </p:spPr>
        <p:txBody>
          <a:bodyPr/>
          <a:lstStyle>
            <a:lvl1pPr marL="0" indent="0">
              <a:lnSpc>
                <a:spcPct val="100000"/>
              </a:lnSpc>
              <a:spcBef>
                <a:spcPts val="0"/>
              </a:spcBef>
              <a:spcAft>
                <a:spcPts val="0"/>
              </a:spcAft>
              <a:buFont typeface="Arial" panose="020B0604020202020204" pitchFamily="34" charset="0"/>
              <a:buNone/>
              <a:defRPr sz="100" b="0">
                <a:solidFill>
                  <a:schemeClr val="bg1"/>
                </a:solidFill>
              </a:defRPr>
            </a:lvl1pPr>
            <a:lvl2pPr marL="0" indent="0">
              <a:lnSpc>
                <a:spcPct val="100000"/>
              </a:lnSpc>
              <a:spcBef>
                <a:spcPts val="0"/>
              </a:spcBef>
              <a:spcAft>
                <a:spcPts val="0"/>
              </a:spcAft>
              <a:buFont typeface="Arial" panose="020B0604020202020204" pitchFamily="34" charset="0"/>
              <a:buNone/>
              <a:defRPr sz="100" b="0">
                <a:solidFill>
                  <a:schemeClr val="bg1"/>
                </a:solidFill>
              </a:defRPr>
            </a:lvl2pPr>
            <a:lvl3pPr marL="0" indent="0">
              <a:lnSpc>
                <a:spcPct val="100000"/>
              </a:lnSpc>
              <a:spcBef>
                <a:spcPts val="0"/>
              </a:spcBef>
              <a:spcAft>
                <a:spcPts val="0"/>
              </a:spcAft>
              <a:buNone/>
              <a:defRPr sz="100" b="0">
                <a:solidFill>
                  <a:schemeClr val="bg1"/>
                </a:solidFill>
              </a:defRPr>
            </a:lvl3pPr>
            <a:lvl4pPr marL="0" indent="0">
              <a:lnSpc>
                <a:spcPct val="100000"/>
              </a:lnSpc>
              <a:spcBef>
                <a:spcPts val="0"/>
              </a:spcBef>
              <a:spcAft>
                <a:spcPts val="0"/>
              </a:spcAft>
              <a:buNone/>
              <a:defRPr sz="100" b="0">
                <a:solidFill>
                  <a:schemeClr val="bg1"/>
                </a:solidFill>
              </a:defRPr>
            </a:lvl4pPr>
            <a:lvl5pPr marL="0" indent="0">
              <a:lnSpc>
                <a:spcPct val="100000"/>
              </a:lnSpc>
              <a:spcBef>
                <a:spcPts val="0"/>
              </a:spcBef>
              <a:spcAft>
                <a:spcPts val="0"/>
              </a:spcAft>
              <a:buNone/>
              <a:defRPr sz="100" b="0">
                <a:solidFill>
                  <a:schemeClr val="bg1"/>
                </a:solidFill>
              </a:defRPr>
            </a:lvl5pPr>
            <a:lvl6pPr marL="0" indent="0">
              <a:lnSpc>
                <a:spcPct val="100000"/>
              </a:lnSpc>
              <a:spcBef>
                <a:spcPts val="0"/>
              </a:spcBef>
              <a:spcAft>
                <a:spcPts val="0"/>
              </a:spcAft>
              <a:buNone/>
              <a:defRPr sz="100" b="0">
                <a:solidFill>
                  <a:schemeClr val="bg1"/>
                </a:solidFill>
              </a:defRPr>
            </a:lvl6pPr>
            <a:lvl7pPr marL="0" indent="0">
              <a:lnSpc>
                <a:spcPct val="100000"/>
              </a:lnSpc>
              <a:spcBef>
                <a:spcPts val="0"/>
              </a:spcBef>
              <a:spcAft>
                <a:spcPts val="0"/>
              </a:spcAft>
              <a:buNone/>
              <a:defRPr sz="100" b="0">
                <a:solidFill>
                  <a:schemeClr val="bg1"/>
                </a:solidFill>
              </a:defRPr>
            </a:lvl7pPr>
            <a:lvl8pPr marL="0" indent="0">
              <a:lnSpc>
                <a:spcPct val="100000"/>
              </a:lnSpc>
              <a:spcBef>
                <a:spcPts val="0"/>
              </a:spcBef>
              <a:spcAft>
                <a:spcPts val="0"/>
              </a:spcAft>
              <a:buNone/>
              <a:defRPr sz="100" b="0">
                <a:solidFill>
                  <a:schemeClr val="bg1"/>
                </a:solidFill>
              </a:defRPr>
            </a:lvl8pPr>
            <a:lvl9pPr marL="0" indent="0">
              <a:lnSpc>
                <a:spcPct val="100000"/>
              </a:lnSpc>
              <a:spcBef>
                <a:spcPts val="0"/>
              </a:spcBef>
              <a:spcAft>
                <a:spcPts val="0"/>
              </a:spcAft>
              <a:buNone/>
              <a:defRPr sz="100" b="0">
                <a:solidFill>
                  <a:schemeClr val="bg1"/>
                </a:solidFill>
              </a:defRPr>
            </a:lvl9pPr>
          </a:lstStyle>
          <a:p>
            <a:pPr lvl="0"/>
            <a:r>
              <a:rPr lang="de-DE" dirty="0"/>
              <a:t> </a:t>
            </a:r>
          </a:p>
        </p:txBody>
      </p:sp>
      <p:sp>
        <p:nvSpPr>
          <p:cNvPr id="9" name="Rechteck 8"/>
          <p:cNvSpPr/>
          <p:nvPr userDrawn="1"/>
        </p:nvSpPr>
        <p:spPr bwMode="gray">
          <a:xfrm>
            <a:off x="3" y="3429001"/>
            <a:ext cx="12191999"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de-DE" sz="1799" dirty="0"/>
          </a:p>
        </p:txBody>
      </p:sp>
    </p:spTree>
    <p:extLst>
      <p:ext uri="{BB962C8B-B14F-4D97-AF65-F5344CB8AC3E}">
        <p14:creationId xmlns:p14="http://schemas.microsoft.com/office/powerpoint/2010/main" val="1620044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GB"/>
              <a:t>Click to edit Master title style</a:t>
            </a:r>
            <a:endParaRPr lang="de-DE" dirty="0"/>
          </a:p>
        </p:txBody>
      </p:sp>
      <p:sp>
        <p:nvSpPr>
          <p:cNvPr id="3" name="Content Placeholder 2"/>
          <p:cNvSpPr>
            <a:spLocks noGrp="1"/>
          </p:cNvSpPr>
          <p:nvPr>
            <p:ph sz="half" idx="1"/>
          </p:nvPr>
        </p:nvSpPr>
        <p:spPr bwMode="gray">
          <a:xfrm>
            <a:off x="408848" y="2205344"/>
            <a:ext cx="5542557"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4" name="Content Placeholder 3"/>
          <p:cNvSpPr>
            <a:spLocks noGrp="1"/>
          </p:cNvSpPr>
          <p:nvPr>
            <p:ph sz="half" idx="2"/>
          </p:nvPr>
        </p:nvSpPr>
        <p:spPr bwMode="gray">
          <a:xfrm>
            <a:off x="6239978" y="2205344"/>
            <a:ext cx="5542557"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5" name="Date Placeholder 4"/>
          <p:cNvSpPr>
            <a:spLocks noGrp="1"/>
          </p:cNvSpPr>
          <p:nvPr>
            <p:ph type="dt" sz="half" idx="10"/>
          </p:nvPr>
        </p:nvSpPr>
        <p:spPr bwMode="gray"/>
        <p:txBody>
          <a:bodyPr/>
          <a:lstStyle/>
          <a:p>
            <a:r>
              <a:rPr lang="de-DE" dirty="0"/>
              <a:t>Autor (Vorname Nachname)</a:t>
            </a:r>
          </a:p>
        </p:txBody>
      </p:sp>
      <p:sp>
        <p:nvSpPr>
          <p:cNvPr id="6" name="Footer Placeholder 5"/>
          <p:cNvSpPr>
            <a:spLocks noGrp="1"/>
          </p:cNvSpPr>
          <p:nvPr>
            <p:ph type="ftr" sz="quarter" idx="11"/>
          </p:nvPr>
        </p:nvSpPr>
        <p:spPr bwMode="gray"/>
        <p:txBody>
          <a:bodyPr/>
          <a:lstStyle/>
          <a:p>
            <a:r>
              <a:rPr lang="de-DE" dirty="0"/>
              <a:t>Fußzeile (Titel der Präsentation)</a:t>
            </a:r>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574685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08848" y="1124744"/>
            <a:ext cx="5542557" cy="720000"/>
          </a:xfrm>
        </p:spPr>
        <p:txBody>
          <a:bodyPr/>
          <a:lstStyle/>
          <a:p>
            <a:r>
              <a:rPr lang="en-GB"/>
              <a:t>Click to edit Master title style</a:t>
            </a:r>
            <a:endParaRPr lang="de-DE" dirty="0"/>
          </a:p>
        </p:txBody>
      </p:sp>
      <p:sp>
        <p:nvSpPr>
          <p:cNvPr id="3" name="Content Placeholder 2"/>
          <p:cNvSpPr>
            <a:spLocks noGrp="1"/>
          </p:cNvSpPr>
          <p:nvPr>
            <p:ph sz="half" idx="1"/>
          </p:nvPr>
        </p:nvSpPr>
        <p:spPr bwMode="gray">
          <a:xfrm>
            <a:off x="408848" y="2205344"/>
            <a:ext cx="5542557" cy="42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5" name="Date Placeholder 4"/>
          <p:cNvSpPr>
            <a:spLocks noGrp="1"/>
          </p:cNvSpPr>
          <p:nvPr>
            <p:ph type="dt" sz="half" idx="10"/>
          </p:nvPr>
        </p:nvSpPr>
        <p:spPr bwMode="gray"/>
        <p:txBody>
          <a:bodyPr/>
          <a:lstStyle/>
          <a:p>
            <a:r>
              <a:rPr lang="de-DE" dirty="0"/>
              <a:t>Autor (Vorname Nachname)</a:t>
            </a:r>
          </a:p>
        </p:txBody>
      </p:sp>
      <p:sp>
        <p:nvSpPr>
          <p:cNvPr id="6" name="Footer Placeholder 5"/>
          <p:cNvSpPr>
            <a:spLocks noGrp="1"/>
          </p:cNvSpPr>
          <p:nvPr>
            <p:ph type="ftr" sz="quarter" idx="11"/>
          </p:nvPr>
        </p:nvSpPr>
        <p:spPr bwMode="gray"/>
        <p:txBody>
          <a:bodyPr/>
          <a:lstStyle/>
          <a:p>
            <a:r>
              <a:rPr lang="de-DE" dirty="0"/>
              <a:t>Fußzeile (Titel der Präsentation)</a:t>
            </a:r>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‹Nr.›</a:t>
            </a:fld>
            <a:endParaRPr lang="de-DE" dirty="0"/>
          </a:p>
        </p:txBody>
      </p:sp>
      <p:sp>
        <p:nvSpPr>
          <p:cNvPr id="9" name="Bildplatzhalter 8"/>
          <p:cNvSpPr>
            <a:spLocks noGrp="1"/>
          </p:cNvSpPr>
          <p:nvPr>
            <p:ph type="pic" sz="quarter" idx="13" hasCustomPrompt="1"/>
          </p:nvPr>
        </p:nvSpPr>
        <p:spPr bwMode="gray">
          <a:xfrm>
            <a:off x="6239978" y="836712"/>
            <a:ext cx="5952022" cy="6021288"/>
          </a:xfrm>
          <a:solidFill>
            <a:srgbClr val="E6E7E8"/>
          </a:solidFill>
          <a:ln>
            <a:noFill/>
          </a:ln>
        </p:spPr>
        <p:txBody>
          <a:bodyPr tIns="791866" anchor="ctr"/>
          <a:lstStyle>
            <a:lvl1pPr algn="ctr">
              <a:lnSpc>
                <a:spcPct val="100000"/>
              </a:lnSpc>
              <a:spcBef>
                <a:spcPts val="0"/>
              </a:spcBef>
              <a:defRPr sz="1000">
                <a:solidFill>
                  <a:schemeClr val="tx1"/>
                </a:solidFill>
              </a:defRPr>
            </a:lvl1pPr>
          </a:lstStyle>
          <a:p>
            <a:r>
              <a:rPr lang="de-DE" dirty="0"/>
              <a:t>Fügen Sie über Klick auf das Icon </a:t>
            </a:r>
            <a:br>
              <a:rPr lang="de-DE" dirty="0"/>
            </a:br>
            <a:r>
              <a:rPr lang="de-DE" dirty="0"/>
              <a:t>ein Bild in den Platzhalter ein.</a:t>
            </a:r>
          </a:p>
        </p:txBody>
      </p:sp>
    </p:spTree>
    <p:extLst>
      <p:ext uri="{BB962C8B-B14F-4D97-AF65-F5344CB8AC3E}">
        <p14:creationId xmlns:p14="http://schemas.microsoft.com/office/powerpoint/2010/main" val="417786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87756-03FD-4A13-A8D7-62921DB480E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92D1311-06BE-4503-8F0B-B4ECC099FF6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1D400CC-43E6-41F7-804A-EEA6394CCFF9}"/>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5" name="Fußzeilenplatzhalter 4">
            <a:extLst>
              <a:ext uri="{FF2B5EF4-FFF2-40B4-BE49-F238E27FC236}">
                <a16:creationId xmlns:a16="http://schemas.microsoft.com/office/drawing/2014/main" id="{EDCAF176-1C73-4ACB-BD49-A27599EEC76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4B131B8-23DA-4253-9E1D-8FE33E4FE9A4}"/>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389213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5" name="Date Placeholder 4"/>
          <p:cNvSpPr>
            <a:spLocks noGrp="1"/>
          </p:cNvSpPr>
          <p:nvPr>
            <p:ph type="dt" sz="half" idx="10"/>
          </p:nvPr>
        </p:nvSpPr>
        <p:spPr bwMode="gray"/>
        <p:txBody>
          <a:bodyPr/>
          <a:lstStyle/>
          <a:p>
            <a:r>
              <a:rPr lang="de-DE" dirty="0"/>
              <a:t>Autor (Vorname Nachname)</a:t>
            </a:r>
          </a:p>
        </p:txBody>
      </p:sp>
      <p:sp>
        <p:nvSpPr>
          <p:cNvPr id="6" name="Footer Placeholder 5"/>
          <p:cNvSpPr>
            <a:spLocks noGrp="1"/>
          </p:cNvSpPr>
          <p:nvPr>
            <p:ph type="ftr" sz="quarter" idx="11"/>
          </p:nvPr>
        </p:nvSpPr>
        <p:spPr bwMode="gray"/>
        <p:txBody>
          <a:bodyPr/>
          <a:lstStyle/>
          <a:p>
            <a:r>
              <a:rPr lang="de-DE" dirty="0"/>
              <a:t>Fußzeile (Titel der Präsentation)</a:t>
            </a:r>
          </a:p>
        </p:txBody>
      </p:sp>
      <p:sp>
        <p:nvSpPr>
          <p:cNvPr id="7" name="Slide Number Placeholder 6"/>
          <p:cNvSpPr>
            <a:spLocks noGrp="1"/>
          </p:cNvSpPr>
          <p:nvPr>
            <p:ph type="sldNum" sz="quarter" idx="12"/>
          </p:nvPr>
        </p:nvSpPr>
        <p:spPr bwMode="gray"/>
        <p:txBody>
          <a:bodyPr/>
          <a:lstStyle/>
          <a:p>
            <a:fld id="{9B00EF49-7894-4F53-A8DD-F7DB3BFC5032}" type="slidenum">
              <a:rPr lang="de-DE" smtClean="0"/>
              <a:t>‹Nr.›</a:t>
            </a:fld>
            <a:endParaRPr lang="de-DE" dirty="0"/>
          </a:p>
        </p:txBody>
      </p:sp>
      <p:sp>
        <p:nvSpPr>
          <p:cNvPr id="9" name="Bildplatzhalter 8"/>
          <p:cNvSpPr>
            <a:spLocks noGrp="1"/>
          </p:cNvSpPr>
          <p:nvPr>
            <p:ph type="pic" sz="quarter" idx="13" hasCustomPrompt="1"/>
          </p:nvPr>
        </p:nvSpPr>
        <p:spPr bwMode="gray">
          <a:xfrm>
            <a:off x="0" y="836712"/>
            <a:ext cx="12192000" cy="6021288"/>
          </a:xfrm>
          <a:solidFill>
            <a:srgbClr val="E6E7E8"/>
          </a:solidFill>
          <a:ln>
            <a:noFill/>
          </a:ln>
        </p:spPr>
        <p:txBody>
          <a:bodyPr tIns="791866" anchor="ctr"/>
          <a:lstStyle>
            <a:lvl1pPr algn="ctr">
              <a:lnSpc>
                <a:spcPct val="100000"/>
              </a:lnSpc>
              <a:spcBef>
                <a:spcPts val="0"/>
              </a:spcBef>
              <a:defRPr sz="1000">
                <a:solidFill>
                  <a:schemeClr val="tx1"/>
                </a:solidFill>
              </a:defRPr>
            </a:lvl1pPr>
          </a:lstStyle>
          <a:p>
            <a:r>
              <a:rPr lang="de-DE" dirty="0"/>
              <a:t>Fügen Sie über Klick auf das Icon </a:t>
            </a:r>
            <a:br>
              <a:rPr lang="de-DE" dirty="0"/>
            </a:br>
            <a:r>
              <a:rPr lang="de-DE" dirty="0"/>
              <a:t>ein Bild in den Platzhalter ein. </a:t>
            </a:r>
          </a:p>
        </p:txBody>
      </p:sp>
      <p:sp>
        <p:nvSpPr>
          <p:cNvPr id="2" name="Titel 1"/>
          <p:cNvSpPr>
            <a:spLocks noGrp="1"/>
          </p:cNvSpPr>
          <p:nvPr>
            <p:ph type="title" hasCustomPrompt="1"/>
          </p:nvPr>
        </p:nvSpPr>
        <p:spPr bwMode="gray">
          <a:xfrm>
            <a:off x="7339555" y="5157220"/>
            <a:ext cx="4852446" cy="533178"/>
          </a:xfrm>
          <a:solidFill>
            <a:srgbClr val="FFFFFF">
              <a:alpha val="69804"/>
            </a:srgbClr>
          </a:solidFill>
        </p:spPr>
        <p:txBody>
          <a:bodyPr wrap="none" lIns="215963" tIns="71987" rIns="410400" bIns="71987" anchor="b">
            <a:spAutoFit/>
          </a:bodyPr>
          <a:lstStyle>
            <a:lvl1pPr algn="r">
              <a:defRPr/>
            </a:lvl1pPr>
          </a:lstStyle>
          <a:p>
            <a:r>
              <a:rPr lang="de-DE" dirty="0"/>
              <a:t>Text durch Klicken bearbeiten</a:t>
            </a:r>
          </a:p>
        </p:txBody>
      </p:sp>
    </p:spTree>
    <p:extLst>
      <p:ext uri="{BB962C8B-B14F-4D97-AF65-F5344CB8AC3E}">
        <p14:creationId xmlns:p14="http://schemas.microsoft.com/office/powerpoint/2010/main" val="2208079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GB"/>
              <a:t>Click to edit Master title style</a:t>
            </a:r>
            <a:endParaRPr lang="de-DE" dirty="0"/>
          </a:p>
        </p:txBody>
      </p:sp>
      <p:sp>
        <p:nvSpPr>
          <p:cNvPr id="3" name="Date Placeholder 2"/>
          <p:cNvSpPr>
            <a:spLocks noGrp="1"/>
          </p:cNvSpPr>
          <p:nvPr>
            <p:ph type="dt" sz="half" idx="10"/>
          </p:nvPr>
        </p:nvSpPr>
        <p:spPr bwMode="gray"/>
        <p:txBody>
          <a:bodyPr/>
          <a:lstStyle/>
          <a:p>
            <a:r>
              <a:rPr lang="de-DE" dirty="0"/>
              <a:t>Autor (Vorname Nachname)</a:t>
            </a:r>
          </a:p>
        </p:txBody>
      </p:sp>
      <p:sp>
        <p:nvSpPr>
          <p:cNvPr id="4" name="Footer Placeholder 3"/>
          <p:cNvSpPr>
            <a:spLocks noGrp="1"/>
          </p:cNvSpPr>
          <p:nvPr>
            <p:ph type="ftr" sz="quarter" idx="11"/>
          </p:nvPr>
        </p:nvSpPr>
        <p:spPr bwMode="gray"/>
        <p:txBody>
          <a:bodyPr/>
          <a:lstStyle/>
          <a:p>
            <a:r>
              <a:rPr lang="de-DE" dirty="0"/>
              <a:t>Fußzeile (Titel der Präsentation)</a:t>
            </a:r>
          </a:p>
        </p:txBody>
      </p:sp>
      <p:sp>
        <p:nvSpPr>
          <p:cNvPr id="5" name="Slide Number Placeholder 4"/>
          <p:cNvSpPr>
            <a:spLocks noGrp="1"/>
          </p:cNvSpPr>
          <p:nvPr>
            <p:ph type="sldNum" sz="quarter" idx="12"/>
          </p:nvPr>
        </p:nvSpPr>
        <p:spPr bwMode="gray"/>
        <p:txBody>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3084004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lvl1pPr>
              <a:defRPr/>
            </a:lvl1pPr>
          </a:lstStyle>
          <a:p>
            <a:r>
              <a:rPr lang="de-DE" dirty="0"/>
              <a:t>Katharina Schulze</a:t>
            </a:r>
          </a:p>
        </p:txBody>
      </p:sp>
      <p:sp>
        <p:nvSpPr>
          <p:cNvPr id="3" name="Footer Placeholder 2"/>
          <p:cNvSpPr>
            <a:spLocks noGrp="1"/>
          </p:cNvSpPr>
          <p:nvPr>
            <p:ph type="ftr" sz="quarter" idx="11"/>
          </p:nvPr>
        </p:nvSpPr>
        <p:spPr bwMode="gray"/>
        <p:txBody>
          <a:bodyPr/>
          <a:lstStyle/>
          <a:p>
            <a:pPr algn="l"/>
            <a:r>
              <a:rPr lang="de-DE" b="1" dirty="0"/>
              <a:t>Integration von Gesundheit in die Stadt- und Verkehrsplanung – Neue </a:t>
            </a:r>
            <a:r>
              <a:rPr lang="de-DE" b="1" dirty="0" err="1"/>
              <a:t>Governancestrukturen</a:t>
            </a:r>
            <a:r>
              <a:rPr lang="de-DE" b="1" dirty="0"/>
              <a:t> in</a:t>
            </a:r>
            <a:br>
              <a:rPr lang="de-DE" b="1" dirty="0"/>
            </a:br>
            <a:r>
              <a:rPr lang="de-DE" b="1" dirty="0"/>
              <a:t>stadtregionalen Verkehrskorridoren (</a:t>
            </a:r>
            <a:r>
              <a:rPr lang="de-DE" b="1" dirty="0" err="1"/>
              <a:t>GeSGo</a:t>
            </a:r>
            <a:r>
              <a:rPr lang="de-DE" b="1" dirty="0"/>
              <a:t>)</a:t>
            </a:r>
            <a:r>
              <a:rPr lang="de-DE" dirty="0"/>
              <a:t>)</a:t>
            </a:r>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‹Nr.›</a:t>
            </a:fld>
            <a:endParaRPr lang="de-DE" dirty="0"/>
          </a:p>
        </p:txBody>
      </p:sp>
    </p:spTree>
    <p:extLst>
      <p:ext uri="{BB962C8B-B14F-4D97-AF65-F5344CB8AC3E}">
        <p14:creationId xmlns:p14="http://schemas.microsoft.com/office/powerpoint/2010/main" val="968308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folie">
    <p:spTree>
      <p:nvGrpSpPr>
        <p:cNvPr id="1" name=""/>
        <p:cNvGrpSpPr/>
        <p:nvPr/>
      </p:nvGrpSpPr>
      <p:grpSpPr>
        <a:xfrm>
          <a:off x="0" y="0"/>
          <a:ext cx="0" cy="0"/>
          <a:chOff x="0" y="0"/>
          <a:chExt cx="0" cy="0"/>
        </a:xfrm>
      </p:grpSpPr>
      <p:sp>
        <p:nvSpPr>
          <p:cNvPr id="15" name="Rechteck 14"/>
          <p:cNvSpPr/>
          <p:nvPr userDrawn="1"/>
        </p:nvSpPr>
        <p:spPr bwMode="gray">
          <a:xfrm>
            <a:off x="-2" y="3573016"/>
            <a:ext cx="12192001" cy="3284984"/>
          </a:xfrm>
          <a:prstGeom prst="rect">
            <a:avLst/>
          </a:prstGeom>
          <a:solidFill>
            <a:srgbClr val="E3E5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977" tIns="35985" rIns="53977" bIns="35985" numCol="1" spcCol="0" rtlCol="0" fromWordArt="0" anchor="b" anchorCtr="0" forceAA="0" compatLnSpc="1">
            <a:prstTxWarp prst="textNoShape">
              <a:avLst/>
            </a:prstTxWarp>
            <a:noAutofit/>
          </a:bodyPr>
          <a:lstStyle/>
          <a:p>
            <a:pPr lvl="0" algn="r"/>
            <a:endParaRPr lang="de-DE" sz="800" dirty="0"/>
          </a:p>
        </p:txBody>
      </p:sp>
      <p:sp>
        <p:nvSpPr>
          <p:cNvPr id="10" name="Rechteck 9"/>
          <p:cNvSpPr/>
          <p:nvPr userDrawn="1"/>
        </p:nvSpPr>
        <p:spPr bwMode="gray">
          <a:xfrm>
            <a:off x="3" y="3429001"/>
            <a:ext cx="12191999"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de-DE" sz="1799" dirty="0"/>
          </a:p>
        </p:txBody>
      </p:sp>
      <p:sp>
        <p:nvSpPr>
          <p:cNvPr id="6" name="Textplatzhalter 20"/>
          <p:cNvSpPr>
            <a:spLocks noGrp="1"/>
          </p:cNvSpPr>
          <p:nvPr>
            <p:ph type="body" sz="quarter" idx="11" hasCustomPrompt="1"/>
          </p:nvPr>
        </p:nvSpPr>
        <p:spPr bwMode="gray">
          <a:xfrm>
            <a:off x="1488687" y="404665"/>
            <a:ext cx="6406332" cy="720000"/>
          </a:xfrm>
        </p:spPr>
        <p:txBody>
          <a:bodyPr bIns="28795" anchor="b"/>
          <a:lstStyle>
            <a:lvl1pPr marL="0" indent="0">
              <a:lnSpc>
                <a:spcPct val="100000"/>
              </a:lnSpc>
              <a:spcBef>
                <a:spcPts val="0"/>
              </a:spcBef>
              <a:spcAft>
                <a:spcPts val="0"/>
              </a:spcAft>
              <a:buFont typeface="Arial" panose="020B0604020202020204" pitchFamily="34" charset="0"/>
              <a:buNone/>
              <a:defRPr b="0">
                <a:solidFill>
                  <a:schemeClr val="accent1"/>
                </a:solidFill>
                <a:latin typeface="+mn-lt"/>
              </a:defRPr>
            </a:lvl1pPr>
            <a:lvl2pPr marL="0" indent="0">
              <a:lnSpc>
                <a:spcPct val="100000"/>
              </a:lnSpc>
              <a:spcBef>
                <a:spcPts val="0"/>
              </a:spcBef>
              <a:spcAft>
                <a:spcPts val="0"/>
              </a:spcAft>
              <a:buFont typeface="Arial" panose="020B0604020202020204" pitchFamily="34" charset="0"/>
              <a:buNone/>
              <a:defRPr b="0">
                <a:solidFill>
                  <a:schemeClr val="accent1"/>
                </a:solidFill>
                <a:latin typeface="+mn-lt"/>
              </a:defRPr>
            </a:lvl2pPr>
            <a:lvl3pPr marL="0" indent="0">
              <a:lnSpc>
                <a:spcPct val="100000"/>
              </a:lnSpc>
              <a:spcBef>
                <a:spcPts val="0"/>
              </a:spcBef>
              <a:spcAft>
                <a:spcPts val="0"/>
              </a:spcAft>
              <a:buNone/>
              <a:defRPr b="0">
                <a:solidFill>
                  <a:schemeClr val="accent1"/>
                </a:solidFill>
                <a:latin typeface="+mn-lt"/>
              </a:defRPr>
            </a:lvl3pPr>
            <a:lvl4pPr marL="0" indent="0">
              <a:lnSpc>
                <a:spcPct val="100000"/>
              </a:lnSpc>
              <a:spcBef>
                <a:spcPts val="0"/>
              </a:spcBef>
              <a:spcAft>
                <a:spcPts val="0"/>
              </a:spcAft>
              <a:buNone/>
              <a:defRPr b="0">
                <a:solidFill>
                  <a:schemeClr val="accent1"/>
                </a:solidFill>
                <a:latin typeface="+mn-lt"/>
              </a:defRPr>
            </a:lvl4pPr>
            <a:lvl5pPr marL="0" indent="0">
              <a:lnSpc>
                <a:spcPct val="100000"/>
              </a:lnSpc>
              <a:spcBef>
                <a:spcPts val="0"/>
              </a:spcBef>
              <a:spcAft>
                <a:spcPts val="0"/>
              </a:spcAft>
              <a:buNone/>
              <a:defRPr b="0">
                <a:solidFill>
                  <a:schemeClr val="accent1"/>
                </a:solidFill>
                <a:latin typeface="+mn-lt"/>
              </a:defRPr>
            </a:lvl5pPr>
            <a:lvl6pPr marL="0" indent="0">
              <a:lnSpc>
                <a:spcPct val="100000"/>
              </a:lnSpc>
              <a:spcBef>
                <a:spcPts val="0"/>
              </a:spcBef>
              <a:spcAft>
                <a:spcPts val="0"/>
              </a:spcAft>
              <a:buNone/>
              <a:defRPr b="0">
                <a:solidFill>
                  <a:schemeClr val="accent1"/>
                </a:solidFill>
                <a:latin typeface="+mn-lt"/>
              </a:defRPr>
            </a:lvl6pPr>
            <a:lvl7pPr marL="0" indent="0">
              <a:lnSpc>
                <a:spcPct val="100000"/>
              </a:lnSpc>
              <a:spcBef>
                <a:spcPts val="0"/>
              </a:spcBef>
              <a:spcAft>
                <a:spcPts val="0"/>
              </a:spcAft>
              <a:buNone/>
              <a:defRPr b="0">
                <a:solidFill>
                  <a:schemeClr val="accent1"/>
                </a:solidFill>
                <a:latin typeface="+mn-lt"/>
              </a:defRPr>
            </a:lvl7pPr>
            <a:lvl8pPr marL="0" indent="0">
              <a:lnSpc>
                <a:spcPct val="100000"/>
              </a:lnSpc>
              <a:spcBef>
                <a:spcPts val="0"/>
              </a:spcBef>
              <a:spcAft>
                <a:spcPts val="0"/>
              </a:spcAft>
              <a:buNone/>
              <a:defRPr b="0">
                <a:solidFill>
                  <a:schemeClr val="accent1"/>
                </a:solidFill>
                <a:latin typeface="+mn-lt"/>
              </a:defRPr>
            </a:lvl8pPr>
            <a:lvl9pPr marL="0" indent="0">
              <a:lnSpc>
                <a:spcPct val="100000"/>
              </a:lnSpc>
              <a:spcBef>
                <a:spcPts val="0"/>
              </a:spcBef>
              <a:spcAft>
                <a:spcPts val="0"/>
              </a:spcAft>
              <a:buNone/>
              <a:defRPr b="0">
                <a:solidFill>
                  <a:schemeClr val="accent1"/>
                </a:solidFill>
                <a:latin typeface="+mn-lt"/>
              </a:defRPr>
            </a:lvl9pPr>
          </a:lstStyle>
          <a:p>
            <a:pPr lvl="0"/>
            <a:r>
              <a:rPr lang="de-DE" dirty="0"/>
              <a:t>Klinik, Institut, Geschäftsbereich</a:t>
            </a:r>
          </a:p>
        </p:txBody>
      </p:sp>
      <p:sp>
        <p:nvSpPr>
          <p:cNvPr id="9" name="Textplatzhalter 8"/>
          <p:cNvSpPr>
            <a:spLocks noGrp="1"/>
          </p:cNvSpPr>
          <p:nvPr>
            <p:ph type="body" sz="quarter" idx="12"/>
          </p:nvPr>
        </p:nvSpPr>
        <p:spPr bwMode="gray">
          <a:xfrm>
            <a:off x="408848" y="3717032"/>
            <a:ext cx="5542557" cy="2520000"/>
          </a:xfrm>
        </p:spPr>
        <p:txBody>
          <a:bodyPr/>
          <a:lstStyle>
            <a:lvl1pPr>
              <a:spcBef>
                <a:spcPts val="2998"/>
              </a:spcBef>
              <a:defRPr sz="1799">
                <a:solidFill>
                  <a:schemeClr val="accent1"/>
                </a:solidFill>
              </a:defRPr>
            </a:lvl1pPr>
            <a:lvl2pPr>
              <a:spcBef>
                <a:spcPts val="300"/>
              </a:spcBef>
              <a:spcAft>
                <a:spcPts val="300"/>
              </a:spcAft>
              <a:tabLst>
                <a:tab pos="804485" algn="l"/>
              </a:tabLst>
              <a:defRPr sz="1799"/>
            </a:lvl2pPr>
            <a:lvl3pPr marL="0" indent="0">
              <a:spcBef>
                <a:spcPts val="300"/>
              </a:spcBef>
              <a:spcAft>
                <a:spcPts val="300"/>
              </a:spcAft>
              <a:buFont typeface="Arial" panose="020B0604020202020204" pitchFamily="34" charset="0"/>
              <a:buNone/>
              <a:tabLst>
                <a:tab pos="804485" algn="l"/>
              </a:tabLst>
              <a:defRPr sz="1799"/>
            </a:lvl3pPr>
            <a:lvl4pPr marL="0" indent="0">
              <a:spcBef>
                <a:spcPts val="300"/>
              </a:spcBef>
              <a:spcAft>
                <a:spcPts val="300"/>
              </a:spcAft>
              <a:buFont typeface="Arial" panose="020B0604020202020204" pitchFamily="34" charset="0"/>
              <a:buNone/>
              <a:tabLst>
                <a:tab pos="804485" algn="l"/>
              </a:tabLst>
              <a:defRPr sz="1799"/>
            </a:lvl4pPr>
            <a:lvl5pPr marL="0" indent="0">
              <a:spcBef>
                <a:spcPts val="300"/>
              </a:spcBef>
              <a:spcAft>
                <a:spcPts val="300"/>
              </a:spcAft>
              <a:buFont typeface="Arial" panose="020B0604020202020204" pitchFamily="34" charset="0"/>
              <a:buNone/>
              <a:tabLst>
                <a:tab pos="804485" algn="l"/>
              </a:tabLst>
              <a:defRPr sz="1799"/>
            </a:lvl5pPr>
            <a:lvl6pPr marL="0" indent="0">
              <a:spcBef>
                <a:spcPts val="300"/>
              </a:spcBef>
              <a:spcAft>
                <a:spcPts val="300"/>
              </a:spcAft>
              <a:buFont typeface="Arial" panose="020B0604020202020204" pitchFamily="34" charset="0"/>
              <a:buNone/>
              <a:tabLst>
                <a:tab pos="804485" algn="l"/>
              </a:tabLst>
              <a:defRPr sz="1799"/>
            </a:lvl6pPr>
            <a:lvl7pPr marL="0" indent="0">
              <a:spcBef>
                <a:spcPts val="300"/>
              </a:spcBef>
              <a:spcAft>
                <a:spcPts val="300"/>
              </a:spcAft>
              <a:buFont typeface="Arial" panose="020B0604020202020204" pitchFamily="34" charset="0"/>
              <a:buNone/>
              <a:tabLst>
                <a:tab pos="804485" algn="l"/>
              </a:tabLst>
              <a:defRPr sz="1799"/>
            </a:lvl7pPr>
            <a:lvl8pPr marL="0" indent="0">
              <a:spcBef>
                <a:spcPts val="300"/>
              </a:spcBef>
              <a:spcAft>
                <a:spcPts val="300"/>
              </a:spcAft>
              <a:buFont typeface="Arial" panose="020B0604020202020204" pitchFamily="34" charset="0"/>
              <a:buNone/>
              <a:tabLst>
                <a:tab pos="804485" algn="l"/>
              </a:tabLst>
              <a:defRPr sz="1799"/>
            </a:lvl8pPr>
            <a:lvl9pPr marL="0" indent="0">
              <a:spcBef>
                <a:spcPts val="300"/>
              </a:spcBef>
              <a:spcAft>
                <a:spcPts val="300"/>
              </a:spcAft>
              <a:buFont typeface="Arial" panose="020B0604020202020204" pitchFamily="34" charset="0"/>
              <a:buNone/>
              <a:tabLst>
                <a:tab pos="804485" algn="l"/>
              </a:tabLst>
              <a:defRPr sz="17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7" name="Textplatzhalter 8"/>
          <p:cNvSpPr>
            <a:spLocks noGrp="1"/>
          </p:cNvSpPr>
          <p:nvPr>
            <p:ph type="body" sz="quarter" idx="13"/>
          </p:nvPr>
        </p:nvSpPr>
        <p:spPr bwMode="gray">
          <a:xfrm>
            <a:off x="6239978" y="3717032"/>
            <a:ext cx="5542557" cy="2520000"/>
          </a:xfrm>
        </p:spPr>
        <p:txBody>
          <a:bodyPr/>
          <a:lstStyle>
            <a:lvl1pPr>
              <a:spcBef>
                <a:spcPts val="2998"/>
              </a:spcBef>
              <a:defRPr sz="1799">
                <a:solidFill>
                  <a:schemeClr val="accent1"/>
                </a:solidFill>
              </a:defRPr>
            </a:lvl1pPr>
            <a:lvl2pPr>
              <a:spcBef>
                <a:spcPts val="300"/>
              </a:spcBef>
              <a:spcAft>
                <a:spcPts val="300"/>
              </a:spcAft>
              <a:tabLst>
                <a:tab pos="804485" algn="l"/>
              </a:tabLst>
              <a:defRPr sz="1799"/>
            </a:lvl2pPr>
            <a:lvl3pPr marL="0" indent="0">
              <a:spcBef>
                <a:spcPts val="300"/>
              </a:spcBef>
              <a:spcAft>
                <a:spcPts val="300"/>
              </a:spcAft>
              <a:buFont typeface="Arial" panose="020B0604020202020204" pitchFamily="34" charset="0"/>
              <a:buNone/>
              <a:tabLst>
                <a:tab pos="804485" algn="l"/>
              </a:tabLst>
              <a:defRPr sz="1799"/>
            </a:lvl3pPr>
            <a:lvl4pPr marL="0" indent="0">
              <a:spcBef>
                <a:spcPts val="300"/>
              </a:spcBef>
              <a:spcAft>
                <a:spcPts val="300"/>
              </a:spcAft>
              <a:buFont typeface="Arial" panose="020B0604020202020204" pitchFamily="34" charset="0"/>
              <a:buNone/>
              <a:tabLst>
                <a:tab pos="804485" algn="l"/>
              </a:tabLst>
              <a:defRPr sz="1799"/>
            </a:lvl4pPr>
            <a:lvl5pPr marL="0" indent="0">
              <a:spcBef>
                <a:spcPts val="300"/>
              </a:spcBef>
              <a:spcAft>
                <a:spcPts val="300"/>
              </a:spcAft>
              <a:buFont typeface="Arial" panose="020B0604020202020204" pitchFamily="34" charset="0"/>
              <a:buNone/>
              <a:tabLst>
                <a:tab pos="804485" algn="l"/>
              </a:tabLst>
              <a:defRPr sz="1799"/>
            </a:lvl5pPr>
            <a:lvl6pPr marL="0" indent="0">
              <a:spcBef>
                <a:spcPts val="300"/>
              </a:spcBef>
              <a:spcAft>
                <a:spcPts val="300"/>
              </a:spcAft>
              <a:buFont typeface="Arial" panose="020B0604020202020204" pitchFamily="34" charset="0"/>
              <a:buNone/>
              <a:tabLst>
                <a:tab pos="804485" algn="l"/>
              </a:tabLst>
              <a:defRPr sz="1799"/>
            </a:lvl6pPr>
            <a:lvl7pPr marL="0" indent="0">
              <a:spcBef>
                <a:spcPts val="300"/>
              </a:spcBef>
              <a:spcAft>
                <a:spcPts val="300"/>
              </a:spcAft>
              <a:buFont typeface="Arial" panose="020B0604020202020204" pitchFamily="34" charset="0"/>
              <a:buNone/>
              <a:tabLst>
                <a:tab pos="804485" algn="l"/>
              </a:tabLst>
              <a:defRPr sz="1799"/>
            </a:lvl7pPr>
            <a:lvl8pPr marL="0" indent="0">
              <a:spcBef>
                <a:spcPts val="300"/>
              </a:spcBef>
              <a:spcAft>
                <a:spcPts val="300"/>
              </a:spcAft>
              <a:buFont typeface="Arial" panose="020B0604020202020204" pitchFamily="34" charset="0"/>
              <a:buNone/>
              <a:tabLst>
                <a:tab pos="804485" algn="l"/>
              </a:tabLst>
              <a:defRPr sz="1799"/>
            </a:lvl8pPr>
            <a:lvl9pPr marL="0" indent="0">
              <a:spcBef>
                <a:spcPts val="300"/>
              </a:spcBef>
              <a:spcAft>
                <a:spcPts val="300"/>
              </a:spcAft>
              <a:buFont typeface="Arial" panose="020B0604020202020204" pitchFamily="34" charset="0"/>
              <a:buNone/>
              <a:tabLst>
                <a:tab pos="804485" algn="l"/>
              </a:tabLst>
              <a:defRPr sz="17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pic>
        <p:nvPicPr>
          <p:cNvPr id="8" name="Picture 2"/>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gray">
          <a:xfrm>
            <a:off x="408848" y="404664"/>
            <a:ext cx="880649" cy="9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A picture containing drawing&#10;&#10;Description automatically generated">
            <a:extLst>
              <a:ext uri="{FF2B5EF4-FFF2-40B4-BE49-F238E27FC236}">
                <a16:creationId xmlns:a16="http://schemas.microsoft.com/office/drawing/2014/main" id="{75FB04E0-7A90-2447-860D-3FDA984A47D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61367" y="404665"/>
            <a:ext cx="1421168" cy="720000"/>
          </a:xfrm>
          <a:prstGeom prst="rect">
            <a:avLst/>
          </a:prstGeom>
        </p:spPr>
      </p:pic>
    </p:spTree>
    <p:extLst>
      <p:ext uri="{BB962C8B-B14F-4D97-AF65-F5344CB8AC3E}">
        <p14:creationId xmlns:p14="http://schemas.microsoft.com/office/powerpoint/2010/main" val="349128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36210-5D1F-47B3-B3FA-84F1F6E57DB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DC27CC2-6D71-464B-A88E-266CB51ACB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7A4F4E-8FE3-4E6B-896B-B410014E754A}"/>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5" name="Fußzeilenplatzhalter 4">
            <a:extLst>
              <a:ext uri="{FF2B5EF4-FFF2-40B4-BE49-F238E27FC236}">
                <a16:creationId xmlns:a16="http://schemas.microsoft.com/office/drawing/2014/main" id="{6BE917BA-CC36-43A8-96FA-AC1F410A495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A6E2934-A60D-4165-9000-EA8198FBB23A}"/>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114055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AC7F8-BF54-4DEC-BCDF-72927747791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98E0AD-7C48-49D3-8E25-E1458A093FA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95044E2-D2CB-4824-9D7F-66CBA3136B3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D45CFA1-020C-4464-BAA5-FE09D3E0D814}"/>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6" name="Fußzeilenplatzhalter 5">
            <a:extLst>
              <a:ext uri="{FF2B5EF4-FFF2-40B4-BE49-F238E27FC236}">
                <a16:creationId xmlns:a16="http://schemas.microsoft.com/office/drawing/2014/main" id="{3AA6BC6B-0C4B-4FFC-AA36-E4BA4AD949D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F8A56A0-4DE5-4256-B2BC-D4E2E785AD5C}"/>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420850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760EC4-FE16-4824-AD6A-2C6FADFDCCC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A220C14-5D84-48AF-AFD4-FCDFFAA89C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FCAFFF8-CD2B-4A46-9082-59680EBE595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5AF55AC-B619-45FA-9E2E-C69739E22A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7219218-5B09-41BB-9B49-CD9DEF54EBD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33AA145-A6BC-4C1E-A7EE-ECF97A3B0560}"/>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8" name="Fußzeilenplatzhalter 7">
            <a:extLst>
              <a:ext uri="{FF2B5EF4-FFF2-40B4-BE49-F238E27FC236}">
                <a16:creationId xmlns:a16="http://schemas.microsoft.com/office/drawing/2014/main" id="{8CB7FC23-0270-4848-B82F-ACA77D6E1431}"/>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3B14911-19C8-4573-898A-31F5B655FC8F}"/>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1216799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A5961-5C1C-49B7-94E3-AA43D1BF06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9BEAAAC-E52C-4540-9C5A-6A476629FEC1}"/>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4" name="Fußzeilenplatzhalter 3">
            <a:extLst>
              <a:ext uri="{FF2B5EF4-FFF2-40B4-BE49-F238E27FC236}">
                <a16:creationId xmlns:a16="http://schemas.microsoft.com/office/drawing/2014/main" id="{8C53B447-8311-49CB-A996-3AB5B570AD5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DEB0596-1715-4576-B482-19A736BD6BEF}"/>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16248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F26B89F-10CF-4C99-86FC-EEB89C5CFD09}"/>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3" name="Fußzeilenplatzhalter 2">
            <a:extLst>
              <a:ext uri="{FF2B5EF4-FFF2-40B4-BE49-F238E27FC236}">
                <a16:creationId xmlns:a16="http://schemas.microsoft.com/office/drawing/2014/main" id="{A54DFA43-D49E-4A4A-8490-576BC67C5E6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DAB7686-EE31-42E2-A956-3C166763D4AA}"/>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190278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7D7DE-802B-4C38-B9EC-9469F91A44A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0BACBCA-FDBE-4DB9-83A0-00924F9689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6777008-2B7B-440C-83C1-D07995C53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9446FF0-146D-40F3-A8CD-C45C56781F08}"/>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6" name="Fußzeilenplatzhalter 5">
            <a:extLst>
              <a:ext uri="{FF2B5EF4-FFF2-40B4-BE49-F238E27FC236}">
                <a16:creationId xmlns:a16="http://schemas.microsoft.com/office/drawing/2014/main" id="{E593D2C8-5A31-4B80-B2C3-859721F6891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4956AB7-7A39-414D-B977-E919CF97CAA3}"/>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294284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66C11-3B74-4907-A729-1165EC74611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ACDA32A-7ABC-4C4E-95C7-9F2B1971E9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CC1091D-F811-4546-98B3-446628FF9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9EB9413-BC6C-45E4-BD64-1CC21A6FCDC6}"/>
              </a:ext>
            </a:extLst>
          </p:cNvPr>
          <p:cNvSpPr>
            <a:spLocks noGrp="1"/>
          </p:cNvSpPr>
          <p:nvPr>
            <p:ph type="dt" sz="half" idx="10"/>
          </p:nvPr>
        </p:nvSpPr>
        <p:spPr/>
        <p:txBody>
          <a:bodyPr/>
          <a:lstStyle/>
          <a:p>
            <a:fld id="{CBDAE513-5CDC-4D7E-9C28-CCFB47336A4F}" type="datetimeFigureOut">
              <a:rPr lang="de-DE" smtClean="0"/>
              <a:t>18.11.25</a:t>
            </a:fld>
            <a:endParaRPr lang="de-DE"/>
          </a:p>
        </p:txBody>
      </p:sp>
      <p:sp>
        <p:nvSpPr>
          <p:cNvPr id="6" name="Fußzeilenplatzhalter 5">
            <a:extLst>
              <a:ext uri="{FF2B5EF4-FFF2-40B4-BE49-F238E27FC236}">
                <a16:creationId xmlns:a16="http://schemas.microsoft.com/office/drawing/2014/main" id="{CD028FC9-92DC-48A7-B76D-9706A1EFD2F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C41F621-DEE2-48F5-8298-F05C42A20EB8}"/>
              </a:ext>
            </a:extLst>
          </p:cNvPr>
          <p:cNvSpPr>
            <a:spLocks noGrp="1"/>
          </p:cNvSpPr>
          <p:nvPr>
            <p:ph type="sldNum" sz="quarter" idx="12"/>
          </p:nvPr>
        </p:nvSpPr>
        <p:spPr/>
        <p:txBody>
          <a:bodyPr/>
          <a:lstStyle/>
          <a:p>
            <a:fld id="{9660B6D5-A1F7-4593-AC03-8C7478C19E04}" type="slidenum">
              <a:rPr lang="de-DE" smtClean="0"/>
              <a:t>‹Nr.›</a:t>
            </a:fld>
            <a:endParaRPr lang="de-DE"/>
          </a:p>
        </p:txBody>
      </p:sp>
    </p:spTree>
    <p:extLst>
      <p:ext uri="{BB962C8B-B14F-4D97-AF65-F5344CB8AC3E}">
        <p14:creationId xmlns:p14="http://schemas.microsoft.com/office/powerpoint/2010/main" val="234001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9D6209F-1A72-48BF-9308-3FF6AACC0C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2EAD4F6-8BFD-4CA0-9BB3-E4A641A60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85C9438-CFAF-4DCC-942F-66DD895EE9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AE513-5CDC-4D7E-9C28-CCFB47336A4F}" type="datetimeFigureOut">
              <a:rPr lang="de-DE" smtClean="0"/>
              <a:t>18.11.25</a:t>
            </a:fld>
            <a:endParaRPr lang="de-DE"/>
          </a:p>
        </p:txBody>
      </p:sp>
      <p:sp>
        <p:nvSpPr>
          <p:cNvPr id="5" name="Fußzeilenplatzhalter 4">
            <a:extLst>
              <a:ext uri="{FF2B5EF4-FFF2-40B4-BE49-F238E27FC236}">
                <a16:creationId xmlns:a16="http://schemas.microsoft.com/office/drawing/2014/main" id="{0F543344-B029-49CC-9DEA-50FD65E6C6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F8F6DB7-D1B2-4330-B3B6-4F2A73F8B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0B6D5-A1F7-4593-AC03-8C7478C19E04}" type="slidenum">
              <a:rPr lang="de-DE" smtClean="0"/>
              <a:t>‹Nr.›</a:t>
            </a:fld>
            <a:endParaRPr lang="de-DE"/>
          </a:p>
        </p:txBody>
      </p:sp>
    </p:spTree>
    <p:extLst>
      <p:ext uri="{BB962C8B-B14F-4D97-AF65-F5344CB8AC3E}">
        <p14:creationId xmlns:p14="http://schemas.microsoft.com/office/powerpoint/2010/main" val="3914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08849" y="1124744"/>
            <a:ext cx="11373038" cy="720000"/>
          </a:xfrm>
          <a:prstGeom prst="rect">
            <a:avLst/>
          </a:prstGeom>
        </p:spPr>
        <p:txBody>
          <a:bodyPr vert="horz" lIns="0" tIns="0" rIns="0" bIns="0" rtlCol="0" anchor="t">
            <a:noAutofit/>
          </a:bodyPr>
          <a:lstStyle/>
          <a:p>
            <a:r>
              <a:rPr lang="de-DE" dirty="0"/>
              <a:t>Titelmasterformat durch Klicken bearbeiten</a:t>
            </a:r>
          </a:p>
        </p:txBody>
      </p:sp>
      <p:sp>
        <p:nvSpPr>
          <p:cNvPr id="3" name="Text Placeholder 2"/>
          <p:cNvSpPr>
            <a:spLocks noGrp="1"/>
          </p:cNvSpPr>
          <p:nvPr>
            <p:ph type="body" idx="1"/>
          </p:nvPr>
        </p:nvSpPr>
        <p:spPr bwMode="gray">
          <a:xfrm>
            <a:off x="408848" y="2204864"/>
            <a:ext cx="11337048" cy="4248000"/>
          </a:xfrm>
          <a:prstGeom prst="rect">
            <a:avLst/>
          </a:prstGeom>
        </p:spPr>
        <p:txBody>
          <a:bodyPr vert="horz" lIns="0" tIns="0" rIns="0" bIns="0" rtlCol="0">
            <a:no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p>
        </p:txBody>
      </p:sp>
      <p:sp>
        <p:nvSpPr>
          <p:cNvPr id="4" name="Date Placeholder 3"/>
          <p:cNvSpPr>
            <a:spLocks noGrp="1"/>
          </p:cNvSpPr>
          <p:nvPr>
            <p:ph type="dt" sz="half" idx="2"/>
          </p:nvPr>
        </p:nvSpPr>
        <p:spPr bwMode="gray">
          <a:xfrm>
            <a:off x="984204" y="332680"/>
            <a:ext cx="3023213" cy="216000"/>
          </a:xfrm>
          <a:prstGeom prst="rect">
            <a:avLst/>
          </a:prstGeom>
        </p:spPr>
        <p:txBody>
          <a:bodyPr vert="horz" lIns="0" tIns="28795" rIns="0" bIns="0" rtlCol="0" anchor="t"/>
          <a:lstStyle>
            <a:lvl1pPr algn="l">
              <a:defRPr sz="1000">
                <a:solidFill>
                  <a:schemeClr val="accent1"/>
                </a:solidFill>
                <a:latin typeface="+mn-lt"/>
              </a:defRPr>
            </a:lvl1pPr>
          </a:lstStyle>
          <a:p>
            <a:r>
              <a:rPr lang="de-DE" dirty="0"/>
              <a:t>Katharina Schulze</a:t>
            </a:r>
          </a:p>
        </p:txBody>
      </p:sp>
      <p:sp>
        <p:nvSpPr>
          <p:cNvPr id="5" name="Footer Placeholder 4"/>
          <p:cNvSpPr>
            <a:spLocks noGrp="1"/>
          </p:cNvSpPr>
          <p:nvPr>
            <p:ph type="ftr" sz="quarter" idx="3"/>
          </p:nvPr>
        </p:nvSpPr>
        <p:spPr bwMode="gray">
          <a:xfrm>
            <a:off x="6239978" y="332656"/>
            <a:ext cx="5182650" cy="216000"/>
          </a:xfrm>
          <a:prstGeom prst="rect">
            <a:avLst/>
          </a:prstGeom>
        </p:spPr>
        <p:txBody>
          <a:bodyPr vert="horz" lIns="0" tIns="28795" rIns="0" bIns="0" rtlCol="0" anchor="t"/>
          <a:lstStyle>
            <a:lvl1pPr algn="r">
              <a:defRPr sz="1000">
                <a:solidFill>
                  <a:schemeClr val="tx1"/>
                </a:solidFill>
                <a:latin typeface="+mj-lt"/>
              </a:defRPr>
            </a:lvl1pPr>
          </a:lstStyle>
          <a:p>
            <a:pPr algn="l"/>
            <a:r>
              <a:rPr lang="de-DE" b="1" dirty="0"/>
              <a:t>Integration von Gesundheit in die Stadt- und Verkehrsplanung – Neue </a:t>
            </a:r>
            <a:r>
              <a:rPr lang="de-DE" b="1" dirty="0" err="1"/>
              <a:t>Governancestrukturen</a:t>
            </a:r>
            <a:r>
              <a:rPr lang="de-DE" b="1" dirty="0"/>
              <a:t> in</a:t>
            </a:r>
            <a:br>
              <a:rPr lang="de-DE" b="1" dirty="0"/>
            </a:br>
            <a:r>
              <a:rPr lang="de-DE" b="1" dirty="0"/>
              <a:t>stadtregionalen Verkehrskorridoren (</a:t>
            </a:r>
            <a:r>
              <a:rPr lang="de-DE" b="1" dirty="0" err="1"/>
              <a:t>GeSGo</a:t>
            </a:r>
            <a:r>
              <a:rPr lang="de-DE" b="1" dirty="0"/>
              <a:t>)</a:t>
            </a:r>
            <a:r>
              <a:rPr lang="de-DE" dirty="0"/>
              <a:t>)</a:t>
            </a:r>
          </a:p>
        </p:txBody>
      </p:sp>
      <p:sp>
        <p:nvSpPr>
          <p:cNvPr id="6" name="Slide Number Placeholder 5"/>
          <p:cNvSpPr>
            <a:spLocks noGrp="1"/>
          </p:cNvSpPr>
          <p:nvPr>
            <p:ph type="sldNum" sz="quarter" idx="4"/>
          </p:nvPr>
        </p:nvSpPr>
        <p:spPr bwMode="gray">
          <a:xfrm>
            <a:off x="11423244" y="332656"/>
            <a:ext cx="359906" cy="216000"/>
          </a:xfrm>
          <a:prstGeom prst="rect">
            <a:avLst/>
          </a:prstGeom>
        </p:spPr>
        <p:txBody>
          <a:bodyPr vert="horz" lIns="0" tIns="28795" rIns="0" bIns="0" rtlCol="0" anchor="t"/>
          <a:lstStyle>
            <a:lvl1pPr algn="r">
              <a:defRPr sz="1000">
                <a:solidFill>
                  <a:schemeClr val="tx1"/>
                </a:solidFill>
                <a:latin typeface="+mj-lt"/>
              </a:defRPr>
            </a:lvl1pPr>
          </a:lstStyle>
          <a:p>
            <a:fld id="{76BA9F72-2155-4EF1-BD04-FEBBA4524AD5}" type="slidenum">
              <a:rPr lang="de-DE" smtClean="0"/>
              <a:pPr/>
              <a:t>‹Nr.›</a:t>
            </a:fld>
            <a:endParaRPr lang="de-DE" dirty="0"/>
          </a:p>
        </p:txBody>
      </p:sp>
      <p:grpSp>
        <p:nvGrpSpPr>
          <p:cNvPr id="24" name="Gruppieren 23"/>
          <p:cNvGrpSpPr/>
          <p:nvPr userDrawn="1"/>
        </p:nvGrpSpPr>
        <p:grpSpPr bwMode="gray">
          <a:xfrm>
            <a:off x="408849" y="-171392"/>
            <a:ext cx="11374302" cy="72000"/>
            <a:chOff x="306636" y="-675416"/>
            <a:chExt cx="8530727" cy="360000"/>
          </a:xfrm>
        </p:grpSpPr>
        <p:cxnSp>
          <p:nvCxnSpPr>
            <p:cNvPr id="13" name="Gerade Verbindung 12"/>
            <p:cNvCxnSpPr/>
            <p:nvPr userDrawn="1"/>
          </p:nvCxnSpPr>
          <p:spPr bwMode="gray">
            <a:xfrm>
              <a:off x="306636"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userDrawn="1"/>
          </p:nvCxnSpPr>
          <p:spPr bwMode="gray">
            <a:xfrm>
              <a:off x="3006233"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bwMode="gray">
            <a:xfrm>
              <a:off x="3222201"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userDrawn="1"/>
          </p:nvCxnSpPr>
          <p:spPr bwMode="gray">
            <a:xfrm>
              <a:off x="4464016"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userDrawn="1"/>
          </p:nvCxnSpPr>
          <p:spPr bwMode="gray">
            <a:xfrm>
              <a:off x="4679983"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bwMode="gray">
            <a:xfrm>
              <a:off x="5921798"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userDrawn="1"/>
          </p:nvCxnSpPr>
          <p:spPr bwMode="gray">
            <a:xfrm>
              <a:off x="6137766" y="-675416"/>
              <a:ext cx="0" cy="360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userDrawn="1"/>
          </p:nvCxnSpPr>
          <p:spPr bwMode="gray">
            <a:xfrm>
              <a:off x="8837363" y="-67541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uppieren 22"/>
          <p:cNvGrpSpPr/>
          <p:nvPr userDrawn="1"/>
        </p:nvGrpSpPr>
        <p:grpSpPr bwMode="gray">
          <a:xfrm>
            <a:off x="-240693" y="2204864"/>
            <a:ext cx="96000" cy="4248000"/>
            <a:chOff x="-756592" y="2204864"/>
            <a:chExt cx="360000" cy="4248472"/>
          </a:xfrm>
        </p:grpSpPr>
        <p:cxnSp>
          <p:nvCxnSpPr>
            <p:cNvPr id="21" name="Gerade Verbindung 20"/>
            <p:cNvCxnSpPr/>
            <p:nvPr userDrawn="1"/>
          </p:nvCxnSpPr>
          <p:spPr bwMode="gray">
            <a:xfrm rot="16200000">
              <a:off x="-576592" y="2024864"/>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bwMode="gray">
            <a:xfrm rot="16200000">
              <a:off x="-576592" y="6273336"/>
              <a:ext cx="0" cy="36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hteck 24"/>
          <p:cNvSpPr/>
          <p:nvPr userDrawn="1"/>
        </p:nvSpPr>
        <p:spPr bwMode="gray">
          <a:xfrm>
            <a:off x="2" y="764704"/>
            <a:ext cx="12191999"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0" rIns="91401" bIns="45700" rtlCol="0" anchor="ctr"/>
          <a:lstStyle/>
          <a:p>
            <a:pPr algn="ctr"/>
            <a:endParaRPr lang="de-DE" sz="1799" dirty="0"/>
          </a:p>
        </p:txBody>
      </p:sp>
      <p:pic>
        <p:nvPicPr>
          <p:cNvPr id="32" name="Picture 2"/>
          <p:cNvPicPr>
            <a:picLocks noChangeAspect="1" noChangeArrowheads="1"/>
          </p:cNvPicPr>
          <p:nvPr userDrawn="1"/>
        </p:nvPicPr>
        <p:blipFill>
          <a:blip r:embed="rId14" cstate="hqprint">
            <a:extLst>
              <a:ext uri="{28A0092B-C50C-407E-A947-70E740481C1C}">
                <a14:useLocalDpi xmlns:a14="http://schemas.microsoft.com/office/drawing/2010/main" val="0"/>
              </a:ext>
            </a:extLst>
          </a:blip>
          <a:srcRect/>
          <a:stretch>
            <a:fillRect/>
          </a:stretch>
        </p:blipFill>
        <p:spPr bwMode="gray">
          <a:xfrm>
            <a:off x="408848" y="161656"/>
            <a:ext cx="431888" cy="45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68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p:titleStyle>
    <p:bodyStyle>
      <a:lvl1pPr marL="0" indent="0" algn="l" defTabSz="913971" rtl="0" eaLnBrk="1" latinLnBrk="0" hangingPunct="1">
        <a:lnSpc>
          <a:spcPct val="105000"/>
        </a:lnSpc>
        <a:spcBef>
          <a:spcPts val="1998"/>
        </a:spcBef>
        <a:spcAft>
          <a:spcPts val="0"/>
        </a:spcAft>
        <a:buFont typeface="Arial" panose="020B0604020202020204" pitchFamily="34" charset="0"/>
        <a:buNone/>
        <a:defRPr sz="1799" b="0" kern="1200">
          <a:solidFill>
            <a:schemeClr val="accent1"/>
          </a:solidFill>
          <a:latin typeface="+mn-lt"/>
          <a:ea typeface="+mn-ea"/>
          <a:cs typeface="+mn-cs"/>
        </a:defRPr>
      </a:lvl1pPr>
      <a:lvl2pPr marL="0" indent="0" algn="l" defTabSz="913971" rtl="0" eaLnBrk="1" latinLnBrk="0" hangingPunct="1">
        <a:lnSpc>
          <a:spcPct val="105000"/>
        </a:lnSpc>
        <a:spcBef>
          <a:spcPts val="500"/>
        </a:spcBef>
        <a:spcAft>
          <a:spcPts val="500"/>
        </a:spcAft>
        <a:buFont typeface="Arial" panose="020B0604020202020204" pitchFamily="34" charset="0"/>
        <a:buNone/>
        <a:defRPr sz="1799" kern="1200">
          <a:solidFill>
            <a:schemeClr val="tx1"/>
          </a:solidFill>
          <a:latin typeface="+mj-lt"/>
          <a:ea typeface="+mn-ea"/>
          <a:cs typeface="+mn-cs"/>
        </a:defRPr>
      </a:lvl2pPr>
      <a:lvl3pPr marL="215898" indent="-215898" algn="l" defTabSz="913971" rtl="0" eaLnBrk="1" latinLnBrk="0" hangingPunct="1">
        <a:lnSpc>
          <a:spcPct val="105000"/>
        </a:lnSpc>
        <a:spcBef>
          <a:spcPts val="500"/>
        </a:spcBef>
        <a:spcAft>
          <a:spcPts val="500"/>
        </a:spcAft>
        <a:buFont typeface="Arial" panose="020B0604020202020204" pitchFamily="34" charset="0"/>
        <a:buChar char="•"/>
        <a:defRPr sz="1799" kern="1200">
          <a:solidFill>
            <a:schemeClr val="tx1"/>
          </a:solidFill>
          <a:latin typeface="+mj-lt"/>
          <a:ea typeface="+mn-ea"/>
          <a:cs typeface="+mn-cs"/>
        </a:defRPr>
      </a:lvl3pPr>
      <a:lvl4pPr marL="431797" indent="-215898" algn="l" defTabSz="913971" rtl="0" eaLnBrk="1" latinLnBrk="0" hangingPunct="1">
        <a:lnSpc>
          <a:spcPct val="105000"/>
        </a:lnSpc>
        <a:spcBef>
          <a:spcPts val="0"/>
        </a:spcBef>
        <a:spcAft>
          <a:spcPts val="0"/>
        </a:spcAft>
        <a:buFont typeface="Symbol" panose="05050102010706020507" pitchFamily="18" charset="2"/>
        <a:buChar char="-"/>
        <a:defRPr sz="1799" kern="1200">
          <a:solidFill>
            <a:schemeClr val="tx1"/>
          </a:solidFill>
          <a:latin typeface="+mj-lt"/>
          <a:ea typeface="+mn-ea"/>
          <a:cs typeface="+mn-cs"/>
        </a:defRPr>
      </a:lvl4pPr>
      <a:lvl5pPr marL="647697" indent="-215898" algn="l" defTabSz="913971" rtl="0" eaLnBrk="1" latinLnBrk="0" hangingPunct="1">
        <a:lnSpc>
          <a:spcPct val="105000"/>
        </a:lnSpc>
        <a:spcBef>
          <a:spcPts val="0"/>
        </a:spcBef>
        <a:spcAft>
          <a:spcPts val="0"/>
        </a:spcAft>
        <a:buFont typeface="Symbol" panose="05050102010706020507" pitchFamily="18" charset="2"/>
        <a:buChar char="-"/>
        <a:defRPr sz="1799" kern="1200">
          <a:solidFill>
            <a:schemeClr val="tx1"/>
          </a:solidFill>
          <a:latin typeface="+mj-lt"/>
          <a:ea typeface="+mn-ea"/>
          <a:cs typeface="+mn-cs"/>
        </a:defRPr>
      </a:lvl5pPr>
      <a:lvl6pPr marL="863595" indent="-215898" algn="l" defTabSz="913971" rtl="0" eaLnBrk="1" latinLnBrk="0" hangingPunct="1">
        <a:lnSpc>
          <a:spcPct val="105000"/>
        </a:lnSpc>
        <a:spcBef>
          <a:spcPts val="0"/>
        </a:spcBef>
        <a:spcAft>
          <a:spcPts val="0"/>
        </a:spcAft>
        <a:buFont typeface="Symbol" panose="05050102010706020507" pitchFamily="18" charset="2"/>
        <a:buChar char="-"/>
        <a:defRPr sz="1799" kern="1200">
          <a:solidFill>
            <a:schemeClr val="tx1"/>
          </a:solidFill>
          <a:latin typeface="+mj-lt"/>
          <a:ea typeface="+mn-ea"/>
          <a:cs typeface="+mn-cs"/>
        </a:defRPr>
      </a:lvl6pPr>
      <a:lvl7pPr marL="863595" indent="-215898" algn="l" defTabSz="913971" rtl="0" eaLnBrk="1" latinLnBrk="0" hangingPunct="1">
        <a:lnSpc>
          <a:spcPct val="105000"/>
        </a:lnSpc>
        <a:spcBef>
          <a:spcPts val="0"/>
        </a:spcBef>
        <a:spcAft>
          <a:spcPts val="0"/>
        </a:spcAft>
        <a:buFont typeface="Symbol" panose="05050102010706020507" pitchFamily="18" charset="2"/>
        <a:buChar char="-"/>
        <a:defRPr sz="1799" kern="1200">
          <a:solidFill>
            <a:schemeClr val="tx1"/>
          </a:solidFill>
          <a:latin typeface="+mj-lt"/>
          <a:ea typeface="+mn-ea"/>
          <a:cs typeface="+mn-cs"/>
        </a:defRPr>
      </a:lvl7pPr>
      <a:lvl8pPr marL="863595" indent="-215898" algn="l" defTabSz="913971" rtl="0" eaLnBrk="1" latinLnBrk="0" hangingPunct="1">
        <a:lnSpc>
          <a:spcPct val="105000"/>
        </a:lnSpc>
        <a:spcBef>
          <a:spcPts val="0"/>
        </a:spcBef>
        <a:spcAft>
          <a:spcPts val="0"/>
        </a:spcAft>
        <a:buFont typeface="Symbol" panose="05050102010706020507" pitchFamily="18" charset="2"/>
        <a:buChar char="-"/>
        <a:defRPr sz="1799" kern="1200">
          <a:solidFill>
            <a:schemeClr val="tx1"/>
          </a:solidFill>
          <a:latin typeface="+mj-lt"/>
          <a:ea typeface="+mn-ea"/>
          <a:cs typeface="+mn-cs"/>
        </a:defRPr>
      </a:lvl8pPr>
      <a:lvl9pPr marL="863595" indent="-215898" algn="l" defTabSz="913971" rtl="0" eaLnBrk="1" latinLnBrk="0" hangingPunct="1">
        <a:lnSpc>
          <a:spcPct val="105000"/>
        </a:lnSpc>
        <a:spcBef>
          <a:spcPts val="0"/>
        </a:spcBef>
        <a:spcAft>
          <a:spcPts val="0"/>
        </a:spcAft>
        <a:buFont typeface="Symbol" panose="05050102010706020507" pitchFamily="18" charset="2"/>
        <a:buChar char="-"/>
        <a:defRPr sz="1799" kern="1200">
          <a:solidFill>
            <a:schemeClr val="tx1"/>
          </a:solidFill>
          <a:latin typeface="+mj-lt"/>
          <a:ea typeface="+mn-ea"/>
          <a:cs typeface="+mn-cs"/>
        </a:defRPr>
      </a:lvl9pPr>
    </p:bodyStyle>
    <p:otherStyle>
      <a:defPPr>
        <a:defRPr lang="en-US"/>
      </a:defPPr>
      <a:lvl1pPr marL="0" algn="l" defTabSz="913971" rtl="0" eaLnBrk="1" latinLnBrk="0" hangingPunct="1">
        <a:defRPr sz="1799" kern="1200">
          <a:solidFill>
            <a:schemeClr val="tx1"/>
          </a:solidFill>
          <a:latin typeface="+mn-lt"/>
          <a:ea typeface="+mn-ea"/>
          <a:cs typeface="+mn-cs"/>
        </a:defRPr>
      </a:lvl1pPr>
      <a:lvl2pPr marL="456986" algn="l" defTabSz="913971" rtl="0" eaLnBrk="1" latinLnBrk="0" hangingPunct="1">
        <a:defRPr sz="1799" kern="1200">
          <a:solidFill>
            <a:schemeClr val="tx1"/>
          </a:solidFill>
          <a:latin typeface="+mn-lt"/>
          <a:ea typeface="+mn-ea"/>
          <a:cs typeface="+mn-cs"/>
        </a:defRPr>
      </a:lvl2pPr>
      <a:lvl3pPr marL="913971" algn="l" defTabSz="913971" rtl="0" eaLnBrk="1" latinLnBrk="0" hangingPunct="1">
        <a:defRPr sz="1799" kern="1200">
          <a:solidFill>
            <a:schemeClr val="tx1"/>
          </a:solidFill>
          <a:latin typeface="+mn-lt"/>
          <a:ea typeface="+mn-ea"/>
          <a:cs typeface="+mn-cs"/>
        </a:defRPr>
      </a:lvl3pPr>
      <a:lvl4pPr marL="1370957" algn="l" defTabSz="913971" rtl="0" eaLnBrk="1" latinLnBrk="0" hangingPunct="1">
        <a:defRPr sz="1799" kern="1200">
          <a:solidFill>
            <a:schemeClr val="tx1"/>
          </a:solidFill>
          <a:latin typeface="+mn-lt"/>
          <a:ea typeface="+mn-ea"/>
          <a:cs typeface="+mn-cs"/>
        </a:defRPr>
      </a:lvl4pPr>
      <a:lvl5pPr marL="1827941" algn="l" defTabSz="913971" rtl="0" eaLnBrk="1" latinLnBrk="0" hangingPunct="1">
        <a:defRPr sz="1799" kern="1200">
          <a:solidFill>
            <a:schemeClr val="tx1"/>
          </a:solidFill>
          <a:latin typeface="+mn-lt"/>
          <a:ea typeface="+mn-ea"/>
          <a:cs typeface="+mn-cs"/>
        </a:defRPr>
      </a:lvl5pPr>
      <a:lvl6pPr marL="2284927" algn="l" defTabSz="913971" rtl="0" eaLnBrk="1" latinLnBrk="0" hangingPunct="1">
        <a:defRPr sz="1799" kern="1200">
          <a:solidFill>
            <a:schemeClr val="tx1"/>
          </a:solidFill>
          <a:latin typeface="+mn-lt"/>
          <a:ea typeface="+mn-ea"/>
          <a:cs typeface="+mn-cs"/>
        </a:defRPr>
      </a:lvl6pPr>
      <a:lvl7pPr marL="2741913" algn="l" defTabSz="913971" rtl="0" eaLnBrk="1" latinLnBrk="0" hangingPunct="1">
        <a:defRPr sz="1799" kern="1200">
          <a:solidFill>
            <a:schemeClr val="tx1"/>
          </a:solidFill>
          <a:latin typeface="+mn-lt"/>
          <a:ea typeface="+mn-ea"/>
          <a:cs typeface="+mn-cs"/>
        </a:defRPr>
      </a:lvl7pPr>
      <a:lvl8pPr marL="3198898" algn="l" defTabSz="913971" rtl="0" eaLnBrk="1" latinLnBrk="0" hangingPunct="1">
        <a:defRPr sz="1799" kern="1200">
          <a:solidFill>
            <a:schemeClr val="tx1"/>
          </a:solidFill>
          <a:latin typeface="+mn-lt"/>
          <a:ea typeface="+mn-ea"/>
          <a:cs typeface="+mn-cs"/>
        </a:defRPr>
      </a:lvl8pPr>
      <a:lvl9pPr marL="3655884" algn="l" defTabSz="913971"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bwMode="gray">
          <a:xfrm>
            <a:off x="264886" y="3665503"/>
            <a:ext cx="11086329" cy="1547379"/>
          </a:xfrm>
        </p:spPr>
        <p:txBody>
          <a:bodyPr/>
          <a:lstStyle/>
          <a:p>
            <a:r>
              <a:rPr lang="de-DE" sz="3200" b="1" dirty="0">
                <a:effectLst/>
                <a:latin typeface="Calibri" panose="020F0502020204030204" pitchFamily="34" charset="0"/>
                <a:ea typeface="Calibri" panose="020F0502020204030204" pitchFamily="34" charset="0"/>
                <a:cs typeface="Times New Roman" panose="02020603050405020304" pitchFamily="18" charset="0"/>
              </a:rPr>
              <a:t>Gesundheit und Lebensqualität in Hamburg</a:t>
            </a:r>
            <a:br>
              <a:rPr lang="de-DE" sz="1800" b="1" dirty="0"/>
            </a:br>
            <a:br>
              <a:rPr lang="de-DE" sz="2000" dirty="0"/>
            </a:br>
            <a:r>
              <a:rPr lang="de-DE" sz="2400" dirty="0">
                <a:effectLst/>
                <a:latin typeface="Calibri" panose="020F0502020204030204" pitchFamily="34" charset="0"/>
                <a:ea typeface="Calibri" panose="020F0502020204030204" pitchFamily="34" charset="0"/>
                <a:cs typeface="Times New Roman" panose="02020603050405020304" pitchFamily="18" charset="0"/>
              </a:rPr>
              <a:t>Status Quo und erste Ergebnisse als Grundlage für </a:t>
            </a:r>
            <a:r>
              <a:rPr lang="de-DE" sz="2400" dirty="0" err="1">
                <a:effectLst/>
                <a:latin typeface="Calibri" panose="020F0502020204030204" pitchFamily="34" charset="0"/>
                <a:ea typeface="Calibri" panose="020F0502020204030204" pitchFamily="34" charset="0"/>
                <a:cs typeface="Times New Roman" panose="02020603050405020304" pitchFamily="18" charset="0"/>
              </a:rPr>
              <a:t>GeSGo</a:t>
            </a:r>
            <a:endParaRPr lang="de-DE" sz="2000" b="1" dirty="0">
              <a:highlight>
                <a:srgbClr val="FFFF00"/>
              </a:highlight>
            </a:endParaRPr>
          </a:p>
        </p:txBody>
      </p:sp>
      <p:sp>
        <p:nvSpPr>
          <p:cNvPr id="8" name="Textplatzhalter 7"/>
          <p:cNvSpPr>
            <a:spLocks noGrp="1"/>
          </p:cNvSpPr>
          <p:nvPr>
            <p:ph type="body" sz="quarter" idx="10"/>
          </p:nvPr>
        </p:nvSpPr>
        <p:spPr bwMode="gray">
          <a:xfrm>
            <a:off x="265494" y="5372710"/>
            <a:ext cx="5542557" cy="1079691"/>
          </a:xfrm>
          <a:noFill/>
        </p:spPr>
        <p:txBody>
          <a:bodyPr/>
          <a:lstStyle/>
          <a:p>
            <a:r>
              <a:rPr lang="de-DE" dirty="0"/>
              <a:t>Katharina Schulze, (M.Sc.) | 18. November 2025</a:t>
            </a:r>
          </a:p>
        </p:txBody>
      </p:sp>
      <p:sp>
        <p:nvSpPr>
          <p:cNvPr id="12" name="Textplatzhalter 11"/>
          <p:cNvSpPr>
            <a:spLocks noGrp="1"/>
          </p:cNvSpPr>
          <p:nvPr>
            <p:ph type="body" sz="quarter" idx="11"/>
          </p:nvPr>
        </p:nvSpPr>
        <p:spPr bwMode="gray">
          <a:xfrm>
            <a:off x="1489759" y="405452"/>
            <a:ext cx="7773768" cy="719813"/>
          </a:xfrm>
          <a:noFill/>
        </p:spPr>
        <p:txBody>
          <a:bodyPr/>
          <a:lstStyle/>
          <a:p>
            <a:r>
              <a:rPr lang="de-DE" dirty="0"/>
              <a:t>Institut für Versorgungsforschung in der Dermatologie &amp; bei Pflegeberufen (IVDP), AG Gesundheitsgeografie</a:t>
            </a:r>
          </a:p>
        </p:txBody>
      </p:sp>
      <p:grpSp>
        <p:nvGrpSpPr>
          <p:cNvPr id="9" name="Gruppieren 8"/>
          <p:cNvGrpSpPr/>
          <p:nvPr/>
        </p:nvGrpSpPr>
        <p:grpSpPr bwMode="gray">
          <a:xfrm>
            <a:off x="8183019" y="5372710"/>
            <a:ext cx="4008983" cy="1484397"/>
            <a:chOff x="6137264" y="5373216"/>
            <a:chExt cx="3006737" cy="1484784"/>
          </a:xfrm>
        </p:grpSpPr>
        <p:sp>
          <p:nvSpPr>
            <p:cNvPr id="2" name="Rechteck 1"/>
            <p:cNvSpPr/>
            <p:nvPr/>
          </p:nvSpPr>
          <p:spPr bwMode="gray">
            <a:xfrm>
              <a:off x="6137264" y="5373216"/>
              <a:ext cx="3006737" cy="148478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1981" tIns="35991" rIns="71981" bIns="35991" rtlCol="0" anchor="ctr"/>
            <a:lstStyle/>
            <a:p>
              <a:pPr algn="ctr" defTabSz="456986"/>
              <a:endParaRPr lang="de-DE" sz="1799" dirty="0" err="1">
                <a:solidFill>
                  <a:srgbClr val="333333"/>
                </a:solidFill>
                <a:latin typeface="Calibri"/>
              </a:endParaRPr>
            </a:p>
          </p:txBody>
        </p:sp>
        <p:sp>
          <p:nvSpPr>
            <p:cNvPr id="7" name="Datumsplatzhalter 4"/>
            <p:cNvSpPr txBox="1">
              <a:spLocks/>
            </p:cNvSpPr>
            <p:nvPr/>
          </p:nvSpPr>
          <p:spPr bwMode="gray">
            <a:xfrm>
              <a:off x="6677926" y="5661248"/>
              <a:ext cx="2159437" cy="360000"/>
            </a:xfrm>
            <a:prstGeom prst="rect">
              <a:avLst/>
            </a:prstGeom>
          </p:spPr>
          <p:txBody>
            <a:bodyPr vert="horz" lIns="0" tIns="0" rIns="0" bIns="0" rtlCol="0" anchor="t" anchorCtr="0">
              <a:noAutofit/>
            </a:bodyPr>
            <a:lstStyle>
              <a:defPPr>
                <a:defRPr lang="de-DE"/>
              </a:defPPr>
              <a:lvl1pPr marL="0" algn="l" defTabSz="914400" rtl="0" eaLnBrk="1" latinLnBrk="0" hangingPunct="1">
                <a:defRPr lang="de-DE" sz="1600" kern="1200" smtClean="0">
                  <a:solidFill>
                    <a:srgbClr val="004794"/>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a:lnSpc>
                  <a:spcPct val="105000"/>
                </a:lnSpc>
                <a:spcAft>
                  <a:spcPts val="200"/>
                </a:spcAft>
              </a:pPr>
              <a:r>
                <a:rPr lang="de-DE" sz="1000" dirty="0">
                  <a:solidFill>
                    <a:srgbClr val="004992"/>
                  </a:solidFill>
                  <a:latin typeface="Calibri"/>
                </a:rPr>
                <a:t>Universitätsklinikum Hamburg-Eppendorf</a:t>
              </a:r>
            </a:p>
          </p:txBody>
        </p:sp>
      </p:grpSp>
      <p:sp>
        <p:nvSpPr>
          <p:cNvPr id="15" name="Textfeld 14"/>
          <p:cNvSpPr txBox="1"/>
          <p:nvPr/>
        </p:nvSpPr>
        <p:spPr bwMode="gray">
          <a:xfrm>
            <a:off x="12359064" y="3357011"/>
            <a:ext cx="2519344" cy="3500097"/>
          </a:xfrm>
          <a:prstGeom prst="rect">
            <a:avLst/>
          </a:prstGeom>
          <a:noFill/>
        </p:spPr>
        <p:txBody>
          <a:bodyPr wrap="square" lIns="0" tIns="0" rIns="0" bIns="0" rtlCol="0">
            <a:noAutofit/>
          </a:bodyPr>
          <a:lstStyle/>
          <a:p>
            <a:pPr defTabSz="456986">
              <a:lnSpc>
                <a:spcPct val="105000"/>
              </a:lnSpc>
              <a:spcBef>
                <a:spcPts val="300"/>
              </a:spcBef>
              <a:spcAft>
                <a:spcPts val="300"/>
              </a:spcAft>
            </a:pPr>
            <a:r>
              <a:rPr lang="de-DE" sz="1050" dirty="0">
                <a:solidFill>
                  <a:srgbClr val="333333"/>
                </a:solidFill>
                <a:latin typeface="Calibri Light"/>
              </a:rPr>
              <a:t>Die Möglichkeit, einen </a:t>
            </a:r>
            <a:r>
              <a:rPr lang="de-DE" sz="1050" dirty="0">
                <a:solidFill>
                  <a:srgbClr val="333333"/>
                </a:solidFill>
                <a:latin typeface="Calibri"/>
              </a:rPr>
              <a:t>Kooperationspartner </a:t>
            </a:r>
            <a:r>
              <a:rPr lang="de-DE" sz="1050" dirty="0">
                <a:solidFill>
                  <a:srgbClr val="333333"/>
                </a:solidFill>
                <a:latin typeface="Calibri Light"/>
              </a:rPr>
              <a:t>zu platzieren, haben Sie </a:t>
            </a:r>
            <a:r>
              <a:rPr lang="de-DE" sz="1050" dirty="0">
                <a:solidFill>
                  <a:srgbClr val="333333"/>
                </a:solidFill>
                <a:latin typeface="Calibri"/>
              </a:rPr>
              <a:t>auch auf den anderen Titelseiten-Layouts</a:t>
            </a:r>
            <a:r>
              <a:rPr lang="de-DE" sz="1050" dirty="0">
                <a:solidFill>
                  <a:srgbClr val="333333"/>
                </a:solidFill>
                <a:latin typeface="Calibri Light"/>
              </a:rPr>
              <a:t>.</a:t>
            </a:r>
          </a:p>
          <a:p>
            <a:pPr marL="143957" indent="-143957" defTabSz="456986">
              <a:lnSpc>
                <a:spcPct val="105000"/>
              </a:lnSpc>
              <a:spcBef>
                <a:spcPts val="300"/>
              </a:spcBef>
              <a:spcAft>
                <a:spcPts val="300"/>
              </a:spcAft>
              <a:buFont typeface="Arial" panose="020B0604020202020204" pitchFamily="34" charset="0"/>
              <a:buChar char="•"/>
            </a:pPr>
            <a:r>
              <a:rPr lang="de-DE" sz="1050" dirty="0">
                <a:solidFill>
                  <a:srgbClr val="333333"/>
                </a:solidFill>
                <a:latin typeface="Calibri Light"/>
              </a:rPr>
              <a:t>Markieren Sie sich hierzu alle Elemente in der unteren rechten Ecke und kopieren Sie sie mit STRG+C.</a:t>
            </a:r>
          </a:p>
          <a:p>
            <a:pPr marL="143957" indent="-143957" defTabSz="456986">
              <a:lnSpc>
                <a:spcPct val="105000"/>
              </a:lnSpc>
              <a:spcBef>
                <a:spcPts val="300"/>
              </a:spcBef>
              <a:spcAft>
                <a:spcPts val="300"/>
              </a:spcAft>
              <a:buFont typeface="Arial" panose="020B0604020202020204" pitchFamily="34" charset="0"/>
              <a:buChar char="•"/>
            </a:pPr>
            <a:endParaRPr lang="de-DE" sz="1050" dirty="0">
              <a:solidFill>
                <a:srgbClr val="333333"/>
              </a:solidFill>
              <a:latin typeface="Calibri Light"/>
            </a:endParaRPr>
          </a:p>
          <a:p>
            <a:pPr marL="143957" indent="-143957" defTabSz="456986">
              <a:lnSpc>
                <a:spcPct val="105000"/>
              </a:lnSpc>
              <a:spcBef>
                <a:spcPts val="300"/>
              </a:spcBef>
              <a:spcAft>
                <a:spcPts val="300"/>
              </a:spcAft>
              <a:buFont typeface="Arial" panose="020B0604020202020204" pitchFamily="34" charset="0"/>
              <a:buChar char="•"/>
            </a:pPr>
            <a:endParaRPr lang="de-DE" sz="1050" dirty="0">
              <a:solidFill>
                <a:srgbClr val="333333"/>
              </a:solidFill>
              <a:latin typeface="Calibri Light"/>
            </a:endParaRPr>
          </a:p>
          <a:p>
            <a:pPr marL="143957" indent="-143957" defTabSz="456986">
              <a:lnSpc>
                <a:spcPct val="105000"/>
              </a:lnSpc>
              <a:spcBef>
                <a:spcPts val="300"/>
              </a:spcBef>
              <a:spcAft>
                <a:spcPts val="300"/>
              </a:spcAft>
              <a:buFont typeface="Arial" panose="020B0604020202020204" pitchFamily="34" charset="0"/>
              <a:buChar char="•"/>
            </a:pPr>
            <a:endParaRPr lang="de-DE" sz="1050" dirty="0">
              <a:solidFill>
                <a:srgbClr val="333333"/>
              </a:solidFill>
              <a:latin typeface="Calibri Light"/>
            </a:endParaRPr>
          </a:p>
          <a:p>
            <a:pPr marL="143957" indent="-143957" defTabSz="456986">
              <a:lnSpc>
                <a:spcPct val="105000"/>
              </a:lnSpc>
              <a:spcBef>
                <a:spcPts val="300"/>
              </a:spcBef>
              <a:spcAft>
                <a:spcPts val="300"/>
              </a:spcAft>
              <a:buFont typeface="Arial" panose="020B0604020202020204" pitchFamily="34" charset="0"/>
              <a:buChar char="•"/>
            </a:pPr>
            <a:endParaRPr lang="de-DE" sz="1050" dirty="0">
              <a:solidFill>
                <a:srgbClr val="333333"/>
              </a:solidFill>
              <a:latin typeface="Calibri Light"/>
            </a:endParaRPr>
          </a:p>
          <a:p>
            <a:pPr marL="143957" indent="-143957" defTabSz="456986">
              <a:lnSpc>
                <a:spcPct val="105000"/>
              </a:lnSpc>
              <a:spcBef>
                <a:spcPts val="300"/>
              </a:spcBef>
              <a:spcAft>
                <a:spcPts val="300"/>
              </a:spcAft>
              <a:buFont typeface="Arial" panose="020B0604020202020204" pitchFamily="34" charset="0"/>
              <a:buChar char="•"/>
            </a:pPr>
            <a:endParaRPr lang="de-DE" sz="1050" dirty="0">
              <a:solidFill>
                <a:srgbClr val="333333"/>
              </a:solidFill>
              <a:latin typeface="Calibri Light"/>
            </a:endParaRPr>
          </a:p>
          <a:p>
            <a:pPr marL="143957" indent="-143957" defTabSz="456986">
              <a:lnSpc>
                <a:spcPct val="105000"/>
              </a:lnSpc>
              <a:spcBef>
                <a:spcPts val="300"/>
              </a:spcBef>
              <a:spcAft>
                <a:spcPts val="300"/>
              </a:spcAft>
              <a:buFont typeface="Arial" panose="020B0604020202020204" pitchFamily="34" charset="0"/>
              <a:buChar char="•"/>
            </a:pPr>
            <a:endParaRPr lang="de-DE" sz="1050" dirty="0">
              <a:solidFill>
                <a:srgbClr val="333333"/>
              </a:solidFill>
              <a:latin typeface="Calibri Light"/>
            </a:endParaRPr>
          </a:p>
          <a:p>
            <a:pPr marL="143957" indent="-143957" defTabSz="456986">
              <a:lnSpc>
                <a:spcPct val="105000"/>
              </a:lnSpc>
              <a:spcBef>
                <a:spcPts val="300"/>
              </a:spcBef>
              <a:spcAft>
                <a:spcPts val="300"/>
              </a:spcAft>
              <a:buFont typeface="Arial" panose="020B0604020202020204" pitchFamily="34" charset="0"/>
              <a:buChar char="•"/>
            </a:pPr>
            <a:r>
              <a:rPr lang="de-DE" sz="1050" dirty="0">
                <a:solidFill>
                  <a:srgbClr val="333333"/>
                </a:solidFill>
                <a:latin typeface="Calibri Light"/>
              </a:rPr>
              <a:t>Gehen Sie auf eines der anderen Titel-Layouts und drücken Sie STRG+V, um die Elemente an gleicher Stelle einzufügen.</a:t>
            </a:r>
          </a:p>
          <a:p>
            <a:pPr marL="143957" indent="-143957" defTabSz="456986">
              <a:lnSpc>
                <a:spcPct val="105000"/>
              </a:lnSpc>
              <a:spcBef>
                <a:spcPts val="300"/>
              </a:spcBef>
              <a:spcAft>
                <a:spcPts val="300"/>
              </a:spcAft>
              <a:buFont typeface="Arial" panose="020B0604020202020204" pitchFamily="34" charset="0"/>
              <a:buChar char="•"/>
            </a:pPr>
            <a:r>
              <a:rPr lang="de-DE" sz="1050" dirty="0">
                <a:solidFill>
                  <a:srgbClr val="333333"/>
                </a:solidFill>
                <a:latin typeface="Calibri"/>
              </a:rPr>
              <a:t>Markieren Sie dann das rote Hinweisfeld an der oberen rechten Ecke und löschen es.</a:t>
            </a:r>
            <a:endParaRPr lang="de-DE" sz="1050" dirty="0">
              <a:solidFill>
                <a:srgbClr val="333333"/>
              </a:solidFill>
              <a:latin typeface="Calibri Light"/>
            </a:endParaRPr>
          </a:p>
          <a:p>
            <a:pPr marL="215935" indent="-215935" defTabSz="456986">
              <a:lnSpc>
                <a:spcPct val="105000"/>
              </a:lnSpc>
              <a:spcBef>
                <a:spcPts val="300"/>
              </a:spcBef>
              <a:spcAft>
                <a:spcPts val="300"/>
              </a:spcAft>
              <a:buFont typeface="Arial" panose="020B0604020202020204" pitchFamily="34" charset="0"/>
              <a:buChar char="•"/>
            </a:pPr>
            <a:endParaRPr lang="de-DE" sz="1050" dirty="0" err="1">
              <a:solidFill>
                <a:srgbClr val="333333"/>
              </a:solidFill>
              <a:latin typeface="Calibri Light"/>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3043" y="4616467"/>
            <a:ext cx="2375381" cy="1192832"/>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144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6E1BD9-6D4E-40D4-8F2A-493D8143124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6ADC5A1-87C6-4111-A666-0843EF48CEA2}"/>
              </a:ext>
            </a:extLst>
          </p:cNvPr>
          <p:cNvSpPr>
            <a:spLocks noGrp="1"/>
          </p:cNvSpPr>
          <p:nvPr>
            <p:ph type="sldNum" sz="quarter" idx="12"/>
          </p:nvPr>
        </p:nvSpPr>
        <p:spPr/>
        <p:txBody>
          <a:bodyPr/>
          <a:lstStyle/>
          <a:p>
            <a:fld id="{9B00EF49-7894-4F53-A8DD-F7DB3BFC5032}" type="slidenum">
              <a:rPr lang="de-DE" smtClean="0"/>
              <a:t>10</a:t>
            </a:fld>
            <a:endParaRPr lang="de-DE" dirty="0"/>
          </a:p>
        </p:txBody>
      </p:sp>
      <p:sp>
        <p:nvSpPr>
          <p:cNvPr id="6" name="Titel 4">
            <a:extLst>
              <a:ext uri="{FF2B5EF4-FFF2-40B4-BE49-F238E27FC236}">
                <a16:creationId xmlns:a16="http://schemas.microsoft.com/office/drawing/2014/main" id="{27D65367-9D84-4E98-A1BB-6E5F22D765D5}"/>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sp>
        <p:nvSpPr>
          <p:cNvPr id="11" name="Rechteck: abgerundete Ecken 4">
            <a:extLst>
              <a:ext uri="{FF2B5EF4-FFF2-40B4-BE49-F238E27FC236}">
                <a16:creationId xmlns:a16="http://schemas.microsoft.com/office/drawing/2014/main" id="{9B814623-8151-4E0A-BC83-72D6B9E96BB5}"/>
              </a:ext>
            </a:extLst>
          </p:cNvPr>
          <p:cNvSpPr/>
          <p:nvPr/>
        </p:nvSpPr>
        <p:spPr>
          <a:xfrm>
            <a:off x="9985413" y="1487876"/>
            <a:ext cx="1591523" cy="636139"/>
          </a:xfrm>
          <a:prstGeom prst="roundRect">
            <a:avLst/>
          </a:prstGeom>
          <a:solidFill>
            <a:schemeClr val="bg1">
              <a:lumMod val="9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r>
              <a:rPr lang="de-DE" sz="1400" b="1" dirty="0">
                <a:solidFill>
                  <a:schemeClr val="tx1"/>
                </a:solidFill>
                <a:latin typeface="+mj-lt"/>
                <a:ea typeface="Calibri" panose="020F0502020204030204" pitchFamily="34" charset="0"/>
                <a:cs typeface="Calibri" panose="020F0502020204030204" pitchFamily="34" charset="0"/>
              </a:rPr>
              <a:t>Ø 79,93 (SD 15,20)</a:t>
            </a:r>
          </a:p>
          <a:p>
            <a:r>
              <a:rPr lang="de-DE" sz="1400" b="1" dirty="0">
                <a:solidFill>
                  <a:schemeClr val="tx1"/>
                </a:solidFill>
                <a:latin typeface="+mj-lt"/>
                <a:ea typeface="Calibri" panose="020F0502020204030204" pitchFamily="34" charset="0"/>
                <a:cs typeface="Calibri" panose="020F0502020204030204" pitchFamily="34" charset="0"/>
              </a:rPr>
              <a:t>Median 83,75</a:t>
            </a:r>
          </a:p>
        </p:txBody>
      </p:sp>
      <p:pic>
        <p:nvPicPr>
          <p:cNvPr id="12" name="Grafik 11">
            <a:extLst>
              <a:ext uri="{FF2B5EF4-FFF2-40B4-BE49-F238E27FC236}">
                <a16:creationId xmlns:a16="http://schemas.microsoft.com/office/drawing/2014/main" id="{D6DEB010-7F4E-44C0-8A8A-D59DDA90A065}"/>
              </a:ext>
            </a:extLst>
          </p:cNvPr>
          <p:cNvPicPr>
            <a:picLocks noChangeAspect="1"/>
          </p:cNvPicPr>
          <p:nvPr/>
        </p:nvPicPr>
        <p:blipFill>
          <a:blip r:embed="rId2"/>
          <a:stretch>
            <a:fillRect/>
          </a:stretch>
        </p:blipFill>
        <p:spPr>
          <a:xfrm>
            <a:off x="1031875" y="1105202"/>
            <a:ext cx="8258595" cy="5592027"/>
          </a:xfrm>
          <a:prstGeom prst="rect">
            <a:avLst/>
          </a:prstGeom>
        </p:spPr>
      </p:pic>
      <p:sp>
        <p:nvSpPr>
          <p:cNvPr id="5" name="Titel 4">
            <a:extLst>
              <a:ext uri="{FF2B5EF4-FFF2-40B4-BE49-F238E27FC236}">
                <a16:creationId xmlns:a16="http://schemas.microsoft.com/office/drawing/2014/main" id="{C0372C60-4729-43C2-9DE7-2BC0C6BE5114}"/>
              </a:ext>
            </a:extLst>
          </p:cNvPr>
          <p:cNvSpPr>
            <a:spLocks noGrp="1"/>
          </p:cNvSpPr>
          <p:nvPr>
            <p:ph type="title"/>
          </p:nvPr>
        </p:nvSpPr>
        <p:spPr>
          <a:xfrm>
            <a:off x="398786" y="926190"/>
            <a:ext cx="11373038" cy="720000"/>
          </a:xfrm>
        </p:spPr>
        <p:txBody>
          <a:bodyPr/>
          <a:lstStyle/>
          <a:p>
            <a:r>
              <a:rPr lang="de-DE" b="1" dirty="0"/>
              <a:t>Gesundheitsbezogene Lebensqualität</a:t>
            </a:r>
          </a:p>
        </p:txBody>
      </p:sp>
      <p:sp>
        <p:nvSpPr>
          <p:cNvPr id="3" name="Textfeld 2">
            <a:extLst>
              <a:ext uri="{FF2B5EF4-FFF2-40B4-BE49-F238E27FC236}">
                <a16:creationId xmlns:a16="http://schemas.microsoft.com/office/drawing/2014/main" id="{F9F100D6-39F0-40B8-B931-60663024DE9F}"/>
              </a:ext>
            </a:extLst>
          </p:cNvPr>
          <p:cNvSpPr txBox="1"/>
          <p:nvPr/>
        </p:nvSpPr>
        <p:spPr bwMode="gray">
          <a:xfrm>
            <a:off x="252139" y="6732779"/>
            <a:ext cx="5843861" cy="240778"/>
          </a:xfrm>
          <a:prstGeom prst="rect">
            <a:avLst/>
          </a:prstGeom>
          <a:noFill/>
        </p:spPr>
        <p:txBody>
          <a:bodyPr wrap="square" lIns="0" tIns="0" rIns="0" bIns="0" rtlCol="0">
            <a:noAutofit/>
          </a:bodyPr>
          <a:lstStyle/>
          <a:p>
            <a:pPr>
              <a:lnSpc>
                <a:spcPct val="105000"/>
              </a:lnSpc>
            </a:pPr>
            <a:r>
              <a:rPr lang="de-DE" sz="800" dirty="0">
                <a:latin typeface="+mj-lt"/>
              </a:rPr>
              <a:t>HCHS: Hamburg City Health Studie. </a:t>
            </a:r>
            <a:r>
              <a:rPr lang="de-DE" sz="800" dirty="0" err="1">
                <a:latin typeface="+mj-lt"/>
              </a:rPr>
              <a:t>HrQoL</a:t>
            </a:r>
            <a:r>
              <a:rPr lang="de-DE" sz="800" dirty="0">
                <a:latin typeface="+mj-lt"/>
              </a:rPr>
              <a:t>: Health </a:t>
            </a:r>
            <a:r>
              <a:rPr lang="de-DE" sz="800" dirty="0" err="1">
                <a:latin typeface="+mj-lt"/>
              </a:rPr>
              <a:t>related</a:t>
            </a:r>
            <a:r>
              <a:rPr lang="de-DE" sz="800" dirty="0">
                <a:latin typeface="+mj-lt"/>
              </a:rPr>
              <a:t> Quality </a:t>
            </a:r>
            <a:r>
              <a:rPr lang="de-DE" sz="800" dirty="0" err="1">
                <a:latin typeface="+mj-lt"/>
              </a:rPr>
              <a:t>of</a:t>
            </a:r>
            <a:r>
              <a:rPr lang="de-DE" sz="800" dirty="0">
                <a:latin typeface="+mj-lt"/>
              </a:rPr>
              <a:t> Life; SD: Standardabweichung; SF-8: Short Form-8 Health Survey.</a:t>
            </a:r>
          </a:p>
        </p:txBody>
      </p:sp>
    </p:spTree>
    <p:extLst>
      <p:ext uri="{BB962C8B-B14F-4D97-AF65-F5344CB8AC3E}">
        <p14:creationId xmlns:p14="http://schemas.microsoft.com/office/powerpoint/2010/main" val="3436755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6E1BD9-6D4E-40D4-8F2A-493D8143124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6ADC5A1-87C6-4111-A666-0843EF48CEA2}"/>
              </a:ext>
            </a:extLst>
          </p:cNvPr>
          <p:cNvSpPr>
            <a:spLocks noGrp="1"/>
          </p:cNvSpPr>
          <p:nvPr>
            <p:ph type="sldNum" sz="quarter" idx="12"/>
          </p:nvPr>
        </p:nvSpPr>
        <p:spPr/>
        <p:txBody>
          <a:bodyPr/>
          <a:lstStyle/>
          <a:p>
            <a:fld id="{9B00EF49-7894-4F53-A8DD-F7DB3BFC5032}" type="slidenum">
              <a:rPr lang="de-DE" smtClean="0"/>
              <a:t>11</a:t>
            </a:fld>
            <a:endParaRPr lang="de-DE" dirty="0"/>
          </a:p>
        </p:txBody>
      </p:sp>
      <p:sp>
        <p:nvSpPr>
          <p:cNvPr id="6" name="Titel 4">
            <a:extLst>
              <a:ext uri="{FF2B5EF4-FFF2-40B4-BE49-F238E27FC236}">
                <a16:creationId xmlns:a16="http://schemas.microsoft.com/office/drawing/2014/main" id="{27D65367-9D84-4E98-A1BB-6E5F22D765D5}"/>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pic>
        <p:nvPicPr>
          <p:cNvPr id="16" name="Grafik 15">
            <a:extLst>
              <a:ext uri="{FF2B5EF4-FFF2-40B4-BE49-F238E27FC236}">
                <a16:creationId xmlns:a16="http://schemas.microsoft.com/office/drawing/2014/main" id="{378837BB-898A-445F-8433-554D6FCF00E4}"/>
              </a:ext>
            </a:extLst>
          </p:cNvPr>
          <p:cNvPicPr>
            <a:picLocks noChangeAspect="1"/>
          </p:cNvPicPr>
          <p:nvPr/>
        </p:nvPicPr>
        <p:blipFill>
          <a:blip r:embed="rId2"/>
          <a:stretch>
            <a:fillRect/>
          </a:stretch>
        </p:blipFill>
        <p:spPr>
          <a:xfrm>
            <a:off x="1231932" y="1147778"/>
            <a:ext cx="8535066" cy="5710222"/>
          </a:xfrm>
          <a:prstGeom prst="rect">
            <a:avLst/>
          </a:prstGeom>
        </p:spPr>
      </p:pic>
      <p:sp>
        <p:nvSpPr>
          <p:cNvPr id="10" name="Titel 4">
            <a:extLst>
              <a:ext uri="{FF2B5EF4-FFF2-40B4-BE49-F238E27FC236}">
                <a16:creationId xmlns:a16="http://schemas.microsoft.com/office/drawing/2014/main" id="{60E417FC-6685-47DF-9191-27563DEB07A4}"/>
              </a:ext>
            </a:extLst>
          </p:cNvPr>
          <p:cNvSpPr txBox="1">
            <a:spLocks/>
          </p:cNvSpPr>
          <p:nvPr/>
        </p:nvSpPr>
        <p:spPr bwMode="gray">
          <a:xfrm>
            <a:off x="230159" y="926142"/>
            <a:ext cx="11373038" cy="720000"/>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r>
              <a:rPr lang="de-DE" b="1" dirty="0"/>
              <a:t>Gesundheitsbezogene Lebensqualität</a:t>
            </a:r>
          </a:p>
        </p:txBody>
      </p:sp>
    </p:spTree>
    <p:extLst>
      <p:ext uri="{BB962C8B-B14F-4D97-AF65-F5344CB8AC3E}">
        <p14:creationId xmlns:p14="http://schemas.microsoft.com/office/powerpoint/2010/main" val="2056035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12</a:t>
            </a:fld>
            <a:endParaRPr lang="de-DE" dirty="0"/>
          </a:p>
        </p:txBody>
      </p:sp>
      <p:pic>
        <p:nvPicPr>
          <p:cNvPr id="6" name="Grafik 5">
            <a:extLst>
              <a:ext uri="{FF2B5EF4-FFF2-40B4-BE49-F238E27FC236}">
                <a16:creationId xmlns:a16="http://schemas.microsoft.com/office/drawing/2014/main" id="{E68F259D-BE8E-4E36-B007-DC66AC0192B4}"/>
              </a:ext>
            </a:extLst>
          </p:cNvPr>
          <p:cNvPicPr>
            <a:picLocks noChangeAspect="1"/>
          </p:cNvPicPr>
          <p:nvPr/>
        </p:nvPicPr>
        <p:blipFill>
          <a:blip r:embed="rId2"/>
          <a:stretch>
            <a:fillRect/>
          </a:stretch>
        </p:blipFill>
        <p:spPr>
          <a:xfrm>
            <a:off x="2148451" y="1235793"/>
            <a:ext cx="8553043" cy="5554098"/>
          </a:xfrm>
          <a:prstGeom prst="rect">
            <a:avLst/>
          </a:prstGeom>
        </p:spPr>
      </p:pic>
      <p:sp>
        <p:nvSpPr>
          <p:cNvPr id="5" name="Titel 4">
            <a:extLst>
              <a:ext uri="{FF2B5EF4-FFF2-40B4-BE49-F238E27FC236}">
                <a16:creationId xmlns:a16="http://schemas.microsoft.com/office/drawing/2014/main" id="{C81EBBA9-F987-4D6A-B0E8-A72FAC0BE1A4}"/>
              </a:ext>
            </a:extLst>
          </p:cNvPr>
          <p:cNvSpPr>
            <a:spLocks noGrp="1"/>
          </p:cNvSpPr>
          <p:nvPr>
            <p:ph type="title"/>
          </p:nvPr>
        </p:nvSpPr>
        <p:spPr>
          <a:xfrm>
            <a:off x="434042" y="978101"/>
            <a:ext cx="11373038" cy="720000"/>
          </a:xfrm>
        </p:spPr>
        <p:txBody>
          <a:bodyPr/>
          <a:lstStyle/>
          <a:p>
            <a:r>
              <a:rPr lang="de-DE" b="1" dirty="0"/>
              <a:t>Outcome Herzinfarkt</a:t>
            </a:r>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sp>
        <p:nvSpPr>
          <p:cNvPr id="9" name="Textfeld 8">
            <a:extLst>
              <a:ext uri="{FF2B5EF4-FFF2-40B4-BE49-F238E27FC236}">
                <a16:creationId xmlns:a16="http://schemas.microsoft.com/office/drawing/2014/main" id="{D6ECBEF9-F83A-4626-ACE2-DCA2E344953E}"/>
              </a:ext>
            </a:extLst>
          </p:cNvPr>
          <p:cNvSpPr txBox="1"/>
          <p:nvPr/>
        </p:nvSpPr>
        <p:spPr bwMode="gray">
          <a:xfrm>
            <a:off x="252139" y="6732779"/>
            <a:ext cx="5843861" cy="240778"/>
          </a:xfrm>
          <a:prstGeom prst="rect">
            <a:avLst/>
          </a:prstGeom>
          <a:noFill/>
        </p:spPr>
        <p:txBody>
          <a:bodyPr wrap="square" lIns="0" tIns="0" rIns="0" bIns="0" rtlCol="0">
            <a:noAutofit/>
          </a:bodyPr>
          <a:lstStyle/>
          <a:p>
            <a:pPr>
              <a:lnSpc>
                <a:spcPct val="105000"/>
              </a:lnSpc>
            </a:pPr>
            <a:r>
              <a:rPr lang="de-DE" sz="800" dirty="0">
                <a:latin typeface="+mj-lt"/>
              </a:rPr>
              <a:t>HCHS: Hamburg City Health Studie.</a:t>
            </a:r>
          </a:p>
        </p:txBody>
      </p:sp>
    </p:spTree>
    <p:extLst>
      <p:ext uri="{BB962C8B-B14F-4D97-AF65-F5344CB8AC3E}">
        <p14:creationId xmlns:p14="http://schemas.microsoft.com/office/powerpoint/2010/main" val="2469060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13</a:t>
            </a:fld>
            <a:endParaRPr lang="de-DE" dirty="0"/>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pic>
        <p:nvPicPr>
          <p:cNvPr id="14" name="Grafik 13">
            <a:extLst>
              <a:ext uri="{FF2B5EF4-FFF2-40B4-BE49-F238E27FC236}">
                <a16:creationId xmlns:a16="http://schemas.microsoft.com/office/drawing/2014/main" id="{31F303E2-A13B-4EEA-83B8-F222283375DA}"/>
              </a:ext>
            </a:extLst>
          </p:cNvPr>
          <p:cNvPicPr>
            <a:picLocks noChangeAspect="1"/>
          </p:cNvPicPr>
          <p:nvPr/>
        </p:nvPicPr>
        <p:blipFill>
          <a:blip r:embed="rId2"/>
          <a:stretch>
            <a:fillRect/>
          </a:stretch>
        </p:blipFill>
        <p:spPr>
          <a:xfrm>
            <a:off x="1121044" y="1078828"/>
            <a:ext cx="8384697" cy="5779172"/>
          </a:xfrm>
          <a:prstGeom prst="rect">
            <a:avLst/>
          </a:prstGeom>
        </p:spPr>
      </p:pic>
      <p:sp>
        <p:nvSpPr>
          <p:cNvPr id="10" name="Titel 4">
            <a:extLst>
              <a:ext uri="{FF2B5EF4-FFF2-40B4-BE49-F238E27FC236}">
                <a16:creationId xmlns:a16="http://schemas.microsoft.com/office/drawing/2014/main" id="{5F08250A-5F78-4106-830E-30E4778C581C}"/>
              </a:ext>
            </a:extLst>
          </p:cNvPr>
          <p:cNvSpPr>
            <a:spLocks noGrp="1"/>
          </p:cNvSpPr>
          <p:nvPr>
            <p:ph type="title"/>
          </p:nvPr>
        </p:nvSpPr>
        <p:spPr>
          <a:xfrm>
            <a:off x="434042" y="978101"/>
            <a:ext cx="11373038" cy="720000"/>
          </a:xfrm>
        </p:spPr>
        <p:txBody>
          <a:bodyPr/>
          <a:lstStyle/>
          <a:p>
            <a:r>
              <a:rPr lang="de-DE" b="1" dirty="0"/>
              <a:t>Outcome Herzinfarkt</a:t>
            </a:r>
          </a:p>
        </p:txBody>
      </p:sp>
      <p:sp>
        <p:nvSpPr>
          <p:cNvPr id="11" name="Textfeld 10">
            <a:extLst>
              <a:ext uri="{FF2B5EF4-FFF2-40B4-BE49-F238E27FC236}">
                <a16:creationId xmlns:a16="http://schemas.microsoft.com/office/drawing/2014/main" id="{2376888E-8200-4E9B-800D-55EEAD0C1321}"/>
              </a:ext>
            </a:extLst>
          </p:cNvPr>
          <p:cNvSpPr txBox="1"/>
          <p:nvPr/>
        </p:nvSpPr>
        <p:spPr bwMode="gray">
          <a:xfrm>
            <a:off x="252139" y="6732779"/>
            <a:ext cx="5843861" cy="240778"/>
          </a:xfrm>
          <a:prstGeom prst="rect">
            <a:avLst/>
          </a:prstGeom>
          <a:noFill/>
        </p:spPr>
        <p:txBody>
          <a:bodyPr wrap="square" lIns="0" tIns="0" rIns="0" bIns="0" rtlCol="0">
            <a:noAutofit/>
          </a:bodyPr>
          <a:lstStyle/>
          <a:p>
            <a:pPr>
              <a:lnSpc>
                <a:spcPct val="105000"/>
              </a:lnSpc>
            </a:pPr>
            <a:r>
              <a:rPr lang="de-DE" sz="800" dirty="0">
                <a:latin typeface="+mj-lt"/>
              </a:rPr>
              <a:t>HCHS: Hamburg City Health Studie. SPR: standardisiertes Prävalenzverhältnis.</a:t>
            </a:r>
          </a:p>
        </p:txBody>
      </p:sp>
    </p:spTree>
    <p:extLst>
      <p:ext uri="{BB962C8B-B14F-4D97-AF65-F5344CB8AC3E}">
        <p14:creationId xmlns:p14="http://schemas.microsoft.com/office/powerpoint/2010/main" val="1949645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14</a:t>
            </a:fld>
            <a:endParaRPr lang="de-DE" dirty="0"/>
          </a:p>
        </p:txBody>
      </p:sp>
      <p:pic>
        <p:nvPicPr>
          <p:cNvPr id="9" name="Grafik 8">
            <a:extLst>
              <a:ext uri="{FF2B5EF4-FFF2-40B4-BE49-F238E27FC236}">
                <a16:creationId xmlns:a16="http://schemas.microsoft.com/office/drawing/2014/main" id="{CC00E4D2-5A05-4B09-8480-817E9BD4918E}"/>
              </a:ext>
            </a:extLst>
          </p:cNvPr>
          <p:cNvPicPr>
            <a:picLocks noChangeAspect="1"/>
          </p:cNvPicPr>
          <p:nvPr/>
        </p:nvPicPr>
        <p:blipFill>
          <a:blip r:embed="rId2"/>
          <a:stretch>
            <a:fillRect/>
          </a:stretch>
        </p:blipFill>
        <p:spPr>
          <a:xfrm>
            <a:off x="2171160" y="1000980"/>
            <a:ext cx="8952365" cy="5857020"/>
          </a:xfrm>
          <a:prstGeom prst="rect">
            <a:avLst/>
          </a:prstGeom>
        </p:spPr>
      </p:pic>
      <p:sp>
        <p:nvSpPr>
          <p:cNvPr id="5" name="Titel 4">
            <a:extLst>
              <a:ext uri="{FF2B5EF4-FFF2-40B4-BE49-F238E27FC236}">
                <a16:creationId xmlns:a16="http://schemas.microsoft.com/office/drawing/2014/main" id="{C81EBBA9-F987-4D6A-B0E8-A72FAC0BE1A4}"/>
              </a:ext>
            </a:extLst>
          </p:cNvPr>
          <p:cNvSpPr>
            <a:spLocks noGrp="1"/>
          </p:cNvSpPr>
          <p:nvPr>
            <p:ph type="title"/>
          </p:nvPr>
        </p:nvSpPr>
        <p:spPr>
          <a:xfrm>
            <a:off x="410112" y="898519"/>
            <a:ext cx="11373038" cy="720000"/>
          </a:xfrm>
        </p:spPr>
        <p:txBody>
          <a:bodyPr/>
          <a:lstStyle/>
          <a:p>
            <a:r>
              <a:rPr lang="de-DE" b="1" dirty="0"/>
              <a:t>Outcome Arterielle Hypertonie</a:t>
            </a:r>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sp>
        <p:nvSpPr>
          <p:cNvPr id="11" name="Rechteck 10">
            <a:extLst>
              <a:ext uri="{FF2B5EF4-FFF2-40B4-BE49-F238E27FC236}">
                <a16:creationId xmlns:a16="http://schemas.microsoft.com/office/drawing/2014/main" id="{9249ACCB-806E-48A5-88D3-F810B44E2073}"/>
              </a:ext>
            </a:extLst>
          </p:cNvPr>
          <p:cNvSpPr/>
          <p:nvPr/>
        </p:nvSpPr>
        <p:spPr bwMode="gray">
          <a:xfrm>
            <a:off x="4326903" y="1173346"/>
            <a:ext cx="351295" cy="55352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3" name="Textfeld 12">
            <a:extLst>
              <a:ext uri="{FF2B5EF4-FFF2-40B4-BE49-F238E27FC236}">
                <a16:creationId xmlns:a16="http://schemas.microsoft.com/office/drawing/2014/main" id="{E363E10E-B276-4F8A-84F8-9C07E78CB913}"/>
              </a:ext>
            </a:extLst>
          </p:cNvPr>
          <p:cNvSpPr txBox="1"/>
          <p:nvPr/>
        </p:nvSpPr>
        <p:spPr bwMode="gray">
          <a:xfrm>
            <a:off x="211946" y="6572485"/>
            <a:ext cx="4289716" cy="321122"/>
          </a:xfrm>
          <a:prstGeom prst="rect">
            <a:avLst/>
          </a:prstGeom>
          <a:noFill/>
        </p:spPr>
        <p:txBody>
          <a:bodyPr wrap="square" lIns="0" tIns="0" rIns="0" bIns="0" rtlCol="0">
            <a:noAutofit/>
          </a:bodyPr>
          <a:lstStyle/>
          <a:p>
            <a:pPr>
              <a:lnSpc>
                <a:spcPct val="105000"/>
              </a:lnSpc>
            </a:pPr>
            <a:r>
              <a:rPr lang="de-DE" sz="800" dirty="0">
                <a:latin typeface="+mj-lt"/>
              </a:rPr>
              <a:t>HCHS: Hamburg City Health Studie; ICD-10: </a:t>
            </a:r>
            <a:r>
              <a:rPr lang="en-US" sz="800" dirty="0">
                <a:latin typeface="+mj-lt"/>
              </a:rPr>
              <a:t>International Statistical Classification of Diseases and Related Health Problems, 10th Revision.</a:t>
            </a:r>
            <a:r>
              <a:rPr lang="de-DE" sz="800" dirty="0">
                <a:latin typeface="+mj-lt"/>
              </a:rPr>
              <a:t> </a:t>
            </a:r>
          </a:p>
        </p:txBody>
      </p:sp>
    </p:spTree>
    <p:extLst>
      <p:ext uri="{BB962C8B-B14F-4D97-AF65-F5344CB8AC3E}">
        <p14:creationId xmlns:p14="http://schemas.microsoft.com/office/powerpoint/2010/main" val="243201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15</a:t>
            </a:fld>
            <a:endParaRPr lang="de-DE" dirty="0"/>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pic>
        <p:nvPicPr>
          <p:cNvPr id="12" name="Grafik 11">
            <a:extLst>
              <a:ext uri="{FF2B5EF4-FFF2-40B4-BE49-F238E27FC236}">
                <a16:creationId xmlns:a16="http://schemas.microsoft.com/office/drawing/2014/main" id="{C83B0E80-19BE-40BE-BE14-BDE2FA5D9330}"/>
              </a:ext>
            </a:extLst>
          </p:cNvPr>
          <p:cNvPicPr>
            <a:picLocks noChangeAspect="1"/>
          </p:cNvPicPr>
          <p:nvPr/>
        </p:nvPicPr>
        <p:blipFill>
          <a:blip r:embed="rId2"/>
          <a:stretch>
            <a:fillRect/>
          </a:stretch>
        </p:blipFill>
        <p:spPr>
          <a:xfrm>
            <a:off x="1221814" y="733340"/>
            <a:ext cx="8705958" cy="6124659"/>
          </a:xfrm>
          <a:prstGeom prst="rect">
            <a:avLst/>
          </a:prstGeom>
        </p:spPr>
      </p:pic>
      <p:sp>
        <p:nvSpPr>
          <p:cNvPr id="9" name="Textfeld 8">
            <a:extLst>
              <a:ext uri="{FF2B5EF4-FFF2-40B4-BE49-F238E27FC236}">
                <a16:creationId xmlns:a16="http://schemas.microsoft.com/office/drawing/2014/main" id="{4B91692D-9832-4B6F-875E-89C0CA630F3A}"/>
              </a:ext>
            </a:extLst>
          </p:cNvPr>
          <p:cNvSpPr txBox="1"/>
          <p:nvPr/>
        </p:nvSpPr>
        <p:spPr bwMode="gray">
          <a:xfrm>
            <a:off x="201898" y="6727657"/>
            <a:ext cx="8489927" cy="200398"/>
          </a:xfrm>
          <a:prstGeom prst="rect">
            <a:avLst/>
          </a:prstGeom>
          <a:noFill/>
        </p:spPr>
        <p:txBody>
          <a:bodyPr wrap="square" lIns="0" tIns="0" rIns="0" bIns="0" rtlCol="0">
            <a:noAutofit/>
          </a:bodyPr>
          <a:lstStyle/>
          <a:p>
            <a:pPr>
              <a:lnSpc>
                <a:spcPct val="105000"/>
              </a:lnSpc>
            </a:pPr>
            <a:r>
              <a:rPr lang="de-DE" sz="800" dirty="0">
                <a:latin typeface="+mj-lt"/>
              </a:rPr>
              <a:t>HCHS: Hamburg City Health Studie.; ICD-10: </a:t>
            </a:r>
            <a:r>
              <a:rPr lang="en-US" sz="800" dirty="0">
                <a:latin typeface="+mj-lt"/>
              </a:rPr>
              <a:t>International Statistical Classification of Diseases and Related Health Problems, 10th Revision; </a:t>
            </a:r>
            <a:r>
              <a:rPr lang="de-DE" sz="800" dirty="0">
                <a:latin typeface="+mj-lt"/>
              </a:rPr>
              <a:t>SPR: standardisiertes Prävalenzverhältnis.</a:t>
            </a:r>
          </a:p>
        </p:txBody>
      </p:sp>
      <p:sp>
        <p:nvSpPr>
          <p:cNvPr id="10" name="Titel 4">
            <a:extLst>
              <a:ext uri="{FF2B5EF4-FFF2-40B4-BE49-F238E27FC236}">
                <a16:creationId xmlns:a16="http://schemas.microsoft.com/office/drawing/2014/main" id="{CD740F81-76FE-42B3-B696-D44A4B15A10C}"/>
              </a:ext>
            </a:extLst>
          </p:cNvPr>
          <p:cNvSpPr>
            <a:spLocks noGrp="1"/>
          </p:cNvSpPr>
          <p:nvPr>
            <p:ph type="title"/>
          </p:nvPr>
        </p:nvSpPr>
        <p:spPr>
          <a:xfrm>
            <a:off x="410112" y="898519"/>
            <a:ext cx="11373038" cy="720000"/>
          </a:xfrm>
        </p:spPr>
        <p:txBody>
          <a:bodyPr/>
          <a:lstStyle/>
          <a:p>
            <a:r>
              <a:rPr lang="de-DE" b="1" dirty="0"/>
              <a:t>Outcome Arterielle Hypertonie</a:t>
            </a:r>
          </a:p>
        </p:txBody>
      </p:sp>
    </p:spTree>
    <p:extLst>
      <p:ext uri="{BB962C8B-B14F-4D97-AF65-F5344CB8AC3E}">
        <p14:creationId xmlns:p14="http://schemas.microsoft.com/office/powerpoint/2010/main" val="3332737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16</a:t>
            </a:fld>
            <a:endParaRPr lang="de-DE" dirty="0"/>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pic>
        <p:nvPicPr>
          <p:cNvPr id="6" name="Grafik 5">
            <a:extLst>
              <a:ext uri="{FF2B5EF4-FFF2-40B4-BE49-F238E27FC236}">
                <a16:creationId xmlns:a16="http://schemas.microsoft.com/office/drawing/2014/main" id="{8F92821C-0DBE-4A46-B10E-2A5C4E422D72}"/>
              </a:ext>
            </a:extLst>
          </p:cNvPr>
          <p:cNvPicPr>
            <a:picLocks noChangeAspect="1"/>
          </p:cNvPicPr>
          <p:nvPr/>
        </p:nvPicPr>
        <p:blipFill>
          <a:blip r:embed="rId2"/>
          <a:stretch>
            <a:fillRect/>
          </a:stretch>
        </p:blipFill>
        <p:spPr>
          <a:xfrm>
            <a:off x="1034928" y="880536"/>
            <a:ext cx="8822506" cy="5977463"/>
          </a:xfrm>
          <a:prstGeom prst="rect">
            <a:avLst/>
          </a:prstGeom>
        </p:spPr>
      </p:pic>
      <p:sp>
        <p:nvSpPr>
          <p:cNvPr id="8" name="Textfeld 7">
            <a:extLst>
              <a:ext uri="{FF2B5EF4-FFF2-40B4-BE49-F238E27FC236}">
                <a16:creationId xmlns:a16="http://schemas.microsoft.com/office/drawing/2014/main" id="{0EA7D842-A6AF-47BA-9161-E2E21146CC6D}"/>
              </a:ext>
            </a:extLst>
          </p:cNvPr>
          <p:cNvSpPr txBox="1"/>
          <p:nvPr/>
        </p:nvSpPr>
        <p:spPr bwMode="gray">
          <a:xfrm>
            <a:off x="252139" y="6732779"/>
            <a:ext cx="5843861" cy="240778"/>
          </a:xfrm>
          <a:prstGeom prst="rect">
            <a:avLst/>
          </a:prstGeom>
          <a:noFill/>
        </p:spPr>
        <p:txBody>
          <a:bodyPr wrap="square" lIns="0" tIns="0" rIns="0" bIns="0" rtlCol="0">
            <a:noAutofit/>
          </a:bodyPr>
          <a:lstStyle/>
          <a:p>
            <a:pPr>
              <a:lnSpc>
                <a:spcPct val="105000"/>
              </a:lnSpc>
            </a:pPr>
            <a:r>
              <a:rPr lang="de-DE" sz="800" dirty="0">
                <a:latin typeface="+mj-lt"/>
              </a:rPr>
              <a:t>COPD: chronisch obstruktive  Lungenerkrankung; HCHS: Hamburg City Health Studie.</a:t>
            </a:r>
          </a:p>
        </p:txBody>
      </p:sp>
      <p:sp>
        <p:nvSpPr>
          <p:cNvPr id="5" name="Titel 4">
            <a:extLst>
              <a:ext uri="{FF2B5EF4-FFF2-40B4-BE49-F238E27FC236}">
                <a16:creationId xmlns:a16="http://schemas.microsoft.com/office/drawing/2014/main" id="{C81EBBA9-F987-4D6A-B0E8-A72FAC0BE1A4}"/>
              </a:ext>
            </a:extLst>
          </p:cNvPr>
          <p:cNvSpPr>
            <a:spLocks noGrp="1"/>
          </p:cNvSpPr>
          <p:nvPr>
            <p:ph type="title"/>
          </p:nvPr>
        </p:nvSpPr>
        <p:spPr>
          <a:xfrm>
            <a:off x="409481" y="860843"/>
            <a:ext cx="11373038" cy="720000"/>
          </a:xfrm>
        </p:spPr>
        <p:txBody>
          <a:bodyPr/>
          <a:lstStyle/>
          <a:p>
            <a:r>
              <a:rPr lang="de-DE" b="1" dirty="0"/>
              <a:t>Outcome chronische Bronchitis und COPD</a:t>
            </a:r>
          </a:p>
        </p:txBody>
      </p:sp>
    </p:spTree>
    <p:extLst>
      <p:ext uri="{BB962C8B-B14F-4D97-AF65-F5344CB8AC3E}">
        <p14:creationId xmlns:p14="http://schemas.microsoft.com/office/powerpoint/2010/main" val="227822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17</a:t>
            </a:fld>
            <a:endParaRPr lang="de-DE" dirty="0"/>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sp>
        <p:nvSpPr>
          <p:cNvPr id="11" name="Rechteck 10">
            <a:extLst>
              <a:ext uri="{FF2B5EF4-FFF2-40B4-BE49-F238E27FC236}">
                <a16:creationId xmlns:a16="http://schemas.microsoft.com/office/drawing/2014/main" id="{024E7070-650A-49E9-8BEF-2A91F076BA71}"/>
              </a:ext>
            </a:extLst>
          </p:cNvPr>
          <p:cNvSpPr/>
          <p:nvPr/>
        </p:nvSpPr>
        <p:spPr bwMode="gray">
          <a:xfrm>
            <a:off x="4637988" y="4449452"/>
            <a:ext cx="339365" cy="79185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pic>
        <p:nvPicPr>
          <p:cNvPr id="6" name="Grafik 5">
            <a:extLst>
              <a:ext uri="{FF2B5EF4-FFF2-40B4-BE49-F238E27FC236}">
                <a16:creationId xmlns:a16="http://schemas.microsoft.com/office/drawing/2014/main" id="{AC024926-AEE5-4CB2-8296-68C3456A516C}"/>
              </a:ext>
            </a:extLst>
          </p:cNvPr>
          <p:cNvPicPr>
            <a:picLocks noChangeAspect="1"/>
          </p:cNvPicPr>
          <p:nvPr/>
        </p:nvPicPr>
        <p:blipFill>
          <a:blip r:embed="rId2"/>
          <a:stretch>
            <a:fillRect/>
          </a:stretch>
        </p:blipFill>
        <p:spPr>
          <a:xfrm>
            <a:off x="979002" y="861254"/>
            <a:ext cx="8948769" cy="5996745"/>
          </a:xfrm>
          <a:prstGeom prst="rect">
            <a:avLst/>
          </a:prstGeom>
        </p:spPr>
      </p:pic>
      <p:sp>
        <p:nvSpPr>
          <p:cNvPr id="8" name="Textfeld 7">
            <a:extLst>
              <a:ext uri="{FF2B5EF4-FFF2-40B4-BE49-F238E27FC236}">
                <a16:creationId xmlns:a16="http://schemas.microsoft.com/office/drawing/2014/main" id="{58B1DC77-8776-4CA2-84B1-EBC6F02D91BB}"/>
              </a:ext>
            </a:extLst>
          </p:cNvPr>
          <p:cNvSpPr txBox="1"/>
          <p:nvPr/>
        </p:nvSpPr>
        <p:spPr bwMode="gray">
          <a:xfrm>
            <a:off x="252139" y="6732779"/>
            <a:ext cx="7947316" cy="125221"/>
          </a:xfrm>
          <a:prstGeom prst="rect">
            <a:avLst/>
          </a:prstGeom>
          <a:noFill/>
        </p:spPr>
        <p:txBody>
          <a:bodyPr wrap="square" lIns="0" tIns="0" rIns="0" bIns="0" rtlCol="0">
            <a:noAutofit/>
          </a:bodyPr>
          <a:lstStyle/>
          <a:p>
            <a:pPr>
              <a:lnSpc>
                <a:spcPct val="105000"/>
              </a:lnSpc>
            </a:pPr>
            <a:r>
              <a:rPr lang="de-DE" sz="800" dirty="0">
                <a:latin typeface="+mj-lt"/>
              </a:rPr>
              <a:t>COPD: chronisch obstruktive  Lungenerkrankung; HCHS: Hamburg City Health Studie; SPR: standardisiertes Prävalenzverhältnis.</a:t>
            </a:r>
          </a:p>
        </p:txBody>
      </p:sp>
      <p:sp>
        <p:nvSpPr>
          <p:cNvPr id="5" name="Titel 4">
            <a:extLst>
              <a:ext uri="{FF2B5EF4-FFF2-40B4-BE49-F238E27FC236}">
                <a16:creationId xmlns:a16="http://schemas.microsoft.com/office/drawing/2014/main" id="{C81EBBA9-F987-4D6A-B0E8-A72FAC0BE1A4}"/>
              </a:ext>
            </a:extLst>
          </p:cNvPr>
          <p:cNvSpPr>
            <a:spLocks noGrp="1"/>
          </p:cNvSpPr>
          <p:nvPr>
            <p:ph type="title"/>
          </p:nvPr>
        </p:nvSpPr>
        <p:spPr>
          <a:xfrm>
            <a:off x="408849" y="813247"/>
            <a:ext cx="11373038" cy="720000"/>
          </a:xfrm>
        </p:spPr>
        <p:txBody>
          <a:bodyPr/>
          <a:lstStyle/>
          <a:p>
            <a:r>
              <a:rPr lang="de-DE" b="1" dirty="0"/>
              <a:t>Outcome chronische Bronchitis und COPD</a:t>
            </a:r>
          </a:p>
        </p:txBody>
      </p:sp>
    </p:spTree>
    <p:extLst>
      <p:ext uri="{BB962C8B-B14F-4D97-AF65-F5344CB8AC3E}">
        <p14:creationId xmlns:p14="http://schemas.microsoft.com/office/powerpoint/2010/main" val="1542588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18</a:t>
            </a:fld>
            <a:endParaRPr lang="de-DE" dirty="0"/>
          </a:p>
        </p:txBody>
      </p:sp>
      <p:pic>
        <p:nvPicPr>
          <p:cNvPr id="6" name="Grafik 5">
            <a:extLst>
              <a:ext uri="{FF2B5EF4-FFF2-40B4-BE49-F238E27FC236}">
                <a16:creationId xmlns:a16="http://schemas.microsoft.com/office/drawing/2014/main" id="{4150AED3-EE86-4A12-9921-9600B89722FF}"/>
              </a:ext>
            </a:extLst>
          </p:cNvPr>
          <p:cNvPicPr>
            <a:picLocks noChangeAspect="1"/>
          </p:cNvPicPr>
          <p:nvPr/>
        </p:nvPicPr>
        <p:blipFill>
          <a:blip r:embed="rId2"/>
          <a:stretch>
            <a:fillRect/>
          </a:stretch>
        </p:blipFill>
        <p:spPr>
          <a:xfrm>
            <a:off x="2694061" y="918593"/>
            <a:ext cx="8909136" cy="5934575"/>
          </a:xfrm>
          <a:prstGeom prst="rect">
            <a:avLst/>
          </a:prstGeom>
        </p:spPr>
      </p:pic>
      <p:sp>
        <p:nvSpPr>
          <p:cNvPr id="5" name="Titel 4">
            <a:extLst>
              <a:ext uri="{FF2B5EF4-FFF2-40B4-BE49-F238E27FC236}">
                <a16:creationId xmlns:a16="http://schemas.microsoft.com/office/drawing/2014/main" id="{C81EBBA9-F987-4D6A-B0E8-A72FAC0BE1A4}"/>
              </a:ext>
            </a:extLst>
          </p:cNvPr>
          <p:cNvSpPr>
            <a:spLocks noGrp="1"/>
          </p:cNvSpPr>
          <p:nvPr>
            <p:ph type="title"/>
          </p:nvPr>
        </p:nvSpPr>
        <p:spPr>
          <a:xfrm>
            <a:off x="408849" y="945456"/>
            <a:ext cx="11373038" cy="720000"/>
          </a:xfrm>
        </p:spPr>
        <p:txBody>
          <a:bodyPr/>
          <a:lstStyle/>
          <a:p>
            <a:r>
              <a:rPr lang="de-DE" b="1" dirty="0"/>
              <a:t>Outcome Asthma</a:t>
            </a:r>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sp>
        <p:nvSpPr>
          <p:cNvPr id="8" name="Textfeld 7">
            <a:extLst>
              <a:ext uri="{FF2B5EF4-FFF2-40B4-BE49-F238E27FC236}">
                <a16:creationId xmlns:a16="http://schemas.microsoft.com/office/drawing/2014/main" id="{0D5A836E-9878-49E4-B2B3-53DC1E290BE8}"/>
              </a:ext>
            </a:extLst>
          </p:cNvPr>
          <p:cNvSpPr txBox="1"/>
          <p:nvPr/>
        </p:nvSpPr>
        <p:spPr bwMode="gray">
          <a:xfrm>
            <a:off x="252139" y="6732779"/>
            <a:ext cx="5843861" cy="240778"/>
          </a:xfrm>
          <a:prstGeom prst="rect">
            <a:avLst/>
          </a:prstGeom>
          <a:noFill/>
        </p:spPr>
        <p:txBody>
          <a:bodyPr wrap="square" lIns="0" tIns="0" rIns="0" bIns="0" rtlCol="0">
            <a:noAutofit/>
          </a:bodyPr>
          <a:lstStyle/>
          <a:p>
            <a:pPr>
              <a:lnSpc>
                <a:spcPct val="105000"/>
              </a:lnSpc>
            </a:pPr>
            <a:r>
              <a:rPr lang="de-DE" sz="800" dirty="0">
                <a:latin typeface="+mj-lt"/>
              </a:rPr>
              <a:t>HCHS: Hamburg City Health Studie.</a:t>
            </a:r>
          </a:p>
        </p:txBody>
      </p:sp>
    </p:spTree>
    <p:extLst>
      <p:ext uri="{BB962C8B-B14F-4D97-AF65-F5344CB8AC3E}">
        <p14:creationId xmlns:p14="http://schemas.microsoft.com/office/powerpoint/2010/main" val="179395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B2456C-E7E7-4354-9E03-102B9412701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22D9C330-C78E-4605-A8D3-CF87454B0A58}"/>
              </a:ext>
            </a:extLst>
          </p:cNvPr>
          <p:cNvSpPr>
            <a:spLocks noGrp="1"/>
          </p:cNvSpPr>
          <p:nvPr>
            <p:ph type="sldNum" sz="quarter" idx="12"/>
          </p:nvPr>
        </p:nvSpPr>
        <p:spPr/>
        <p:txBody>
          <a:bodyPr/>
          <a:lstStyle/>
          <a:p>
            <a:fld id="{9B00EF49-7894-4F53-A8DD-F7DB3BFC5032}" type="slidenum">
              <a:rPr lang="de-DE" smtClean="0"/>
              <a:t>19</a:t>
            </a:fld>
            <a:endParaRPr lang="de-DE" dirty="0"/>
          </a:p>
        </p:txBody>
      </p:sp>
      <p:sp>
        <p:nvSpPr>
          <p:cNvPr id="7" name="Titel 4">
            <a:extLst>
              <a:ext uri="{FF2B5EF4-FFF2-40B4-BE49-F238E27FC236}">
                <a16:creationId xmlns:a16="http://schemas.microsoft.com/office/drawing/2014/main" id="{C28788DD-2603-4ECE-9425-FBABCD02F593}"/>
              </a:ext>
            </a:extLst>
          </p:cNvPr>
          <p:cNvSpPr txBox="1">
            <a:spLocks/>
          </p:cNvSpPr>
          <p:nvPr/>
        </p:nvSpPr>
        <p:spPr bwMode="gray">
          <a:xfrm>
            <a:off x="3751868" y="205565"/>
            <a:ext cx="553860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Verteilung von Gesundheitsoutcomes</a:t>
            </a:r>
          </a:p>
        </p:txBody>
      </p:sp>
      <p:sp>
        <p:nvSpPr>
          <p:cNvPr id="8" name="Textfeld 7">
            <a:extLst>
              <a:ext uri="{FF2B5EF4-FFF2-40B4-BE49-F238E27FC236}">
                <a16:creationId xmlns:a16="http://schemas.microsoft.com/office/drawing/2014/main" id="{CA416976-88A7-4D6D-A8A2-64DEBE4370E9}"/>
              </a:ext>
            </a:extLst>
          </p:cNvPr>
          <p:cNvSpPr txBox="1"/>
          <p:nvPr/>
        </p:nvSpPr>
        <p:spPr bwMode="gray">
          <a:xfrm>
            <a:off x="252139" y="6732779"/>
            <a:ext cx="5843861" cy="240778"/>
          </a:xfrm>
          <a:prstGeom prst="rect">
            <a:avLst/>
          </a:prstGeom>
          <a:noFill/>
        </p:spPr>
        <p:txBody>
          <a:bodyPr wrap="square" lIns="0" tIns="0" rIns="0" bIns="0" rtlCol="0">
            <a:noAutofit/>
          </a:bodyPr>
          <a:lstStyle/>
          <a:p>
            <a:pPr>
              <a:lnSpc>
                <a:spcPct val="105000"/>
              </a:lnSpc>
            </a:pPr>
            <a:r>
              <a:rPr lang="de-DE" sz="800" dirty="0">
                <a:latin typeface="+mj-lt"/>
              </a:rPr>
              <a:t>HCHS: Hamburg City Health Studie. SPR: standardisiertes Prävalenzverhältnis.</a:t>
            </a:r>
          </a:p>
        </p:txBody>
      </p:sp>
      <p:pic>
        <p:nvPicPr>
          <p:cNvPr id="11" name="Grafik 10">
            <a:extLst>
              <a:ext uri="{FF2B5EF4-FFF2-40B4-BE49-F238E27FC236}">
                <a16:creationId xmlns:a16="http://schemas.microsoft.com/office/drawing/2014/main" id="{2C60DC43-9B75-4D1E-A8B0-C6C0E235988A}"/>
              </a:ext>
            </a:extLst>
          </p:cNvPr>
          <p:cNvPicPr>
            <a:picLocks noChangeAspect="1"/>
          </p:cNvPicPr>
          <p:nvPr/>
        </p:nvPicPr>
        <p:blipFill>
          <a:blip r:embed="rId2"/>
          <a:stretch>
            <a:fillRect/>
          </a:stretch>
        </p:blipFill>
        <p:spPr>
          <a:xfrm>
            <a:off x="2328119" y="1177797"/>
            <a:ext cx="8386099" cy="5675371"/>
          </a:xfrm>
          <a:prstGeom prst="rect">
            <a:avLst/>
          </a:prstGeom>
        </p:spPr>
      </p:pic>
      <p:sp>
        <p:nvSpPr>
          <p:cNvPr id="10" name="Titel 4">
            <a:extLst>
              <a:ext uri="{FF2B5EF4-FFF2-40B4-BE49-F238E27FC236}">
                <a16:creationId xmlns:a16="http://schemas.microsoft.com/office/drawing/2014/main" id="{5AEADA2A-BAFA-473E-B7CD-B6493F70C113}"/>
              </a:ext>
            </a:extLst>
          </p:cNvPr>
          <p:cNvSpPr>
            <a:spLocks noGrp="1"/>
          </p:cNvSpPr>
          <p:nvPr>
            <p:ph type="title"/>
          </p:nvPr>
        </p:nvSpPr>
        <p:spPr>
          <a:xfrm>
            <a:off x="408849" y="945456"/>
            <a:ext cx="11373038" cy="720000"/>
          </a:xfrm>
        </p:spPr>
        <p:txBody>
          <a:bodyPr/>
          <a:lstStyle/>
          <a:p>
            <a:r>
              <a:rPr lang="de-DE" b="1" dirty="0"/>
              <a:t>Outcome Asthma</a:t>
            </a:r>
          </a:p>
        </p:txBody>
      </p:sp>
    </p:spTree>
    <p:extLst>
      <p:ext uri="{BB962C8B-B14F-4D97-AF65-F5344CB8AC3E}">
        <p14:creationId xmlns:p14="http://schemas.microsoft.com/office/powerpoint/2010/main" val="706729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BA50FCA-102E-498A-9E83-B5CDA1AECCE8}"/>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70C3FD73-E98A-405C-A800-175F23560B3D}"/>
              </a:ext>
            </a:extLst>
          </p:cNvPr>
          <p:cNvSpPr>
            <a:spLocks noGrp="1"/>
          </p:cNvSpPr>
          <p:nvPr>
            <p:ph type="sldNum" sz="quarter" idx="12"/>
          </p:nvPr>
        </p:nvSpPr>
        <p:spPr/>
        <p:txBody>
          <a:bodyPr/>
          <a:lstStyle/>
          <a:p>
            <a:fld id="{9B00EF49-7894-4F53-A8DD-F7DB3BFC5032}" type="slidenum">
              <a:rPr lang="de-DE" smtClean="0"/>
              <a:t>2</a:t>
            </a:fld>
            <a:endParaRPr lang="de-DE" dirty="0"/>
          </a:p>
        </p:txBody>
      </p:sp>
      <p:sp>
        <p:nvSpPr>
          <p:cNvPr id="5" name="Titel 4">
            <a:extLst>
              <a:ext uri="{FF2B5EF4-FFF2-40B4-BE49-F238E27FC236}">
                <a16:creationId xmlns:a16="http://schemas.microsoft.com/office/drawing/2014/main" id="{639CAECC-8B15-4CAC-88A5-BD8780E9493E}"/>
              </a:ext>
            </a:extLst>
          </p:cNvPr>
          <p:cNvSpPr>
            <a:spLocks noGrp="1"/>
          </p:cNvSpPr>
          <p:nvPr>
            <p:ph type="title"/>
          </p:nvPr>
        </p:nvSpPr>
        <p:spPr>
          <a:xfrm>
            <a:off x="4218045" y="205565"/>
            <a:ext cx="3695245" cy="470182"/>
          </a:xfrm>
        </p:spPr>
        <p:txBody>
          <a:bodyPr/>
          <a:lstStyle/>
          <a:p>
            <a:pPr algn="ctr"/>
            <a:r>
              <a:rPr lang="de-DE" b="1" dirty="0"/>
              <a:t>Das Arbeitspaket I - Ziele</a:t>
            </a:r>
          </a:p>
        </p:txBody>
      </p:sp>
      <p:sp>
        <p:nvSpPr>
          <p:cNvPr id="27" name="Rechteck 26">
            <a:extLst>
              <a:ext uri="{FF2B5EF4-FFF2-40B4-BE49-F238E27FC236}">
                <a16:creationId xmlns:a16="http://schemas.microsoft.com/office/drawing/2014/main" id="{FAD0FD4E-E209-4FAB-AF12-87FB0866187E}"/>
              </a:ext>
            </a:extLst>
          </p:cNvPr>
          <p:cNvSpPr/>
          <p:nvPr/>
        </p:nvSpPr>
        <p:spPr>
          <a:xfrm>
            <a:off x="92615" y="6669344"/>
            <a:ext cx="10659121" cy="216406"/>
          </a:xfrm>
          <a:prstGeom prst="rect">
            <a:avLst/>
          </a:prstGeom>
        </p:spPr>
        <p:txBody>
          <a:bodyPr wrap="square">
            <a:spAutoFit/>
          </a:bodyPr>
          <a:lstStyle/>
          <a:p>
            <a:pPr>
              <a:lnSpc>
                <a:spcPct val="105000"/>
              </a:lnSpc>
            </a:pPr>
            <a:r>
              <a:rPr lang="de-DE" sz="800" dirty="0">
                <a:latin typeface="+mj-lt"/>
              </a:rPr>
              <a:t>AP: Arbeitspaket; HAW: Hochschule für angewandte Wissenschaften </a:t>
            </a:r>
            <a:r>
              <a:rPr lang="de-DE" sz="800" dirty="0" err="1">
                <a:latin typeface="+mj-lt"/>
              </a:rPr>
              <a:t>Hamburg;TUHH</a:t>
            </a:r>
            <a:r>
              <a:rPr lang="de-DE" sz="800" dirty="0">
                <a:latin typeface="+mj-lt"/>
              </a:rPr>
              <a:t>: Technische Universität Hamburg; UKE: Universitätsklinikum Hamburg Eppendorf.</a:t>
            </a:r>
          </a:p>
        </p:txBody>
      </p:sp>
      <p:grpSp>
        <p:nvGrpSpPr>
          <p:cNvPr id="33" name="Gruppieren 32">
            <a:extLst>
              <a:ext uri="{FF2B5EF4-FFF2-40B4-BE49-F238E27FC236}">
                <a16:creationId xmlns:a16="http://schemas.microsoft.com/office/drawing/2014/main" id="{C233F260-65AE-423F-A9CF-78A9BA8FEE01}"/>
              </a:ext>
            </a:extLst>
          </p:cNvPr>
          <p:cNvGrpSpPr/>
          <p:nvPr/>
        </p:nvGrpSpPr>
        <p:grpSpPr>
          <a:xfrm>
            <a:off x="392526" y="3946119"/>
            <a:ext cx="11210671" cy="1246131"/>
            <a:chOff x="398849" y="4291418"/>
            <a:chExt cx="11210671" cy="1246131"/>
          </a:xfrm>
        </p:grpSpPr>
        <p:sp>
          <p:nvSpPr>
            <p:cNvPr id="19" name="Rechteck: abgerundete Ecken 18">
              <a:extLst>
                <a:ext uri="{FF2B5EF4-FFF2-40B4-BE49-F238E27FC236}">
                  <a16:creationId xmlns:a16="http://schemas.microsoft.com/office/drawing/2014/main" id="{466A9CD5-B0E6-4D3F-82E3-6965B2C63B75}"/>
                </a:ext>
              </a:extLst>
            </p:cNvPr>
            <p:cNvSpPr/>
            <p:nvPr/>
          </p:nvSpPr>
          <p:spPr>
            <a:xfrm>
              <a:off x="691526" y="4584096"/>
              <a:ext cx="10917994" cy="953453"/>
            </a:xfrm>
            <a:prstGeom prst="roundRect">
              <a:avLst/>
            </a:prstGeom>
            <a:solidFill>
              <a:schemeClr val="bg1">
                <a:lumMod val="95000"/>
              </a:schemeClr>
            </a:solidFill>
            <a:ln w="19050">
              <a:solidFill>
                <a:srgbClr val="002060"/>
              </a:solidFill>
            </a:ln>
          </p:spPr>
          <p:txBody>
            <a:bodyPr wrap="square">
              <a:spAutoFit/>
            </a:bodyPr>
            <a:lstStyle/>
            <a:p>
              <a:r>
                <a:rPr lang="de-DE" sz="3200" b="1" dirty="0">
                  <a:latin typeface="+mj-lt"/>
                </a:rPr>
                <a:t>2. </a:t>
              </a:r>
              <a:r>
                <a:rPr lang="de-DE" dirty="0">
                  <a:latin typeface="+mj-lt"/>
                </a:rPr>
                <a:t>Erste Untersuchungen zu potenziellen Unterschieden in der </a:t>
              </a:r>
              <a:r>
                <a:rPr lang="de-DE" b="1" dirty="0">
                  <a:latin typeface="+mj-lt"/>
                </a:rPr>
                <a:t>subjektiven Wahrnehmung </a:t>
              </a:r>
              <a:r>
                <a:rPr lang="de-DE" dirty="0">
                  <a:latin typeface="+mj-lt"/>
                </a:rPr>
                <a:t>und der </a:t>
              </a:r>
              <a:r>
                <a:rPr lang="de-DE" b="1" dirty="0">
                  <a:latin typeface="+mj-lt"/>
                </a:rPr>
                <a:t>objektiven Belastung durch Umweltbelastungen</a:t>
              </a:r>
              <a:r>
                <a:rPr lang="de-DE" dirty="0">
                  <a:latin typeface="+mj-lt"/>
                </a:rPr>
                <a:t>, die als Grundlage für weitere Untersuchungen im Projekt dienen.</a:t>
              </a:r>
            </a:p>
          </p:txBody>
        </p:sp>
        <p:pic>
          <p:nvPicPr>
            <p:cNvPr id="31" name="Grafik 30" descr="Zielgruppe mit einfarbiger Füllung">
              <a:extLst>
                <a:ext uri="{FF2B5EF4-FFF2-40B4-BE49-F238E27FC236}">
                  <a16:creationId xmlns:a16="http://schemas.microsoft.com/office/drawing/2014/main" id="{EECD076A-F3A3-4C30-B123-1FD038A19A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849" y="4291418"/>
              <a:ext cx="585355" cy="585355"/>
            </a:xfrm>
            <a:prstGeom prst="rect">
              <a:avLst/>
            </a:prstGeom>
          </p:spPr>
        </p:pic>
      </p:grpSp>
      <p:grpSp>
        <p:nvGrpSpPr>
          <p:cNvPr id="34" name="Gruppieren 33">
            <a:extLst>
              <a:ext uri="{FF2B5EF4-FFF2-40B4-BE49-F238E27FC236}">
                <a16:creationId xmlns:a16="http://schemas.microsoft.com/office/drawing/2014/main" id="{A8D4FD2D-4CF9-40C3-B681-72D3D37761CA}"/>
              </a:ext>
            </a:extLst>
          </p:cNvPr>
          <p:cNvGrpSpPr/>
          <p:nvPr/>
        </p:nvGrpSpPr>
        <p:grpSpPr>
          <a:xfrm>
            <a:off x="248948" y="1292450"/>
            <a:ext cx="11322095" cy="2054980"/>
            <a:chOff x="398849" y="1954072"/>
            <a:chExt cx="11322095" cy="2054980"/>
          </a:xfrm>
        </p:grpSpPr>
        <p:sp>
          <p:nvSpPr>
            <p:cNvPr id="29" name="Rechteck: abgerundete Ecken 28">
              <a:extLst>
                <a:ext uri="{FF2B5EF4-FFF2-40B4-BE49-F238E27FC236}">
                  <a16:creationId xmlns:a16="http://schemas.microsoft.com/office/drawing/2014/main" id="{4F8AA7B6-AA0B-4BBC-85EC-6839BDC1B4BF}"/>
                </a:ext>
              </a:extLst>
            </p:cNvPr>
            <p:cNvSpPr/>
            <p:nvPr/>
          </p:nvSpPr>
          <p:spPr>
            <a:xfrm>
              <a:off x="802950" y="2136199"/>
              <a:ext cx="10917994" cy="1872853"/>
            </a:xfrm>
            <a:prstGeom prst="roundRect">
              <a:avLst/>
            </a:prstGeom>
            <a:solidFill>
              <a:schemeClr val="bg1">
                <a:lumMod val="95000"/>
              </a:schemeClr>
            </a:solidFill>
            <a:ln w="19050">
              <a:solidFill>
                <a:srgbClr val="002060"/>
              </a:solidFill>
            </a:ln>
          </p:spPr>
          <p:txBody>
            <a:bodyPr wrap="square">
              <a:spAutoFit/>
            </a:bodyPr>
            <a:lstStyle/>
            <a:p>
              <a:r>
                <a:rPr lang="de-DE" sz="3200" b="1" dirty="0">
                  <a:latin typeface="+mj-lt"/>
                </a:rPr>
                <a:t>1. </a:t>
              </a:r>
              <a:r>
                <a:rPr lang="de-DE" dirty="0">
                  <a:latin typeface="+mj-lt"/>
                </a:rPr>
                <a:t>Durchführung einer </a:t>
              </a:r>
              <a:r>
                <a:rPr lang="de-DE" b="1" dirty="0">
                  <a:latin typeface="+mj-lt"/>
                </a:rPr>
                <a:t>Gesundheits- und Sozialraumanalyse </a:t>
              </a:r>
              <a:r>
                <a:rPr lang="de-DE" dirty="0">
                  <a:latin typeface="+mj-lt"/>
                </a:rPr>
                <a:t>in </a:t>
              </a:r>
              <a:r>
                <a:rPr lang="de-DE" b="1" dirty="0">
                  <a:latin typeface="+mj-lt"/>
                </a:rPr>
                <a:t>Hamburg</a:t>
              </a:r>
              <a:r>
                <a:rPr lang="de-DE" dirty="0">
                  <a:latin typeface="+mj-lt"/>
                </a:rPr>
                <a:t>, </a:t>
              </a:r>
              <a:r>
                <a:rPr lang="de-DE" b="1" dirty="0">
                  <a:latin typeface="+mj-lt"/>
                </a:rPr>
                <a:t>mit Augenmerk auf den </a:t>
              </a:r>
              <a:r>
                <a:rPr lang="de-DE" sz="2000" b="1" dirty="0">
                  <a:latin typeface="+mj-lt"/>
                </a:rPr>
                <a:t>Süd-Westen</a:t>
              </a:r>
              <a:r>
                <a:rPr lang="de-DE" b="1" dirty="0">
                  <a:latin typeface="+mj-lt"/>
                </a:rPr>
                <a:t>.</a:t>
              </a:r>
            </a:p>
            <a:p>
              <a:pPr lvl="1"/>
              <a:r>
                <a:rPr lang="de-DE" dirty="0">
                  <a:latin typeface="+mj-lt"/>
                </a:rPr>
                <a:t>Relevante Faktoren:</a:t>
              </a:r>
            </a:p>
            <a:p>
              <a:pPr marL="742950" lvl="1" indent="-285750">
                <a:buFont typeface="Arial" panose="020B0604020202020204" pitchFamily="34" charset="0"/>
                <a:buChar char="•"/>
              </a:pPr>
              <a:r>
                <a:rPr lang="de-DE" dirty="0">
                  <a:latin typeface="+mj-lt"/>
                </a:rPr>
                <a:t>Prävalenz </a:t>
              </a:r>
              <a:r>
                <a:rPr lang="de-DE" b="1" dirty="0">
                  <a:latin typeface="+mj-lt"/>
                </a:rPr>
                <a:t>objektiver Gesundheitsoutcomes </a:t>
              </a:r>
            </a:p>
            <a:p>
              <a:pPr marL="742950" lvl="1" indent="-285750">
                <a:buFont typeface="Arial" panose="020B0604020202020204" pitchFamily="34" charset="0"/>
                <a:buChar char="•"/>
              </a:pPr>
              <a:r>
                <a:rPr lang="de-DE" b="1" dirty="0">
                  <a:latin typeface="+mj-lt"/>
                </a:rPr>
                <a:t>Gesundheitsbezogene Lebensqualität</a:t>
              </a:r>
              <a:r>
                <a:rPr lang="de-DE" dirty="0">
                  <a:latin typeface="+mj-lt"/>
                </a:rPr>
                <a:t> </a:t>
              </a:r>
            </a:p>
            <a:p>
              <a:pPr marL="742950" lvl="1" indent="-285750">
                <a:buFont typeface="Arial" panose="020B0604020202020204" pitchFamily="34" charset="0"/>
                <a:buChar char="•"/>
              </a:pPr>
              <a:r>
                <a:rPr lang="de-DE" b="1" dirty="0">
                  <a:latin typeface="+mj-lt"/>
                </a:rPr>
                <a:t>Umweltbelastungen </a:t>
              </a:r>
              <a:r>
                <a:rPr lang="de-DE" dirty="0">
                  <a:latin typeface="+mj-lt"/>
                </a:rPr>
                <a:t>(Lärm, Luftqualität) und </a:t>
              </a:r>
              <a:r>
                <a:rPr lang="de-DE" b="1" dirty="0">
                  <a:latin typeface="+mj-lt"/>
                </a:rPr>
                <a:t>Umweltressourcen </a:t>
              </a:r>
              <a:r>
                <a:rPr lang="de-DE" dirty="0">
                  <a:latin typeface="+mj-lt"/>
                </a:rPr>
                <a:t>(Grünflächenverfügbarkeit)</a:t>
              </a:r>
            </a:p>
          </p:txBody>
        </p:sp>
        <p:pic>
          <p:nvPicPr>
            <p:cNvPr id="32" name="Grafik 31" descr="Zielgruppe mit einfarbiger Füllung">
              <a:extLst>
                <a:ext uri="{FF2B5EF4-FFF2-40B4-BE49-F238E27FC236}">
                  <a16:creationId xmlns:a16="http://schemas.microsoft.com/office/drawing/2014/main" id="{D8496C96-2C66-438A-A74A-648449B1B7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849" y="1954072"/>
              <a:ext cx="585355" cy="585355"/>
            </a:xfrm>
            <a:prstGeom prst="rect">
              <a:avLst/>
            </a:prstGeom>
          </p:spPr>
        </p:pic>
      </p:grpSp>
      <p:grpSp>
        <p:nvGrpSpPr>
          <p:cNvPr id="14" name="Gruppieren 13">
            <a:extLst>
              <a:ext uri="{FF2B5EF4-FFF2-40B4-BE49-F238E27FC236}">
                <a16:creationId xmlns:a16="http://schemas.microsoft.com/office/drawing/2014/main" id="{EFB72B8A-09E0-4936-A728-5325EB6A80E9}"/>
              </a:ext>
            </a:extLst>
          </p:cNvPr>
          <p:cNvGrpSpPr/>
          <p:nvPr/>
        </p:nvGrpSpPr>
        <p:grpSpPr>
          <a:xfrm>
            <a:off x="1547809" y="1028116"/>
            <a:ext cx="9035716" cy="5399293"/>
            <a:chOff x="7503735" y="804893"/>
            <a:chExt cx="4688265" cy="2741654"/>
          </a:xfrm>
        </p:grpSpPr>
        <p:pic>
          <p:nvPicPr>
            <p:cNvPr id="6" name="Grafik 5">
              <a:extLst>
                <a:ext uri="{FF2B5EF4-FFF2-40B4-BE49-F238E27FC236}">
                  <a16:creationId xmlns:a16="http://schemas.microsoft.com/office/drawing/2014/main" id="{792AADA3-F803-468F-A94D-A945868A8C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736" y="807938"/>
              <a:ext cx="4688264" cy="2738609"/>
            </a:xfrm>
            <a:prstGeom prst="rect">
              <a:avLst/>
            </a:prstGeom>
          </p:spPr>
        </p:pic>
        <p:grpSp>
          <p:nvGrpSpPr>
            <p:cNvPr id="13" name="Gruppieren 12">
              <a:extLst>
                <a:ext uri="{FF2B5EF4-FFF2-40B4-BE49-F238E27FC236}">
                  <a16:creationId xmlns:a16="http://schemas.microsoft.com/office/drawing/2014/main" id="{77B4DB11-B4FC-47DE-927C-CFA89482DC5C}"/>
                </a:ext>
              </a:extLst>
            </p:cNvPr>
            <p:cNvGrpSpPr/>
            <p:nvPr/>
          </p:nvGrpSpPr>
          <p:grpSpPr>
            <a:xfrm>
              <a:off x="7503735" y="804893"/>
              <a:ext cx="4688265" cy="2739585"/>
              <a:chOff x="7503736" y="804893"/>
              <a:chExt cx="4688265" cy="2739585"/>
            </a:xfrm>
          </p:grpSpPr>
          <p:sp>
            <p:nvSpPr>
              <p:cNvPr id="7" name="Rechteck 6">
                <a:extLst>
                  <a:ext uri="{FF2B5EF4-FFF2-40B4-BE49-F238E27FC236}">
                    <a16:creationId xmlns:a16="http://schemas.microsoft.com/office/drawing/2014/main" id="{FDCD44A4-0EF6-4091-8A41-5D7ECCB00CB1}"/>
                  </a:ext>
                </a:extLst>
              </p:cNvPr>
              <p:cNvSpPr/>
              <p:nvPr/>
            </p:nvSpPr>
            <p:spPr bwMode="gray">
              <a:xfrm>
                <a:off x="7503736" y="1981199"/>
                <a:ext cx="1451728" cy="1563279"/>
              </a:xfrm>
              <a:prstGeom prst="rect">
                <a:avLst/>
              </a:prstGeom>
              <a:solidFill>
                <a:srgbClr val="F2F2F2">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sp>
            <p:nvSpPr>
              <p:cNvPr id="8" name="Rechteck 7">
                <a:extLst>
                  <a:ext uri="{FF2B5EF4-FFF2-40B4-BE49-F238E27FC236}">
                    <a16:creationId xmlns:a16="http://schemas.microsoft.com/office/drawing/2014/main" id="{0BE2DDC1-DC33-413C-9B28-814A42CB8D9F}"/>
                  </a:ext>
                </a:extLst>
              </p:cNvPr>
              <p:cNvSpPr/>
              <p:nvPr/>
            </p:nvSpPr>
            <p:spPr bwMode="gray">
              <a:xfrm>
                <a:off x="8955464" y="804893"/>
                <a:ext cx="3236537" cy="2739585"/>
              </a:xfrm>
              <a:prstGeom prst="rect">
                <a:avLst/>
              </a:prstGeom>
              <a:solidFill>
                <a:srgbClr val="F2F2F2">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9" name="Rechteck 8">
                <a:extLst>
                  <a:ext uri="{FF2B5EF4-FFF2-40B4-BE49-F238E27FC236}">
                    <a16:creationId xmlns:a16="http://schemas.microsoft.com/office/drawing/2014/main" id="{BF3F069F-F452-4B84-BCA0-58D7F59F0E43}"/>
                  </a:ext>
                </a:extLst>
              </p:cNvPr>
              <p:cNvSpPr/>
              <p:nvPr/>
            </p:nvSpPr>
            <p:spPr bwMode="gray">
              <a:xfrm>
                <a:off x="7579935" y="804893"/>
                <a:ext cx="1375529" cy="426973"/>
              </a:xfrm>
              <a:prstGeom prst="rect">
                <a:avLst/>
              </a:prstGeom>
              <a:solidFill>
                <a:srgbClr val="F2F2F2">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sp>
            <p:nvSpPr>
              <p:cNvPr id="10" name="Rechteck 9">
                <a:extLst>
                  <a:ext uri="{FF2B5EF4-FFF2-40B4-BE49-F238E27FC236}">
                    <a16:creationId xmlns:a16="http://schemas.microsoft.com/office/drawing/2014/main" id="{FD88E2BA-A8B7-4507-AF8E-38C232B825E7}"/>
                  </a:ext>
                </a:extLst>
              </p:cNvPr>
              <p:cNvSpPr/>
              <p:nvPr/>
            </p:nvSpPr>
            <p:spPr bwMode="gray">
              <a:xfrm>
                <a:off x="7861954" y="1621410"/>
                <a:ext cx="1169709" cy="357720"/>
              </a:xfrm>
              <a:prstGeom prst="rect">
                <a:avLst/>
              </a:prstGeom>
              <a:solidFill>
                <a:srgbClr val="F2F2F2">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sp>
            <p:nvSpPr>
              <p:cNvPr id="12" name="Rechteck 11">
                <a:extLst>
                  <a:ext uri="{FF2B5EF4-FFF2-40B4-BE49-F238E27FC236}">
                    <a16:creationId xmlns:a16="http://schemas.microsoft.com/office/drawing/2014/main" id="{1736C8E9-1617-4E17-99DE-4CB72F1F4D43}"/>
                  </a:ext>
                </a:extLst>
              </p:cNvPr>
              <p:cNvSpPr/>
              <p:nvPr/>
            </p:nvSpPr>
            <p:spPr bwMode="gray">
              <a:xfrm>
                <a:off x="7503736" y="807937"/>
                <a:ext cx="358219" cy="1172227"/>
              </a:xfrm>
              <a:prstGeom prst="rect">
                <a:avLst/>
              </a:prstGeom>
              <a:solidFill>
                <a:srgbClr val="F2F2F2">
                  <a:alpha val="4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grpSp>
      </p:grpSp>
      <p:sp>
        <p:nvSpPr>
          <p:cNvPr id="35" name="Rechteck 34">
            <a:extLst>
              <a:ext uri="{FF2B5EF4-FFF2-40B4-BE49-F238E27FC236}">
                <a16:creationId xmlns:a16="http://schemas.microsoft.com/office/drawing/2014/main" id="{A42A7D31-88AC-4D5E-A100-2D6888189FA2}"/>
              </a:ext>
            </a:extLst>
          </p:cNvPr>
          <p:cNvSpPr/>
          <p:nvPr/>
        </p:nvSpPr>
        <p:spPr bwMode="gray">
          <a:xfrm>
            <a:off x="2238204" y="1874973"/>
            <a:ext cx="2173296" cy="6742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Tree>
    <p:extLst>
      <p:ext uri="{BB962C8B-B14F-4D97-AF65-F5344CB8AC3E}">
        <p14:creationId xmlns:p14="http://schemas.microsoft.com/office/powerpoint/2010/main" val="33438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5"/>
                                        </p:tgtEl>
                                        <p:attrNameLst>
                                          <p:attrName>ppt_x</p:attrName>
                                        </p:attrNameLst>
                                      </p:cBhvr>
                                      <p:tavLst>
                                        <p:tav tm="0">
                                          <p:val>
                                            <p:strVal val="ppt_x"/>
                                          </p:val>
                                        </p:tav>
                                        <p:tav tm="100000">
                                          <p:val>
                                            <p:strVal val="ppt_x"/>
                                          </p:val>
                                        </p:tav>
                                      </p:tavLst>
                                    </p:anim>
                                    <p:anim calcmode="lin" valueType="num">
                                      <p:cBhvr additive="base">
                                        <p:cTn id="7" dur="500"/>
                                        <p:tgtEl>
                                          <p:spTgt spid="35"/>
                                        </p:tgtEl>
                                        <p:attrNameLst>
                                          <p:attrName>ppt_y</p:attrName>
                                        </p:attrNameLst>
                                      </p:cBhvr>
                                      <p:tavLst>
                                        <p:tav tm="0">
                                          <p:val>
                                            <p:strVal val="ppt_y"/>
                                          </p:val>
                                        </p:tav>
                                        <p:tav tm="100000">
                                          <p:val>
                                            <p:strVal val="1+ppt_h/2"/>
                                          </p:val>
                                        </p:tav>
                                      </p:tavLst>
                                    </p:anim>
                                    <p:set>
                                      <p:cBhvr>
                                        <p:cTn id="8" dur="1" fill="hold">
                                          <p:stCondLst>
                                            <p:cond delay="499"/>
                                          </p:stCondLst>
                                        </p:cTn>
                                        <p:tgtEl>
                                          <p:spTgt spid="3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C14F9F0-4542-40D3-9AAE-B05964F9E8B3}"/>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9BAE237-504B-49E0-BE62-6BCA44A6EF5A}"/>
              </a:ext>
            </a:extLst>
          </p:cNvPr>
          <p:cNvSpPr>
            <a:spLocks noGrp="1"/>
          </p:cNvSpPr>
          <p:nvPr>
            <p:ph type="sldNum" sz="quarter" idx="12"/>
          </p:nvPr>
        </p:nvSpPr>
        <p:spPr/>
        <p:txBody>
          <a:bodyPr/>
          <a:lstStyle/>
          <a:p>
            <a:fld id="{9B00EF49-7894-4F53-A8DD-F7DB3BFC5032}" type="slidenum">
              <a:rPr lang="de-DE" smtClean="0"/>
              <a:t>20</a:t>
            </a:fld>
            <a:endParaRPr lang="de-DE" dirty="0"/>
          </a:p>
        </p:txBody>
      </p:sp>
      <p:sp>
        <p:nvSpPr>
          <p:cNvPr id="7" name="Titel 4">
            <a:extLst>
              <a:ext uri="{FF2B5EF4-FFF2-40B4-BE49-F238E27FC236}">
                <a16:creationId xmlns:a16="http://schemas.microsoft.com/office/drawing/2014/main" id="{EAE6B209-0FE9-48DF-8AE5-2C8931A08700}"/>
              </a:ext>
            </a:extLst>
          </p:cNvPr>
          <p:cNvSpPr txBox="1">
            <a:spLocks/>
          </p:cNvSpPr>
          <p:nvPr/>
        </p:nvSpPr>
        <p:spPr bwMode="gray">
          <a:xfrm>
            <a:off x="3848102" y="19266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Erste bivariate Ergebnisse</a:t>
            </a:r>
          </a:p>
        </p:txBody>
      </p:sp>
      <p:grpSp>
        <p:nvGrpSpPr>
          <p:cNvPr id="9" name="Gruppieren 8">
            <a:extLst>
              <a:ext uri="{FF2B5EF4-FFF2-40B4-BE49-F238E27FC236}">
                <a16:creationId xmlns:a16="http://schemas.microsoft.com/office/drawing/2014/main" id="{2BA87578-F0A9-4FAA-AA8D-CC3C4DAEB004}"/>
              </a:ext>
            </a:extLst>
          </p:cNvPr>
          <p:cNvGrpSpPr/>
          <p:nvPr/>
        </p:nvGrpSpPr>
        <p:grpSpPr>
          <a:xfrm>
            <a:off x="4985090" y="1145038"/>
            <a:ext cx="6500173" cy="5144420"/>
            <a:chOff x="2201700" y="1145038"/>
            <a:chExt cx="6500173" cy="5144420"/>
          </a:xfrm>
        </p:grpSpPr>
        <p:pic>
          <p:nvPicPr>
            <p:cNvPr id="8" name="Grafik 7">
              <a:extLst>
                <a:ext uri="{FF2B5EF4-FFF2-40B4-BE49-F238E27FC236}">
                  <a16:creationId xmlns:a16="http://schemas.microsoft.com/office/drawing/2014/main" id="{2A726B9E-FB0C-40FC-86D3-3B0F97A7B35E}"/>
                </a:ext>
              </a:extLst>
            </p:cNvPr>
            <p:cNvPicPr>
              <a:picLocks noChangeAspect="1"/>
            </p:cNvPicPr>
            <p:nvPr/>
          </p:nvPicPr>
          <p:blipFill>
            <a:blip r:embed="rId3"/>
            <a:stretch>
              <a:fillRect/>
            </a:stretch>
          </p:blipFill>
          <p:spPr>
            <a:xfrm>
              <a:off x="2201700" y="1145038"/>
              <a:ext cx="5671748" cy="5100606"/>
            </a:xfrm>
            <a:prstGeom prst="rect">
              <a:avLst/>
            </a:prstGeom>
          </p:spPr>
        </p:pic>
        <p:sp>
          <p:nvSpPr>
            <p:cNvPr id="3" name="Textfeld 2">
              <a:extLst>
                <a:ext uri="{FF2B5EF4-FFF2-40B4-BE49-F238E27FC236}">
                  <a16:creationId xmlns:a16="http://schemas.microsoft.com/office/drawing/2014/main" id="{034028C0-9A88-48A8-8B06-05E1DF2C58EC}"/>
                </a:ext>
              </a:extLst>
            </p:cNvPr>
            <p:cNvSpPr txBox="1"/>
            <p:nvPr/>
          </p:nvSpPr>
          <p:spPr bwMode="gray">
            <a:xfrm>
              <a:off x="7707086" y="6201830"/>
              <a:ext cx="994787" cy="87628"/>
            </a:xfrm>
            <a:prstGeom prst="rect">
              <a:avLst/>
            </a:prstGeom>
            <a:noFill/>
          </p:spPr>
          <p:txBody>
            <a:bodyPr wrap="square" lIns="0" tIns="0" rIns="0" bIns="0" rtlCol="0">
              <a:noAutofit/>
            </a:bodyPr>
            <a:lstStyle/>
            <a:p>
              <a:pPr>
                <a:lnSpc>
                  <a:spcPct val="105000"/>
                </a:lnSpc>
              </a:pPr>
              <a:r>
                <a:rPr lang="de-DE" sz="800" b="1" dirty="0">
                  <a:latin typeface="+mj-lt"/>
                </a:rPr>
                <a:t>Korrelationskoeffizient r</a:t>
              </a:r>
            </a:p>
          </p:txBody>
        </p:sp>
      </p:grpSp>
      <p:sp>
        <p:nvSpPr>
          <p:cNvPr id="6" name="Textfeld 5">
            <a:extLst>
              <a:ext uri="{FF2B5EF4-FFF2-40B4-BE49-F238E27FC236}">
                <a16:creationId xmlns:a16="http://schemas.microsoft.com/office/drawing/2014/main" id="{F01EB7B0-B52C-4F89-A1A3-338A08B280E6}"/>
              </a:ext>
            </a:extLst>
          </p:cNvPr>
          <p:cNvSpPr txBox="1"/>
          <p:nvPr/>
        </p:nvSpPr>
        <p:spPr bwMode="gray">
          <a:xfrm>
            <a:off x="5282784" y="6300337"/>
            <a:ext cx="6320413" cy="400801"/>
          </a:xfrm>
          <a:prstGeom prst="rect">
            <a:avLst/>
          </a:prstGeom>
          <a:noFill/>
        </p:spPr>
        <p:txBody>
          <a:bodyPr wrap="square" lIns="0" tIns="0" rIns="0" bIns="0" rtlCol="0">
            <a:noAutofit/>
          </a:bodyPr>
          <a:lstStyle/>
          <a:p>
            <a:pPr>
              <a:lnSpc>
                <a:spcPct val="105000"/>
              </a:lnSpc>
            </a:pPr>
            <a:r>
              <a:rPr lang="de-DE" sz="1000" b="1" dirty="0">
                <a:latin typeface="+mj-lt"/>
              </a:rPr>
              <a:t>Spearman-Korrelation </a:t>
            </a:r>
            <a:r>
              <a:rPr lang="de-DE" sz="1000" dirty="0">
                <a:latin typeface="+mj-lt"/>
              </a:rPr>
              <a:t>zwischen Umweltexpositionen und gesundheitsbezogener Lebensqualität (gemessen mit dem SF-8).</a:t>
            </a:r>
            <a:br>
              <a:rPr lang="de-DE" sz="1000" dirty="0">
                <a:latin typeface="+mj-lt"/>
              </a:rPr>
            </a:br>
            <a:r>
              <a:rPr lang="de-DE" sz="1000" dirty="0">
                <a:latin typeface="+mj-lt"/>
              </a:rPr>
              <a:t>* p ≤ 0,05; Anzahl an </a:t>
            </a:r>
            <a:r>
              <a:rPr lang="de-DE" sz="1000" dirty="0" err="1">
                <a:latin typeface="+mj-lt"/>
              </a:rPr>
              <a:t>df</a:t>
            </a:r>
            <a:r>
              <a:rPr lang="de-DE" sz="1000" dirty="0">
                <a:latin typeface="+mj-lt"/>
              </a:rPr>
              <a:t> variiert aufgrund des fallweisem Ausschlusses (Min. = 10.884, Max. = 12.574) </a:t>
            </a:r>
          </a:p>
        </p:txBody>
      </p:sp>
      <p:sp>
        <p:nvSpPr>
          <p:cNvPr id="5" name="Titel 4">
            <a:extLst>
              <a:ext uri="{FF2B5EF4-FFF2-40B4-BE49-F238E27FC236}">
                <a16:creationId xmlns:a16="http://schemas.microsoft.com/office/drawing/2014/main" id="{032E3CA0-AF50-4826-988E-6AEBB9A3DD80}"/>
              </a:ext>
            </a:extLst>
          </p:cNvPr>
          <p:cNvSpPr>
            <a:spLocks noGrp="1"/>
          </p:cNvSpPr>
          <p:nvPr>
            <p:ph type="title"/>
          </p:nvPr>
        </p:nvSpPr>
        <p:spPr>
          <a:xfrm>
            <a:off x="329725" y="923451"/>
            <a:ext cx="11373038" cy="720000"/>
          </a:xfrm>
        </p:spPr>
        <p:txBody>
          <a:bodyPr/>
          <a:lstStyle/>
          <a:p>
            <a:r>
              <a:rPr lang="de-DE" b="1" dirty="0"/>
              <a:t>Subjektive und objektive Lärmexposition im Kontext von Lebensqualität</a:t>
            </a:r>
          </a:p>
        </p:txBody>
      </p:sp>
      <p:sp>
        <p:nvSpPr>
          <p:cNvPr id="11" name="Rechteck 10">
            <a:extLst>
              <a:ext uri="{FF2B5EF4-FFF2-40B4-BE49-F238E27FC236}">
                <a16:creationId xmlns:a16="http://schemas.microsoft.com/office/drawing/2014/main" id="{78F3C95F-4047-4604-AF6B-AE3EA3C4BC30}"/>
              </a:ext>
            </a:extLst>
          </p:cNvPr>
          <p:cNvSpPr/>
          <p:nvPr/>
        </p:nvSpPr>
        <p:spPr bwMode="gray">
          <a:xfrm>
            <a:off x="8296369" y="2954215"/>
            <a:ext cx="415548" cy="3818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2" name="Rechteck 11">
            <a:extLst>
              <a:ext uri="{FF2B5EF4-FFF2-40B4-BE49-F238E27FC236}">
                <a16:creationId xmlns:a16="http://schemas.microsoft.com/office/drawing/2014/main" id="{BC775300-9EA9-4BEC-81EB-15CFC70C00B6}"/>
              </a:ext>
            </a:extLst>
          </p:cNvPr>
          <p:cNvSpPr/>
          <p:nvPr/>
        </p:nvSpPr>
        <p:spPr bwMode="gray">
          <a:xfrm>
            <a:off x="8660341" y="3318528"/>
            <a:ext cx="415548" cy="3818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3" name="Rechteck 12">
            <a:extLst>
              <a:ext uri="{FF2B5EF4-FFF2-40B4-BE49-F238E27FC236}">
                <a16:creationId xmlns:a16="http://schemas.microsoft.com/office/drawing/2014/main" id="{9A2F8EF7-E44C-4615-BA61-EDECA4013B76}"/>
              </a:ext>
            </a:extLst>
          </p:cNvPr>
          <p:cNvSpPr/>
          <p:nvPr/>
        </p:nvSpPr>
        <p:spPr bwMode="gray">
          <a:xfrm>
            <a:off x="9013705" y="4023581"/>
            <a:ext cx="415548" cy="3818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4" name="Rechteck 13">
            <a:extLst>
              <a:ext uri="{FF2B5EF4-FFF2-40B4-BE49-F238E27FC236}">
                <a16:creationId xmlns:a16="http://schemas.microsoft.com/office/drawing/2014/main" id="{4A63E720-2D69-42F4-9E4C-4000D107DB62}"/>
              </a:ext>
            </a:extLst>
          </p:cNvPr>
          <p:cNvSpPr/>
          <p:nvPr/>
        </p:nvSpPr>
        <p:spPr bwMode="gray">
          <a:xfrm>
            <a:off x="9367065" y="3663516"/>
            <a:ext cx="415548" cy="3818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5" name="Rechteck 14">
            <a:extLst>
              <a:ext uri="{FF2B5EF4-FFF2-40B4-BE49-F238E27FC236}">
                <a16:creationId xmlns:a16="http://schemas.microsoft.com/office/drawing/2014/main" id="{102ADC4D-4106-4A9F-85BC-F48355ECB073}"/>
              </a:ext>
            </a:extLst>
          </p:cNvPr>
          <p:cNvSpPr/>
          <p:nvPr/>
        </p:nvSpPr>
        <p:spPr bwMode="gray">
          <a:xfrm>
            <a:off x="9730473" y="4378623"/>
            <a:ext cx="415548" cy="3818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7" name="Textfeld 16">
            <a:extLst>
              <a:ext uri="{FF2B5EF4-FFF2-40B4-BE49-F238E27FC236}">
                <a16:creationId xmlns:a16="http://schemas.microsoft.com/office/drawing/2014/main" id="{882790FA-51CC-4F25-A361-3DE58BB55871}"/>
              </a:ext>
            </a:extLst>
          </p:cNvPr>
          <p:cNvSpPr txBox="1"/>
          <p:nvPr/>
        </p:nvSpPr>
        <p:spPr bwMode="gray">
          <a:xfrm>
            <a:off x="391185" y="2494639"/>
            <a:ext cx="4891599" cy="817245"/>
          </a:xfrm>
          <a:prstGeom prst="roundRect">
            <a:avLst/>
          </a:prstGeom>
          <a:solidFill>
            <a:schemeClr val="bg1">
              <a:lumMod val="95000"/>
            </a:schemeClr>
          </a:solidFill>
          <a:ln w="19050">
            <a:solidFill>
              <a:srgbClr val="002060"/>
            </a:solidFill>
          </a:ln>
        </p:spPr>
        <p:txBody>
          <a:bodyPr wrap="square">
            <a:spAutoFit/>
          </a:bodyPr>
          <a:lstStyle/>
          <a:p>
            <a:r>
              <a:rPr lang="de-DE" sz="1400" b="1" dirty="0">
                <a:solidFill>
                  <a:srgbClr val="333333"/>
                </a:solidFill>
                <a:effectLst/>
                <a:latin typeface="+mj-lt"/>
                <a:ea typeface="Times New Roman" panose="02020603050405020304" pitchFamily="18" charset="0"/>
                <a:cs typeface="Arial" panose="020B0604020202020204" pitchFamily="34" charset="0"/>
              </a:rPr>
              <a:t>Objektive Lärmindexwerte:</a:t>
            </a:r>
          </a:p>
          <a:p>
            <a:r>
              <a:rPr lang="de-DE" sz="1400" dirty="0">
                <a:solidFill>
                  <a:srgbClr val="333333"/>
                </a:solidFill>
                <a:effectLst/>
                <a:latin typeface="+mj-lt"/>
                <a:ea typeface="Times New Roman" panose="02020603050405020304" pitchFamily="18" charset="0"/>
                <a:cs typeface="Arial" panose="020B0604020202020204" pitchFamily="34" charset="0"/>
              </a:rPr>
              <a:t>Relative kontinuierliche Maßzahl, die die räumliche Lärmbelastung* innerhalb 100 m Buffer widerspiegelt.</a:t>
            </a:r>
          </a:p>
        </p:txBody>
      </p:sp>
      <p:sp>
        <p:nvSpPr>
          <p:cNvPr id="19" name="Textfeld 18">
            <a:extLst>
              <a:ext uri="{FF2B5EF4-FFF2-40B4-BE49-F238E27FC236}">
                <a16:creationId xmlns:a16="http://schemas.microsoft.com/office/drawing/2014/main" id="{C39C9239-2296-4C92-8D0B-0BEA67111903}"/>
              </a:ext>
            </a:extLst>
          </p:cNvPr>
          <p:cNvSpPr txBox="1"/>
          <p:nvPr/>
        </p:nvSpPr>
        <p:spPr bwMode="gray">
          <a:xfrm>
            <a:off x="329725" y="5608956"/>
            <a:ext cx="5340496" cy="584775"/>
          </a:xfrm>
          <a:prstGeom prst="rect">
            <a:avLst/>
          </a:prstGeom>
          <a:noFill/>
        </p:spPr>
        <p:txBody>
          <a:bodyPr wrap="square">
            <a:spAutoFit/>
          </a:bodyPr>
          <a:lstStyle/>
          <a:p>
            <a:r>
              <a:rPr lang="de-DE" sz="800" dirty="0">
                <a:solidFill>
                  <a:srgbClr val="333333"/>
                </a:solidFill>
                <a:effectLst/>
                <a:latin typeface="+mj-lt"/>
                <a:ea typeface="Times New Roman" panose="02020603050405020304" pitchFamily="18" charset="0"/>
                <a:cs typeface="Arial" panose="020B0604020202020204" pitchFamily="34" charset="0"/>
              </a:rPr>
              <a:t>*Für jede Buffer-Zone wurden die Flächenanteile berechnet, die den jeweiligen Lärmbändern zugeordnet sind. Auf Grundlage dieser Flächenanteile wurde ein gewichteter Lärmindex berechnet, bei dem höhere Lärmbänder stärker gewichtet wurden. </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Lärmbänder sind stufenweise in 5 dB unterteilt </a:t>
            </a:r>
            <a:endParaRPr lang="de-DE" sz="800" dirty="0"/>
          </a:p>
          <a:p>
            <a:r>
              <a:rPr lang="de-DE" sz="800" dirty="0">
                <a:solidFill>
                  <a:srgbClr val="333333"/>
                </a:solidFill>
                <a:effectLst/>
                <a:latin typeface="+mj-lt"/>
                <a:ea typeface="Times New Roman" panose="02020603050405020304" pitchFamily="18" charset="0"/>
                <a:cs typeface="Arial" panose="020B0604020202020204" pitchFamily="34" charset="0"/>
              </a:rPr>
              <a:t> </a:t>
            </a:r>
            <a:endParaRPr lang="de-DE" sz="800" dirty="0">
              <a:latin typeface="+mj-lt"/>
            </a:endParaRPr>
          </a:p>
        </p:txBody>
      </p:sp>
      <p:sp>
        <p:nvSpPr>
          <p:cNvPr id="22" name="Textfeld 21">
            <a:extLst>
              <a:ext uri="{FF2B5EF4-FFF2-40B4-BE49-F238E27FC236}">
                <a16:creationId xmlns:a16="http://schemas.microsoft.com/office/drawing/2014/main" id="{2853830D-67A6-4403-B359-2F6F6592450E}"/>
              </a:ext>
            </a:extLst>
          </p:cNvPr>
          <p:cNvSpPr txBox="1"/>
          <p:nvPr/>
        </p:nvSpPr>
        <p:spPr bwMode="gray">
          <a:xfrm>
            <a:off x="391185" y="3902130"/>
            <a:ext cx="4891599" cy="1055608"/>
          </a:xfrm>
          <a:prstGeom prst="roundRect">
            <a:avLst/>
          </a:prstGeom>
          <a:solidFill>
            <a:schemeClr val="bg1">
              <a:lumMod val="95000"/>
            </a:schemeClr>
          </a:solidFill>
          <a:ln w="19050">
            <a:solidFill>
              <a:srgbClr val="002060"/>
            </a:solidFill>
          </a:ln>
        </p:spPr>
        <p:txBody>
          <a:bodyPr wrap="square">
            <a:spAutoFit/>
          </a:bodyPr>
          <a:lstStyle/>
          <a:p>
            <a:r>
              <a:rPr lang="de-DE" sz="1400" b="1" dirty="0">
                <a:solidFill>
                  <a:srgbClr val="333333"/>
                </a:solidFill>
                <a:effectLst/>
                <a:latin typeface="+mj-lt"/>
                <a:ea typeface="Times New Roman" panose="02020603050405020304" pitchFamily="18" charset="0"/>
                <a:cs typeface="Arial" panose="020B0604020202020204" pitchFamily="34" charset="0"/>
              </a:rPr>
              <a:t>Subjektive Lärmbelästigung:</a:t>
            </a:r>
          </a:p>
          <a:p>
            <a:r>
              <a:rPr lang="de-DE" sz="1400" dirty="0">
                <a:solidFill>
                  <a:srgbClr val="333333"/>
                </a:solidFill>
                <a:latin typeface="+mj-lt"/>
                <a:ea typeface="Times New Roman" panose="02020603050405020304" pitchFamily="18" charset="0"/>
                <a:cs typeface="Arial" panose="020B0604020202020204" pitchFamily="34" charset="0"/>
              </a:rPr>
              <a:t>„In welchem Maße fühlen Sie sich durch die genannte Lärmquelle gestört?“ </a:t>
            </a:r>
          </a:p>
          <a:p>
            <a:r>
              <a:rPr lang="de-DE" sz="1400" dirty="0">
                <a:solidFill>
                  <a:srgbClr val="333333"/>
                </a:solidFill>
                <a:effectLst/>
                <a:latin typeface="+mj-lt"/>
                <a:ea typeface="Times New Roman" panose="02020603050405020304" pitchFamily="18" charset="0"/>
                <a:cs typeface="Arial" panose="020B0604020202020204" pitchFamily="34" charset="0"/>
              </a:rPr>
              <a:t>Likert Skala 0 bis 3 (gar nicht bis sehr)</a:t>
            </a:r>
          </a:p>
        </p:txBody>
      </p:sp>
      <p:sp>
        <p:nvSpPr>
          <p:cNvPr id="23" name="Textfeld 22">
            <a:extLst>
              <a:ext uri="{FF2B5EF4-FFF2-40B4-BE49-F238E27FC236}">
                <a16:creationId xmlns:a16="http://schemas.microsoft.com/office/drawing/2014/main" id="{F580AA8B-FF13-4FB9-A928-BA01A715BBFA}"/>
              </a:ext>
            </a:extLst>
          </p:cNvPr>
          <p:cNvSpPr txBox="1"/>
          <p:nvPr/>
        </p:nvSpPr>
        <p:spPr bwMode="gray">
          <a:xfrm>
            <a:off x="8273272" y="6092409"/>
            <a:ext cx="1131416" cy="225136"/>
          </a:xfrm>
          <a:prstGeom prst="rect">
            <a:avLst/>
          </a:prstGeom>
          <a:noFill/>
        </p:spPr>
        <p:txBody>
          <a:bodyPr wrap="square" lIns="0" tIns="0" rIns="0" bIns="0" rtlCol="0">
            <a:noAutofit/>
          </a:bodyPr>
          <a:lstStyle/>
          <a:p>
            <a:pPr>
              <a:lnSpc>
                <a:spcPct val="105000"/>
              </a:lnSpc>
            </a:pPr>
            <a:r>
              <a:rPr lang="de-DE" sz="1000" dirty="0">
                <a:latin typeface="+mj-lt"/>
              </a:rPr>
              <a:t>Ø 79,93 (15,20)</a:t>
            </a:r>
          </a:p>
        </p:txBody>
      </p:sp>
      <p:sp>
        <p:nvSpPr>
          <p:cNvPr id="24" name="Textfeld 23">
            <a:extLst>
              <a:ext uri="{FF2B5EF4-FFF2-40B4-BE49-F238E27FC236}">
                <a16:creationId xmlns:a16="http://schemas.microsoft.com/office/drawing/2014/main" id="{3AB3FEE1-D386-4D73-BA5D-F688E3647687}"/>
              </a:ext>
            </a:extLst>
          </p:cNvPr>
          <p:cNvSpPr txBox="1"/>
          <p:nvPr/>
        </p:nvSpPr>
        <p:spPr bwMode="gray">
          <a:xfrm>
            <a:off x="5507550" y="3238479"/>
            <a:ext cx="1131416" cy="225136"/>
          </a:xfrm>
          <a:prstGeom prst="rect">
            <a:avLst/>
          </a:prstGeom>
          <a:noFill/>
        </p:spPr>
        <p:txBody>
          <a:bodyPr wrap="square" lIns="0" tIns="0" rIns="0" bIns="0" rtlCol="0">
            <a:noAutofit/>
          </a:bodyPr>
          <a:lstStyle/>
          <a:p>
            <a:pPr>
              <a:lnSpc>
                <a:spcPct val="105000"/>
              </a:lnSpc>
            </a:pPr>
            <a:r>
              <a:rPr lang="de-DE" sz="1000" dirty="0">
                <a:latin typeface="+mj-lt"/>
              </a:rPr>
              <a:t>Ø 0,48 (0,58)</a:t>
            </a:r>
          </a:p>
        </p:txBody>
      </p:sp>
      <p:sp>
        <p:nvSpPr>
          <p:cNvPr id="25" name="Textfeld 24">
            <a:extLst>
              <a:ext uri="{FF2B5EF4-FFF2-40B4-BE49-F238E27FC236}">
                <a16:creationId xmlns:a16="http://schemas.microsoft.com/office/drawing/2014/main" id="{07392225-786A-474A-A9F2-0FFB3078162D}"/>
              </a:ext>
            </a:extLst>
          </p:cNvPr>
          <p:cNvSpPr txBox="1"/>
          <p:nvPr/>
        </p:nvSpPr>
        <p:spPr bwMode="gray">
          <a:xfrm>
            <a:off x="5763187" y="3603476"/>
            <a:ext cx="1131416" cy="225136"/>
          </a:xfrm>
          <a:prstGeom prst="rect">
            <a:avLst/>
          </a:prstGeom>
          <a:noFill/>
        </p:spPr>
        <p:txBody>
          <a:bodyPr wrap="square" lIns="0" tIns="0" rIns="0" bIns="0" rtlCol="0">
            <a:noAutofit/>
          </a:bodyPr>
          <a:lstStyle/>
          <a:p>
            <a:pPr>
              <a:lnSpc>
                <a:spcPct val="105000"/>
              </a:lnSpc>
            </a:pPr>
            <a:r>
              <a:rPr lang="de-DE" sz="1000" dirty="0">
                <a:latin typeface="+mj-lt"/>
              </a:rPr>
              <a:t>Ø 0,10 (0,33)</a:t>
            </a:r>
          </a:p>
        </p:txBody>
      </p:sp>
      <p:sp>
        <p:nvSpPr>
          <p:cNvPr id="26" name="Textfeld 25">
            <a:extLst>
              <a:ext uri="{FF2B5EF4-FFF2-40B4-BE49-F238E27FC236}">
                <a16:creationId xmlns:a16="http://schemas.microsoft.com/office/drawing/2014/main" id="{6DACDB52-4D26-49C0-BE51-C548E8A7E698}"/>
              </a:ext>
            </a:extLst>
          </p:cNvPr>
          <p:cNvSpPr txBox="1"/>
          <p:nvPr/>
        </p:nvSpPr>
        <p:spPr bwMode="gray">
          <a:xfrm>
            <a:off x="6144464" y="3951265"/>
            <a:ext cx="1131416" cy="225136"/>
          </a:xfrm>
          <a:prstGeom prst="rect">
            <a:avLst/>
          </a:prstGeom>
          <a:noFill/>
        </p:spPr>
        <p:txBody>
          <a:bodyPr wrap="square" lIns="0" tIns="0" rIns="0" bIns="0" rtlCol="0">
            <a:noAutofit/>
          </a:bodyPr>
          <a:lstStyle/>
          <a:p>
            <a:pPr>
              <a:lnSpc>
                <a:spcPct val="105000"/>
              </a:lnSpc>
            </a:pPr>
            <a:r>
              <a:rPr lang="de-DE" sz="1000" dirty="0">
                <a:latin typeface="+mj-lt"/>
              </a:rPr>
              <a:t>Ø 0,0 (0,04)</a:t>
            </a:r>
          </a:p>
        </p:txBody>
      </p:sp>
      <p:sp>
        <p:nvSpPr>
          <p:cNvPr id="27" name="Textfeld 26">
            <a:extLst>
              <a:ext uri="{FF2B5EF4-FFF2-40B4-BE49-F238E27FC236}">
                <a16:creationId xmlns:a16="http://schemas.microsoft.com/office/drawing/2014/main" id="{1D7A81CA-4CA6-42FC-B898-9D56EA4B1BE3}"/>
              </a:ext>
            </a:extLst>
          </p:cNvPr>
          <p:cNvSpPr txBox="1"/>
          <p:nvPr/>
        </p:nvSpPr>
        <p:spPr bwMode="gray">
          <a:xfrm>
            <a:off x="6549397" y="4305516"/>
            <a:ext cx="1131416" cy="225136"/>
          </a:xfrm>
          <a:prstGeom prst="rect">
            <a:avLst/>
          </a:prstGeom>
          <a:noFill/>
        </p:spPr>
        <p:txBody>
          <a:bodyPr wrap="square" lIns="0" tIns="0" rIns="0" bIns="0" rtlCol="0">
            <a:noAutofit/>
          </a:bodyPr>
          <a:lstStyle/>
          <a:p>
            <a:pPr>
              <a:lnSpc>
                <a:spcPct val="105000"/>
              </a:lnSpc>
            </a:pPr>
            <a:r>
              <a:rPr lang="de-DE" sz="1000" dirty="0">
                <a:latin typeface="+mj-lt"/>
              </a:rPr>
              <a:t>Ø 0,06 (0,38)</a:t>
            </a:r>
          </a:p>
        </p:txBody>
      </p:sp>
      <p:sp>
        <p:nvSpPr>
          <p:cNvPr id="28" name="Textfeld 27">
            <a:extLst>
              <a:ext uri="{FF2B5EF4-FFF2-40B4-BE49-F238E27FC236}">
                <a16:creationId xmlns:a16="http://schemas.microsoft.com/office/drawing/2014/main" id="{A8E0BFD9-9CC7-4F66-B776-226F7D315EAA}"/>
              </a:ext>
            </a:extLst>
          </p:cNvPr>
          <p:cNvSpPr txBox="1"/>
          <p:nvPr/>
        </p:nvSpPr>
        <p:spPr bwMode="gray">
          <a:xfrm>
            <a:off x="7311574" y="4663572"/>
            <a:ext cx="1131416" cy="225136"/>
          </a:xfrm>
          <a:prstGeom prst="rect">
            <a:avLst/>
          </a:prstGeom>
          <a:noFill/>
        </p:spPr>
        <p:txBody>
          <a:bodyPr wrap="square" lIns="0" tIns="0" rIns="0" bIns="0" rtlCol="0">
            <a:noAutofit/>
          </a:bodyPr>
          <a:lstStyle/>
          <a:p>
            <a:pPr>
              <a:lnSpc>
                <a:spcPct val="105000"/>
              </a:lnSpc>
            </a:pPr>
            <a:r>
              <a:rPr lang="de-DE" sz="1000" dirty="0">
                <a:latin typeface="+mj-lt"/>
              </a:rPr>
              <a:t>Median 0 (gar nicht)</a:t>
            </a:r>
          </a:p>
        </p:txBody>
      </p:sp>
      <p:sp>
        <p:nvSpPr>
          <p:cNvPr id="29" name="Textfeld 28">
            <a:extLst>
              <a:ext uri="{FF2B5EF4-FFF2-40B4-BE49-F238E27FC236}">
                <a16:creationId xmlns:a16="http://schemas.microsoft.com/office/drawing/2014/main" id="{1BCC053F-3890-425F-97B9-84DD3E9DDC19}"/>
              </a:ext>
            </a:extLst>
          </p:cNvPr>
          <p:cNvSpPr txBox="1"/>
          <p:nvPr/>
        </p:nvSpPr>
        <p:spPr bwMode="gray">
          <a:xfrm>
            <a:off x="7580501" y="5002708"/>
            <a:ext cx="1131416" cy="225136"/>
          </a:xfrm>
          <a:prstGeom prst="rect">
            <a:avLst/>
          </a:prstGeom>
          <a:noFill/>
        </p:spPr>
        <p:txBody>
          <a:bodyPr wrap="square" lIns="0" tIns="0" rIns="0" bIns="0" rtlCol="0">
            <a:noAutofit/>
          </a:bodyPr>
          <a:lstStyle/>
          <a:p>
            <a:pPr>
              <a:lnSpc>
                <a:spcPct val="105000"/>
              </a:lnSpc>
            </a:pPr>
            <a:r>
              <a:rPr lang="de-DE" sz="1000" dirty="0">
                <a:latin typeface="+mj-lt"/>
              </a:rPr>
              <a:t>Median 0 (gar nicht)</a:t>
            </a:r>
          </a:p>
        </p:txBody>
      </p:sp>
      <p:sp>
        <p:nvSpPr>
          <p:cNvPr id="30" name="Textfeld 29">
            <a:extLst>
              <a:ext uri="{FF2B5EF4-FFF2-40B4-BE49-F238E27FC236}">
                <a16:creationId xmlns:a16="http://schemas.microsoft.com/office/drawing/2014/main" id="{D8E2F7A4-8898-494C-8BBA-BA41982BA83E}"/>
              </a:ext>
            </a:extLst>
          </p:cNvPr>
          <p:cNvSpPr txBox="1"/>
          <p:nvPr/>
        </p:nvSpPr>
        <p:spPr bwMode="gray">
          <a:xfrm>
            <a:off x="7938435" y="5376644"/>
            <a:ext cx="1131416" cy="225136"/>
          </a:xfrm>
          <a:prstGeom prst="rect">
            <a:avLst/>
          </a:prstGeom>
          <a:noFill/>
        </p:spPr>
        <p:txBody>
          <a:bodyPr wrap="square" lIns="0" tIns="0" rIns="0" bIns="0" rtlCol="0">
            <a:noAutofit/>
          </a:bodyPr>
          <a:lstStyle/>
          <a:p>
            <a:pPr>
              <a:lnSpc>
                <a:spcPct val="105000"/>
              </a:lnSpc>
            </a:pPr>
            <a:r>
              <a:rPr lang="de-DE" sz="1000" dirty="0">
                <a:latin typeface="+mj-lt"/>
              </a:rPr>
              <a:t>Median 0 (gar nicht)</a:t>
            </a:r>
          </a:p>
        </p:txBody>
      </p:sp>
      <p:sp>
        <p:nvSpPr>
          <p:cNvPr id="31" name="Textfeld 30">
            <a:extLst>
              <a:ext uri="{FF2B5EF4-FFF2-40B4-BE49-F238E27FC236}">
                <a16:creationId xmlns:a16="http://schemas.microsoft.com/office/drawing/2014/main" id="{D7080FEA-4393-495E-A0BD-24C56292D3D5}"/>
              </a:ext>
            </a:extLst>
          </p:cNvPr>
          <p:cNvSpPr txBox="1"/>
          <p:nvPr/>
        </p:nvSpPr>
        <p:spPr bwMode="gray">
          <a:xfrm>
            <a:off x="8137473" y="5709413"/>
            <a:ext cx="1131416" cy="225136"/>
          </a:xfrm>
          <a:prstGeom prst="rect">
            <a:avLst/>
          </a:prstGeom>
          <a:noFill/>
        </p:spPr>
        <p:txBody>
          <a:bodyPr wrap="square" lIns="0" tIns="0" rIns="0" bIns="0" rtlCol="0">
            <a:noAutofit/>
          </a:bodyPr>
          <a:lstStyle/>
          <a:p>
            <a:pPr>
              <a:lnSpc>
                <a:spcPct val="105000"/>
              </a:lnSpc>
            </a:pPr>
            <a:r>
              <a:rPr lang="de-DE" sz="1000" dirty="0">
                <a:latin typeface="+mj-lt"/>
              </a:rPr>
              <a:t>Median 0 (gar nicht)</a:t>
            </a:r>
          </a:p>
        </p:txBody>
      </p:sp>
      <p:sp>
        <p:nvSpPr>
          <p:cNvPr id="32" name="Textfeld 31">
            <a:extLst>
              <a:ext uri="{FF2B5EF4-FFF2-40B4-BE49-F238E27FC236}">
                <a16:creationId xmlns:a16="http://schemas.microsoft.com/office/drawing/2014/main" id="{9A2250AE-F1E5-4EF2-92DD-E8C5B7648566}"/>
              </a:ext>
            </a:extLst>
          </p:cNvPr>
          <p:cNvSpPr txBox="1"/>
          <p:nvPr/>
        </p:nvSpPr>
        <p:spPr bwMode="gray">
          <a:xfrm>
            <a:off x="90139" y="6701137"/>
            <a:ext cx="6903514" cy="235469"/>
          </a:xfrm>
          <a:prstGeom prst="rect">
            <a:avLst/>
          </a:prstGeom>
          <a:noFill/>
        </p:spPr>
        <p:txBody>
          <a:bodyPr wrap="square" lIns="0" tIns="0" rIns="0" bIns="0" rtlCol="0">
            <a:noAutofit/>
          </a:bodyPr>
          <a:lstStyle/>
          <a:p>
            <a:pPr>
              <a:lnSpc>
                <a:spcPct val="105000"/>
              </a:lnSpc>
            </a:pP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dB: Dezibel; </a:t>
            </a:r>
            <a:r>
              <a:rPr lang="de-DE" sz="800" dirty="0" err="1">
                <a:solidFill>
                  <a:srgbClr val="333333"/>
                </a:solidFill>
                <a:latin typeface="Calibri Light" panose="020F0302020204030204" pitchFamily="34" charset="0"/>
                <a:ea typeface="Times New Roman" panose="02020603050405020304" pitchFamily="18" charset="0"/>
                <a:cs typeface="Arial" panose="020B0604020202020204" pitchFamily="34" charset="0"/>
              </a:rPr>
              <a:t>d</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Degree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of</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freedom</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(Freiheitsgerade); </a:t>
            </a:r>
            <a:r>
              <a:rPr lang="de-DE" sz="800" dirty="0" err="1">
                <a:latin typeface="+mj-lt"/>
              </a:rPr>
              <a:t>LDen</a:t>
            </a:r>
            <a:r>
              <a:rPr lang="de-DE" sz="800" dirty="0">
                <a:latin typeface="+mj-lt"/>
              </a:rPr>
              <a:t>: Tag-Abend-Nacht-Lärmpegel; SD: Standardabweichung; </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SF-8: Short-Form 8 Health Survey;</a:t>
            </a:r>
            <a:r>
              <a:rPr lang="de-DE" sz="800" dirty="0">
                <a:latin typeface="+mj-lt"/>
              </a:rPr>
              <a:t> </a:t>
            </a:r>
            <a:r>
              <a:rPr lang="de-DE" sz="800" dirty="0" err="1">
                <a:latin typeface="+mj-lt"/>
              </a:rPr>
              <a:t>Subj</a:t>
            </a:r>
            <a:r>
              <a:rPr lang="de-DE" sz="800" dirty="0">
                <a:latin typeface="+mj-lt"/>
              </a:rPr>
              <a:t>.: subjektiv.</a:t>
            </a:r>
          </a:p>
        </p:txBody>
      </p:sp>
    </p:spTree>
    <p:extLst>
      <p:ext uri="{BB962C8B-B14F-4D97-AF65-F5344CB8AC3E}">
        <p14:creationId xmlns:p14="http://schemas.microsoft.com/office/powerpoint/2010/main" val="325508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C14F9F0-4542-40D3-9AAE-B05964F9E8B3}"/>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9BAE237-504B-49E0-BE62-6BCA44A6EF5A}"/>
              </a:ext>
            </a:extLst>
          </p:cNvPr>
          <p:cNvSpPr>
            <a:spLocks noGrp="1"/>
          </p:cNvSpPr>
          <p:nvPr>
            <p:ph type="sldNum" sz="quarter" idx="12"/>
          </p:nvPr>
        </p:nvSpPr>
        <p:spPr/>
        <p:txBody>
          <a:bodyPr/>
          <a:lstStyle/>
          <a:p>
            <a:fld id="{9B00EF49-7894-4F53-A8DD-F7DB3BFC5032}" type="slidenum">
              <a:rPr lang="de-DE" smtClean="0"/>
              <a:t>21</a:t>
            </a:fld>
            <a:endParaRPr lang="de-DE" dirty="0"/>
          </a:p>
        </p:txBody>
      </p:sp>
      <p:sp>
        <p:nvSpPr>
          <p:cNvPr id="7" name="Titel 4">
            <a:extLst>
              <a:ext uri="{FF2B5EF4-FFF2-40B4-BE49-F238E27FC236}">
                <a16:creationId xmlns:a16="http://schemas.microsoft.com/office/drawing/2014/main" id="{EAE6B209-0FE9-48DF-8AE5-2C8931A08700}"/>
              </a:ext>
            </a:extLst>
          </p:cNvPr>
          <p:cNvSpPr txBox="1">
            <a:spLocks/>
          </p:cNvSpPr>
          <p:nvPr/>
        </p:nvSpPr>
        <p:spPr bwMode="gray">
          <a:xfrm>
            <a:off x="4316361" y="18865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Erste bivariate Ergebnisse</a:t>
            </a:r>
          </a:p>
        </p:txBody>
      </p:sp>
      <p:pic>
        <p:nvPicPr>
          <p:cNvPr id="10" name="Grafik 9">
            <a:extLst>
              <a:ext uri="{FF2B5EF4-FFF2-40B4-BE49-F238E27FC236}">
                <a16:creationId xmlns:a16="http://schemas.microsoft.com/office/drawing/2014/main" id="{B6538C01-F297-40CE-B094-1B77B8C52315}"/>
              </a:ext>
            </a:extLst>
          </p:cNvPr>
          <p:cNvPicPr>
            <a:picLocks noChangeAspect="1"/>
          </p:cNvPicPr>
          <p:nvPr/>
        </p:nvPicPr>
        <p:blipFill>
          <a:blip r:embed="rId2"/>
          <a:stretch>
            <a:fillRect/>
          </a:stretch>
        </p:blipFill>
        <p:spPr>
          <a:xfrm>
            <a:off x="92121" y="1220933"/>
            <a:ext cx="5685681" cy="5448411"/>
          </a:xfrm>
          <a:prstGeom prst="rect">
            <a:avLst/>
          </a:prstGeom>
        </p:spPr>
      </p:pic>
      <p:sp>
        <p:nvSpPr>
          <p:cNvPr id="11" name="Titel 4">
            <a:extLst>
              <a:ext uri="{FF2B5EF4-FFF2-40B4-BE49-F238E27FC236}">
                <a16:creationId xmlns:a16="http://schemas.microsoft.com/office/drawing/2014/main" id="{8256003F-9BFA-4BFC-82E8-C7893F37FFE8}"/>
              </a:ext>
            </a:extLst>
          </p:cNvPr>
          <p:cNvSpPr>
            <a:spLocks noGrp="1"/>
          </p:cNvSpPr>
          <p:nvPr>
            <p:ph type="title"/>
          </p:nvPr>
        </p:nvSpPr>
        <p:spPr>
          <a:xfrm>
            <a:off x="410112" y="1014562"/>
            <a:ext cx="11373038" cy="720000"/>
          </a:xfrm>
        </p:spPr>
        <p:txBody>
          <a:bodyPr/>
          <a:lstStyle/>
          <a:p>
            <a:r>
              <a:rPr lang="de-DE" b="1" dirty="0"/>
              <a:t>Subjektive und objektive Lärmexposition im Kontext von Gesundheit</a:t>
            </a:r>
          </a:p>
        </p:txBody>
      </p:sp>
    </p:spTree>
    <p:extLst>
      <p:ext uri="{BB962C8B-B14F-4D97-AF65-F5344CB8AC3E}">
        <p14:creationId xmlns:p14="http://schemas.microsoft.com/office/powerpoint/2010/main" val="623719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C14F9F0-4542-40D3-9AAE-B05964F9E8B3}"/>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9BAE237-504B-49E0-BE62-6BCA44A6EF5A}"/>
              </a:ext>
            </a:extLst>
          </p:cNvPr>
          <p:cNvSpPr>
            <a:spLocks noGrp="1"/>
          </p:cNvSpPr>
          <p:nvPr>
            <p:ph type="sldNum" sz="quarter" idx="12"/>
          </p:nvPr>
        </p:nvSpPr>
        <p:spPr/>
        <p:txBody>
          <a:bodyPr/>
          <a:lstStyle/>
          <a:p>
            <a:fld id="{9B00EF49-7894-4F53-A8DD-F7DB3BFC5032}" type="slidenum">
              <a:rPr lang="de-DE" smtClean="0"/>
              <a:t>22</a:t>
            </a:fld>
            <a:endParaRPr lang="de-DE" dirty="0"/>
          </a:p>
        </p:txBody>
      </p:sp>
      <p:sp>
        <p:nvSpPr>
          <p:cNvPr id="7" name="Titel 4">
            <a:extLst>
              <a:ext uri="{FF2B5EF4-FFF2-40B4-BE49-F238E27FC236}">
                <a16:creationId xmlns:a16="http://schemas.microsoft.com/office/drawing/2014/main" id="{EAE6B209-0FE9-48DF-8AE5-2C8931A08700}"/>
              </a:ext>
            </a:extLst>
          </p:cNvPr>
          <p:cNvSpPr txBox="1">
            <a:spLocks/>
          </p:cNvSpPr>
          <p:nvPr/>
        </p:nvSpPr>
        <p:spPr bwMode="gray">
          <a:xfrm>
            <a:off x="3993355" y="207424"/>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Erste bivariate Ergebnisse</a:t>
            </a:r>
          </a:p>
        </p:txBody>
      </p:sp>
      <p:sp>
        <p:nvSpPr>
          <p:cNvPr id="9" name="Textfeld 8">
            <a:extLst>
              <a:ext uri="{FF2B5EF4-FFF2-40B4-BE49-F238E27FC236}">
                <a16:creationId xmlns:a16="http://schemas.microsoft.com/office/drawing/2014/main" id="{7AD25A8B-BAAA-4CE4-A880-60D79DD37EDB}"/>
              </a:ext>
            </a:extLst>
          </p:cNvPr>
          <p:cNvSpPr txBox="1"/>
          <p:nvPr/>
        </p:nvSpPr>
        <p:spPr bwMode="gray">
          <a:xfrm>
            <a:off x="5628534" y="6379344"/>
            <a:ext cx="6320413" cy="400801"/>
          </a:xfrm>
          <a:prstGeom prst="rect">
            <a:avLst/>
          </a:prstGeom>
          <a:noFill/>
        </p:spPr>
        <p:txBody>
          <a:bodyPr wrap="square" lIns="0" tIns="0" rIns="0" bIns="0" rtlCol="0">
            <a:noAutofit/>
          </a:bodyPr>
          <a:lstStyle/>
          <a:p>
            <a:pPr>
              <a:lnSpc>
                <a:spcPct val="105000"/>
              </a:lnSpc>
            </a:pPr>
            <a:r>
              <a:rPr lang="de-DE" sz="1000" b="1" dirty="0">
                <a:latin typeface="+mj-lt"/>
              </a:rPr>
              <a:t>Spearman-Korrelation </a:t>
            </a:r>
            <a:r>
              <a:rPr lang="de-DE" sz="1000" dirty="0">
                <a:latin typeface="+mj-lt"/>
              </a:rPr>
              <a:t>zwischen Umweltexpositionen und gesundheitsbezogener Lebensqualität (gemessen mit dem SF-8).</a:t>
            </a:r>
            <a:br>
              <a:rPr lang="de-DE" sz="1000" dirty="0">
                <a:latin typeface="+mj-lt"/>
              </a:rPr>
            </a:br>
            <a:r>
              <a:rPr lang="de-DE" sz="1000" dirty="0">
                <a:latin typeface="+mj-lt"/>
              </a:rPr>
              <a:t>* p ≤ 0,05; </a:t>
            </a:r>
            <a:r>
              <a:rPr lang="de-DE" sz="1000" dirty="0"/>
              <a:t>Ø (SD). </a:t>
            </a:r>
            <a:r>
              <a:rPr lang="de-DE" sz="1000" dirty="0">
                <a:latin typeface="+mj-lt"/>
              </a:rPr>
              <a:t>Anzahl an </a:t>
            </a:r>
            <a:r>
              <a:rPr lang="de-DE" sz="1000" dirty="0" err="1">
                <a:latin typeface="+mj-lt"/>
              </a:rPr>
              <a:t>df</a:t>
            </a:r>
            <a:r>
              <a:rPr lang="de-DE" sz="1000" dirty="0">
                <a:latin typeface="+mj-lt"/>
              </a:rPr>
              <a:t> variiert aufgrund des fallweisem Ausschlusses (Min. = 10.731, Max. = 12.129) </a:t>
            </a:r>
          </a:p>
        </p:txBody>
      </p:sp>
      <p:grpSp>
        <p:nvGrpSpPr>
          <p:cNvPr id="3" name="Gruppieren 2">
            <a:extLst>
              <a:ext uri="{FF2B5EF4-FFF2-40B4-BE49-F238E27FC236}">
                <a16:creationId xmlns:a16="http://schemas.microsoft.com/office/drawing/2014/main" id="{507C1FC8-7470-421D-9FDA-293A623BAD1A}"/>
              </a:ext>
            </a:extLst>
          </p:cNvPr>
          <p:cNvGrpSpPr/>
          <p:nvPr/>
        </p:nvGrpSpPr>
        <p:grpSpPr>
          <a:xfrm>
            <a:off x="5045730" y="1081204"/>
            <a:ext cx="6630455" cy="5244600"/>
            <a:chOff x="1739823" y="1040127"/>
            <a:chExt cx="6630455" cy="5244600"/>
          </a:xfrm>
        </p:grpSpPr>
        <p:pic>
          <p:nvPicPr>
            <p:cNvPr id="8" name="Grafik 7">
              <a:extLst>
                <a:ext uri="{FF2B5EF4-FFF2-40B4-BE49-F238E27FC236}">
                  <a16:creationId xmlns:a16="http://schemas.microsoft.com/office/drawing/2014/main" id="{A1AB824A-0BEF-4A95-8791-7EFC319F0BE6}"/>
                </a:ext>
              </a:extLst>
            </p:cNvPr>
            <p:cNvPicPr>
              <a:picLocks noChangeAspect="1"/>
            </p:cNvPicPr>
            <p:nvPr/>
          </p:nvPicPr>
          <p:blipFill>
            <a:blip r:embed="rId2"/>
            <a:stretch>
              <a:fillRect/>
            </a:stretch>
          </p:blipFill>
          <p:spPr>
            <a:xfrm>
              <a:off x="1739823" y="1040127"/>
              <a:ext cx="5898131" cy="5244600"/>
            </a:xfrm>
            <a:prstGeom prst="rect">
              <a:avLst/>
            </a:prstGeom>
          </p:spPr>
        </p:pic>
        <p:sp>
          <p:nvSpPr>
            <p:cNvPr id="11" name="Textfeld 10">
              <a:extLst>
                <a:ext uri="{FF2B5EF4-FFF2-40B4-BE49-F238E27FC236}">
                  <a16:creationId xmlns:a16="http://schemas.microsoft.com/office/drawing/2014/main" id="{7D2CC1C6-C588-4383-81E5-C5FD5A81D34B}"/>
                </a:ext>
              </a:extLst>
            </p:cNvPr>
            <p:cNvSpPr txBox="1"/>
            <p:nvPr/>
          </p:nvSpPr>
          <p:spPr bwMode="gray">
            <a:xfrm>
              <a:off x="7375491" y="6197099"/>
              <a:ext cx="994787" cy="87628"/>
            </a:xfrm>
            <a:prstGeom prst="rect">
              <a:avLst/>
            </a:prstGeom>
            <a:noFill/>
          </p:spPr>
          <p:txBody>
            <a:bodyPr wrap="square" lIns="0" tIns="0" rIns="0" bIns="0" rtlCol="0">
              <a:noAutofit/>
            </a:bodyPr>
            <a:lstStyle/>
            <a:p>
              <a:pPr>
                <a:lnSpc>
                  <a:spcPct val="105000"/>
                </a:lnSpc>
              </a:pPr>
              <a:r>
                <a:rPr lang="de-DE" sz="800" b="1" dirty="0">
                  <a:latin typeface="+mj-lt"/>
                </a:rPr>
                <a:t>Korrelationskoeffizient r</a:t>
              </a:r>
            </a:p>
          </p:txBody>
        </p:sp>
      </p:grpSp>
      <p:sp>
        <p:nvSpPr>
          <p:cNvPr id="12" name="Rechteck 11">
            <a:extLst>
              <a:ext uri="{FF2B5EF4-FFF2-40B4-BE49-F238E27FC236}">
                <a16:creationId xmlns:a16="http://schemas.microsoft.com/office/drawing/2014/main" id="{5FBFED69-82FD-48E8-998B-2CBCBED7074A}"/>
              </a:ext>
            </a:extLst>
          </p:cNvPr>
          <p:cNvSpPr/>
          <p:nvPr/>
        </p:nvSpPr>
        <p:spPr bwMode="gray">
          <a:xfrm>
            <a:off x="9264580" y="2917012"/>
            <a:ext cx="562706" cy="19463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3" name="Rechteck 12">
            <a:extLst>
              <a:ext uri="{FF2B5EF4-FFF2-40B4-BE49-F238E27FC236}">
                <a16:creationId xmlns:a16="http://schemas.microsoft.com/office/drawing/2014/main" id="{51522FCA-0094-4C4E-9BD6-72F691237559}"/>
              </a:ext>
            </a:extLst>
          </p:cNvPr>
          <p:cNvSpPr/>
          <p:nvPr/>
        </p:nvSpPr>
        <p:spPr bwMode="gray">
          <a:xfrm>
            <a:off x="9760619" y="5317743"/>
            <a:ext cx="562705" cy="4718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5" name="Titel 4">
            <a:extLst>
              <a:ext uri="{FF2B5EF4-FFF2-40B4-BE49-F238E27FC236}">
                <a16:creationId xmlns:a16="http://schemas.microsoft.com/office/drawing/2014/main" id="{032E3CA0-AF50-4826-988E-6AEBB9A3DD80}"/>
              </a:ext>
            </a:extLst>
          </p:cNvPr>
          <p:cNvSpPr>
            <a:spLocks noGrp="1"/>
          </p:cNvSpPr>
          <p:nvPr>
            <p:ph type="title"/>
          </p:nvPr>
        </p:nvSpPr>
        <p:spPr>
          <a:xfrm>
            <a:off x="252056" y="956946"/>
            <a:ext cx="11373038" cy="720000"/>
          </a:xfrm>
        </p:spPr>
        <p:txBody>
          <a:bodyPr/>
          <a:lstStyle/>
          <a:p>
            <a:r>
              <a:rPr lang="de-DE" b="1" dirty="0"/>
              <a:t>Subjektive und objektive Luftqualität im Kontext von Lebensqualität</a:t>
            </a:r>
          </a:p>
        </p:txBody>
      </p:sp>
      <p:sp>
        <p:nvSpPr>
          <p:cNvPr id="14" name="Textfeld 13">
            <a:extLst>
              <a:ext uri="{FF2B5EF4-FFF2-40B4-BE49-F238E27FC236}">
                <a16:creationId xmlns:a16="http://schemas.microsoft.com/office/drawing/2014/main" id="{5D16EC0E-4077-4022-9A3C-05B06F25CC7C}"/>
              </a:ext>
            </a:extLst>
          </p:cNvPr>
          <p:cNvSpPr txBox="1"/>
          <p:nvPr/>
        </p:nvSpPr>
        <p:spPr bwMode="gray">
          <a:xfrm>
            <a:off x="364900" y="1855881"/>
            <a:ext cx="4891599" cy="817245"/>
          </a:xfrm>
          <a:prstGeom prst="roundRect">
            <a:avLst/>
          </a:prstGeom>
          <a:solidFill>
            <a:schemeClr val="bg1">
              <a:lumMod val="95000"/>
            </a:schemeClr>
          </a:solidFill>
          <a:ln w="19050">
            <a:solidFill>
              <a:srgbClr val="002060"/>
            </a:solidFill>
          </a:ln>
        </p:spPr>
        <p:txBody>
          <a:bodyPr wrap="square">
            <a:spAutoFit/>
          </a:bodyPr>
          <a:lstStyle/>
          <a:p>
            <a:r>
              <a:rPr lang="de-DE" sz="1400" b="1" dirty="0">
                <a:solidFill>
                  <a:srgbClr val="333333"/>
                </a:solidFill>
                <a:effectLst/>
                <a:latin typeface="+mj-lt"/>
                <a:ea typeface="Times New Roman" panose="02020603050405020304" pitchFamily="18" charset="0"/>
                <a:cs typeface="Arial" panose="020B0604020202020204" pitchFamily="34" charset="0"/>
              </a:rPr>
              <a:t>Objektive Luftqualität:</a:t>
            </a:r>
          </a:p>
          <a:p>
            <a:r>
              <a:rPr lang="de-DE" sz="1400" dirty="0">
                <a:solidFill>
                  <a:srgbClr val="333333"/>
                </a:solidFill>
                <a:effectLst/>
                <a:latin typeface="+mj-lt"/>
                <a:ea typeface="Times New Roman" panose="02020603050405020304" pitchFamily="18" charset="0"/>
                <a:cs typeface="Arial" panose="020B0604020202020204" pitchFamily="34" charset="0"/>
              </a:rPr>
              <a:t>Dreijähriger gleitender Durchschnitt der Schadstoffbelastung (in µg /m</a:t>
            </a:r>
            <a:r>
              <a:rPr lang="de-DE" sz="1400" baseline="30000" dirty="0">
                <a:solidFill>
                  <a:srgbClr val="333333"/>
                </a:solidFill>
                <a:effectLst/>
                <a:latin typeface="+mj-lt"/>
                <a:ea typeface="Times New Roman" panose="02020603050405020304" pitchFamily="18" charset="0"/>
                <a:cs typeface="Arial" panose="020B0604020202020204" pitchFamily="34" charset="0"/>
              </a:rPr>
              <a:t>3</a:t>
            </a:r>
            <a:r>
              <a:rPr lang="de-DE" sz="1400" dirty="0">
                <a:solidFill>
                  <a:srgbClr val="333333"/>
                </a:solidFill>
                <a:effectLst/>
                <a:latin typeface="+mj-lt"/>
                <a:ea typeface="Times New Roman" panose="02020603050405020304" pitchFamily="18" charset="0"/>
                <a:cs typeface="Arial" panose="020B0604020202020204" pitchFamily="34" charset="0"/>
              </a:rPr>
              <a:t>) Belastung auf Basis des Erhebungsjahres*</a:t>
            </a:r>
          </a:p>
        </p:txBody>
      </p:sp>
      <p:sp>
        <p:nvSpPr>
          <p:cNvPr id="15" name="Textfeld 14">
            <a:extLst>
              <a:ext uri="{FF2B5EF4-FFF2-40B4-BE49-F238E27FC236}">
                <a16:creationId xmlns:a16="http://schemas.microsoft.com/office/drawing/2014/main" id="{D364AA26-37FE-43AF-A6E1-896C1DCEDF7E}"/>
              </a:ext>
            </a:extLst>
          </p:cNvPr>
          <p:cNvSpPr txBox="1"/>
          <p:nvPr/>
        </p:nvSpPr>
        <p:spPr bwMode="gray">
          <a:xfrm>
            <a:off x="376912" y="3198007"/>
            <a:ext cx="4891599" cy="1293971"/>
          </a:xfrm>
          <a:prstGeom prst="roundRect">
            <a:avLst/>
          </a:prstGeom>
          <a:solidFill>
            <a:schemeClr val="bg1">
              <a:lumMod val="95000"/>
            </a:schemeClr>
          </a:solidFill>
          <a:ln w="19050">
            <a:solidFill>
              <a:srgbClr val="002060"/>
            </a:solidFill>
          </a:ln>
        </p:spPr>
        <p:txBody>
          <a:bodyPr wrap="square">
            <a:spAutoFit/>
          </a:bodyPr>
          <a:lstStyle/>
          <a:p>
            <a:r>
              <a:rPr lang="de-DE" sz="1400" b="1" dirty="0">
                <a:solidFill>
                  <a:srgbClr val="333333"/>
                </a:solidFill>
                <a:effectLst/>
                <a:latin typeface="+mj-lt"/>
                <a:ea typeface="Times New Roman" panose="02020603050405020304" pitchFamily="18" charset="0"/>
                <a:cs typeface="Arial" panose="020B0604020202020204" pitchFamily="34" charset="0"/>
              </a:rPr>
              <a:t>Subjektive Luftqualität:</a:t>
            </a:r>
          </a:p>
          <a:p>
            <a:r>
              <a:rPr lang="de-DE" sz="1400" dirty="0">
                <a:solidFill>
                  <a:srgbClr val="333333"/>
                </a:solidFill>
                <a:latin typeface="+mj-lt"/>
                <a:ea typeface="Times New Roman" panose="02020603050405020304" pitchFamily="18" charset="0"/>
                <a:cs typeface="Arial" panose="020B0604020202020204" pitchFamily="34" charset="0"/>
              </a:rPr>
              <a:t>„Wie beurteilen Sie die Qualität Ihrer Wohnung und der Umgebung bezüglich folgender Merkmale? - </a:t>
            </a:r>
            <a:r>
              <a:rPr lang="de-DE" sz="1400" b="1" i="1" dirty="0">
                <a:solidFill>
                  <a:srgbClr val="333333"/>
                </a:solidFill>
                <a:latin typeface="+mj-lt"/>
                <a:ea typeface="Times New Roman" panose="02020603050405020304" pitchFamily="18" charset="0"/>
                <a:cs typeface="Arial" panose="020B0604020202020204" pitchFamily="34" charset="0"/>
              </a:rPr>
              <a:t>Luftqualität in der Nähe</a:t>
            </a:r>
            <a:r>
              <a:rPr lang="de-DE" sz="1400" dirty="0">
                <a:solidFill>
                  <a:srgbClr val="333333"/>
                </a:solidFill>
                <a:latin typeface="+mj-lt"/>
                <a:ea typeface="Times New Roman" panose="02020603050405020304" pitchFamily="18" charset="0"/>
                <a:cs typeface="Arial" panose="020B0604020202020204" pitchFamily="34" charset="0"/>
              </a:rPr>
              <a:t>“</a:t>
            </a:r>
          </a:p>
          <a:p>
            <a:r>
              <a:rPr lang="de-DE" sz="1400" dirty="0">
                <a:solidFill>
                  <a:srgbClr val="333333"/>
                </a:solidFill>
                <a:effectLst/>
                <a:latin typeface="+mj-lt"/>
                <a:ea typeface="Times New Roman" panose="02020603050405020304" pitchFamily="18" charset="0"/>
                <a:cs typeface="Arial" panose="020B0604020202020204" pitchFamily="34" charset="0"/>
              </a:rPr>
              <a:t>Likert Skala 0 bis </a:t>
            </a:r>
            <a:r>
              <a:rPr lang="de-DE" sz="1400" dirty="0">
                <a:solidFill>
                  <a:srgbClr val="333333"/>
                </a:solidFill>
                <a:latin typeface="+mj-lt"/>
                <a:ea typeface="Times New Roman" panose="02020603050405020304" pitchFamily="18" charset="0"/>
                <a:cs typeface="Arial" panose="020B0604020202020204" pitchFamily="34" charset="0"/>
              </a:rPr>
              <a:t>4</a:t>
            </a:r>
            <a:r>
              <a:rPr lang="de-DE" sz="1400" dirty="0">
                <a:solidFill>
                  <a:srgbClr val="333333"/>
                </a:solidFill>
                <a:effectLst/>
                <a:latin typeface="+mj-lt"/>
                <a:ea typeface="Times New Roman" panose="02020603050405020304" pitchFamily="18" charset="0"/>
                <a:cs typeface="Arial" panose="020B0604020202020204" pitchFamily="34" charset="0"/>
              </a:rPr>
              <a:t> (</a:t>
            </a:r>
            <a:r>
              <a:rPr lang="de-DE" sz="1400" dirty="0">
                <a:solidFill>
                  <a:srgbClr val="333333"/>
                </a:solidFill>
                <a:latin typeface="+mj-lt"/>
                <a:ea typeface="Times New Roman" panose="02020603050405020304" pitchFamily="18" charset="0"/>
                <a:cs typeface="Arial" panose="020B0604020202020204" pitchFamily="34" charset="0"/>
              </a:rPr>
              <a:t>sehr gut </a:t>
            </a:r>
            <a:r>
              <a:rPr lang="de-DE" sz="1400" dirty="0">
                <a:solidFill>
                  <a:srgbClr val="333333"/>
                </a:solidFill>
                <a:effectLst/>
                <a:latin typeface="+mj-lt"/>
                <a:ea typeface="Times New Roman" panose="02020603050405020304" pitchFamily="18" charset="0"/>
                <a:cs typeface="Arial" panose="020B0604020202020204" pitchFamily="34" charset="0"/>
              </a:rPr>
              <a:t>bis sehr schlecht)</a:t>
            </a:r>
          </a:p>
        </p:txBody>
      </p:sp>
      <p:sp>
        <p:nvSpPr>
          <p:cNvPr id="16" name="Textfeld 15">
            <a:extLst>
              <a:ext uri="{FF2B5EF4-FFF2-40B4-BE49-F238E27FC236}">
                <a16:creationId xmlns:a16="http://schemas.microsoft.com/office/drawing/2014/main" id="{F69BD907-4277-487C-BDEA-97834D73FAF2}"/>
              </a:ext>
            </a:extLst>
          </p:cNvPr>
          <p:cNvSpPr txBox="1"/>
          <p:nvPr/>
        </p:nvSpPr>
        <p:spPr bwMode="gray">
          <a:xfrm>
            <a:off x="376912" y="5204865"/>
            <a:ext cx="5473404" cy="584775"/>
          </a:xfrm>
          <a:prstGeom prst="rect">
            <a:avLst/>
          </a:prstGeom>
          <a:noFill/>
        </p:spPr>
        <p:txBody>
          <a:bodyPr wrap="square">
            <a:spAutoFit/>
          </a:bodyPr>
          <a:lstStyle/>
          <a:p>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*Wert des Jahres in dem die Basisuntersuchung der HCHS-Studie stattfand wurde herangezogen. War für dieses Jahr kein Wert verfügbar, wurde stattdessen der jeweils zeitlich nächstliegende Jahreswert (2016, 2017 oder 2018) verwendet. Ausgehend von dem jeweiligen Expositionswert wurde dann für alle Teilnehmer*innen ein individuelles mehrjähriges Stabilitätsmaß berechnet, indem der Mittelwert der letzten drei individuell verfügbaren Jahreswerte (2016 – 2018) gebildet wurden</a:t>
            </a:r>
            <a:endParaRPr lang="de-DE" sz="800" dirty="0"/>
          </a:p>
        </p:txBody>
      </p:sp>
      <p:sp>
        <p:nvSpPr>
          <p:cNvPr id="17" name="Textfeld 16">
            <a:extLst>
              <a:ext uri="{FF2B5EF4-FFF2-40B4-BE49-F238E27FC236}">
                <a16:creationId xmlns:a16="http://schemas.microsoft.com/office/drawing/2014/main" id="{CC4FBB5F-53A4-41C8-90CE-5EF95B240A29}"/>
              </a:ext>
            </a:extLst>
          </p:cNvPr>
          <p:cNvSpPr txBox="1"/>
          <p:nvPr/>
        </p:nvSpPr>
        <p:spPr bwMode="gray">
          <a:xfrm>
            <a:off x="5777802" y="3291788"/>
            <a:ext cx="1131416" cy="225136"/>
          </a:xfrm>
          <a:prstGeom prst="rect">
            <a:avLst/>
          </a:prstGeom>
          <a:noFill/>
        </p:spPr>
        <p:txBody>
          <a:bodyPr wrap="square" lIns="0" tIns="0" rIns="0" bIns="0" rtlCol="0">
            <a:noAutofit/>
          </a:bodyPr>
          <a:lstStyle/>
          <a:p>
            <a:pPr>
              <a:lnSpc>
                <a:spcPct val="105000"/>
              </a:lnSpc>
            </a:pPr>
            <a:r>
              <a:rPr lang="de-DE" sz="1000" dirty="0">
                <a:latin typeface="+mj-lt"/>
              </a:rPr>
              <a:t>Ø 9,64 (0,70)</a:t>
            </a:r>
          </a:p>
        </p:txBody>
      </p:sp>
      <p:sp>
        <p:nvSpPr>
          <p:cNvPr id="19" name="Textfeld 18">
            <a:extLst>
              <a:ext uri="{FF2B5EF4-FFF2-40B4-BE49-F238E27FC236}">
                <a16:creationId xmlns:a16="http://schemas.microsoft.com/office/drawing/2014/main" id="{240403D3-988F-4AEC-B6A6-63076963E44B}"/>
              </a:ext>
            </a:extLst>
          </p:cNvPr>
          <p:cNvSpPr txBox="1"/>
          <p:nvPr/>
        </p:nvSpPr>
        <p:spPr bwMode="gray">
          <a:xfrm>
            <a:off x="-5889" y="6439495"/>
            <a:ext cx="5634423" cy="461665"/>
          </a:xfrm>
          <a:prstGeom prst="rect">
            <a:avLst/>
          </a:prstGeom>
          <a:noFill/>
        </p:spPr>
        <p:txBody>
          <a:bodyPr wrap="square">
            <a:spAutoFit/>
          </a:bodyPr>
          <a:lstStyle/>
          <a:p>
            <a:r>
              <a:rPr lang="de-DE" sz="800" dirty="0" err="1">
                <a:solidFill>
                  <a:srgbClr val="333333"/>
                </a:solidFill>
                <a:latin typeface="Calibri Light" panose="020F0302020204030204" pitchFamily="34" charset="0"/>
                <a:ea typeface="Times New Roman" panose="02020603050405020304" pitchFamily="18" charset="0"/>
                <a:cs typeface="Arial" panose="020B0604020202020204" pitchFamily="34" charset="0"/>
              </a:rPr>
              <a:t>d</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Degree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of</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freedom</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(Freiheitsgerade); HCHS: Hamburg City Health Studie; HH: Helmholtz-Zentrum; NO: Stickstoffmonoxid; NO2: Stickstoffdioxid;O3</a:t>
            </a:r>
            <a:r>
              <a:rPr lang="de-DE" sz="800" dirty="0">
                <a:solidFill>
                  <a:srgbClr val="333333"/>
                </a:solidFill>
                <a:latin typeface="Calibri Light" panose="020F0302020204030204" pitchFamily="34" charset="0"/>
                <a:ea typeface="Times New Roman" panose="02020603050405020304" pitchFamily="18" charset="0"/>
                <a:cs typeface="Arial" panose="020B0604020202020204" pitchFamily="34" charset="0"/>
              </a:rPr>
              <a:t>: Ozon; </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PM: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Particulate</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matter (Feinstaub) ≤ 2,5 µm (PM2,5), ≤ 10 µm (PM10); SD: Standardabweichung; SF-8: Short-Form 8 Health Survey;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Subj</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subjektiv.</a:t>
            </a:r>
            <a:endParaRPr lang="de-DE" sz="800" dirty="0"/>
          </a:p>
        </p:txBody>
      </p:sp>
      <p:sp>
        <p:nvSpPr>
          <p:cNvPr id="20" name="Textfeld 19">
            <a:extLst>
              <a:ext uri="{FF2B5EF4-FFF2-40B4-BE49-F238E27FC236}">
                <a16:creationId xmlns:a16="http://schemas.microsoft.com/office/drawing/2014/main" id="{2C0FE800-5E2A-41E2-BCE1-BC02BE0BDAB8}"/>
              </a:ext>
            </a:extLst>
          </p:cNvPr>
          <p:cNvSpPr txBox="1"/>
          <p:nvPr/>
        </p:nvSpPr>
        <p:spPr bwMode="gray">
          <a:xfrm>
            <a:off x="6096000" y="3732425"/>
            <a:ext cx="1131416" cy="225136"/>
          </a:xfrm>
          <a:prstGeom prst="rect">
            <a:avLst/>
          </a:prstGeom>
          <a:noFill/>
        </p:spPr>
        <p:txBody>
          <a:bodyPr wrap="square" lIns="0" tIns="0" rIns="0" bIns="0" rtlCol="0">
            <a:noAutofit/>
          </a:bodyPr>
          <a:lstStyle/>
          <a:p>
            <a:pPr>
              <a:lnSpc>
                <a:spcPct val="105000"/>
              </a:lnSpc>
            </a:pPr>
            <a:r>
              <a:rPr lang="de-DE" sz="1000" dirty="0">
                <a:latin typeface="+mj-lt"/>
              </a:rPr>
              <a:t>Ø 13,42 (1,11)</a:t>
            </a:r>
          </a:p>
        </p:txBody>
      </p:sp>
      <p:sp>
        <p:nvSpPr>
          <p:cNvPr id="21" name="Textfeld 20">
            <a:extLst>
              <a:ext uri="{FF2B5EF4-FFF2-40B4-BE49-F238E27FC236}">
                <a16:creationId xmlns:a16="http://schemas.microsoft.com/office/drawing/2014/main" id="{A5800B68-76D2-477A-8972-D66C4D83D115}"/>
              </a:ext>
            </a:extLst>
          </p:cNvPr>
          <p:cNvSpPr txBox="1"/>
          <p:nvPr/>
        </p:nvSpPr>
        <p:spPr bwMode="gray">
          <a:xfrm>
            <a:off x="6609543" y="4246964"/>
            <a:ext cx="1131416" cy="225136"/>
          </a:xfrm>
          <a:prstGeom prst="rect">
            <a:avLst/>
          </a:prstGeom>
          <a:noFill/>
        </p:spPr>
        <p:txBody>
          <a:bodyPr wrap="square" lIns="0" tIns="0" rIns="0" bIns="0" rtlCol="0">
            <a:noAutofit/>
          </a:bodyPr>
          <a:lstStyle/>
          <a:p>
            <a:pPr>
              <a:lnSpc>
                <a:spcPct val="105000"/>
              </a:lnSpc>
            </a:pPr>
            <a:r>
              <a:rPr lang="de-DE" sz="1000" dirty="0">
                <a:latin typeface="+mj-lt"/>
              </a:rPr>
              <a:t>Ø 15,36 (4,66)</a:t>
            </a:r>
          </a:p>
        </p:txBody>
      </p:sp>
      <p:sp>
        <p:nvSpPr>
          <p:cNvPr id="22" name="Textfeld 21">
            <a:extLst>
              <a:ext uri="{FF2B5EF4-FFF2-40B4-BE49-F238E27FC236}">
                <a16:creationId xmlns:a16="http://schemas.microsoft.com/office/drawing/2014/main" id="{BFFCF1C4-13AB-49B1-B29C-A0DFB66519F8}"/>
              </a:ext>
            </a:extLst>
          </p:cNvPr>
          <p:cNvSpPr txBox="1"/>
          <p:nvPr/>
        </p:nvSpPr>
        <p:spPr bwMode="gray">
          <a:xfrm>
            <a:off x="7114582" y="4679373"/>
            <a:ext cx="1131416" cy="225136"/>
          </a:xfrm>
          <a:prstGeom prst="rect">
            <a:avLst/>
          </a:prstGeom>
          <a:noFill/>
        </p:spPr>
        <p:txBody>
          <a:bodyPr wrap="square" lIns="0" tIns="0" rIns="0" bIns="0" rtlCol="0">
            <a:noAutofit/>
          </a:bodyPr>
          <a:lstStyle/>
          <a:p>
            <a:pPr>
              <a:lnSpc>
                <a:spcPct val="105000"/>
              </a:lnSpc>
            </a:pPr>
            <a:r>
              <a:rPr lang="de-DE" sz="1000" dirty="0">
                <a:latin typeface="+mj-lt"/>
              </a:rPr>
              <a:t>Ø 5,83 (5,19)</a:t>
            </a:r>
          </a:p>
        </p:txBody>
      </p:sp>
      <p:sp>
        <p:nvSpPr>
          <p:cNvPr id="23" name="Textfeld 22">
            <a:extLst>
              <a:ext uri="{FF2B5EF4-FFF2-40B4-BE49-F238E27FC236}">
                <a16:creationId xmlns:a16="http://schemas.microsoft.com/office/drawing/2014/main" id="{285F598C-95DB-4075-B2F6-6F237629F03A}"/>
              </a:ext>
            </a:extLst>
          </p:cNvPr>
          <p:cNvSpPr txBox="1"/>
          <p:nvPr/>
        </p:nvSpPr>
        <p:spPr bwMode="gray">
          <a:xfrm>
            <a:off x="7608621" y="5163365"/>
            <a:ext cx="1131416" cy="225136"/>
          </a:xfrm>
          <a:prstGeom prst="rect">
            <a:avLst/>
          </a:prstGeom>
          <a:noFill/>
        </p:spPr>
        <p:txBody>
          <a:bodyPr wrap="square" lIns="0" tIns="0" rIns="0" bIns="0" rtlCol="0">
            <a:noAutofit/>
          </a:bodyPr>
          <a:lstStyle/>
          <a:p>
            <a:pPr>
              <a:lnSpc>
                <a:spcPct val="105000"/>
              </a:lnSpc>
            </a:pPr>
            <a:r>
              <a:rPr lang="de-DE" sz="1000" dirty="0">
                <a:latin typeface="+mj-lt"/>
              </a:rPr>
              <a:t>Ø 49,82 (7,02)</a:t>
            </a:r>
          </a:p>
        </p:txBody>
      </p:sp>
      <p:sp>
        <p:nvSpPr>
          <p:cNvPr id="24" name="Textfeld 23">
            <a:extLst>
              <a:ext uri="{FF2B5EF4-FFF2-40B4-BE49-F238E27FC236}">
                <a16:creationId xmlns:a16="http://schemas.microsoft.com/office/drawing/2014/main" id="{D5EA24A7-9880-47C0-B24B-0202ECBDAB83}"/>
              </a:ext>
            </a:extLst>
          </p:cNvPr>
          <p:cNvSpPr txBox="1"/>
          <p:nvPr/>
        </p:nvSpPr>
        <p:spPr bwMode="gray">
          <a:xfrm>
            <a:off x="8273481" y="5677503"/>
            <a:ext cx="1131416" cy="225136"/>
          </a:xfrm>
          <a:prstGeom prst="rect">
            <a:avLst/>
          </a:prstGeom>
          <a:noFill/>
        </p:spPr>
        <p:txBody>
          <a:bodyPr wrap="square" lIns="0" tIns="0" rIns="0" bIns="0" rtlCol="0">
            <a:noAutofit/>
          </a:bodyPr>
          <a:lstStyle/>
          <a:p>
            <a:pPr>
              <a:lnSpc>
                <a:spcPct val="105000"/>
              </a:lnSpc>
            </a:pPr>
            <a:r>
              <a:rPr lang="de-DE" sz="1000" dirty="0">
                <a:latin typeface="+mj-lt"/>
              </a:rPr>
              <a:t>Median 1 (eher gut)</a:t>
            </a:r>
          </a:p>
        </p:txBody>
      </p:sp>
      <p:sp>
        <p:nvSpPr>
          <p:cNvPr id="25" name="Textfeld 24">
            <a:extLst>
              <a:ext uri="{FF2B5EF4-FFF2-40B4-BE49-F238E27FC236}">
                <a16:creationId xmlns:a16="http://schemas.microsoft.com/office/drawing/2014/main" id="{0DF5AF35-2796-4766-B9AE-491AE56845C4}"/>
              </a:ext>
            </a:extLst>
          </p:cNvPr>
          <p:cNvSpPr txBox="1"/>
          <p:nvPr/>
        </p:nvSpPr>
        <p:spPr bwMode="gray">
          <a:xfrm>
            <a:off x="8253176" y="6132601"/>
            <a:ext cx="1131416" cy="225136"/>
          </a:xfrm>
          <a:prstGeom prst="rect">
            <a:avLst/>
          </a:prstGeom>
          <a:noFill/>
        </p:spPr>
        <p:txBody>
          <a:bodyPr wrap="square" lIns="0" tIns="0" rIns="0" bIns="0" rtlCol="0">
            <a:noAutofit/>
          </a:bodyPr>
          <a:lstStyle/>
          <a:p>
            <a:pPr>
              <a:lnSpc>
                <a:spcPct val="105000"/>
              </a:lnSpc>
            </a:pPr>
            <a:r>
              <a:rPr lang="de-DE" sz="1000" dirty="0">
                <a:latin typeface="+mj-lt"/>
              </a:rPr>
              <a:t>Ø 79,93 (15,20)</a:t>
            </a:r>
          </a:p>
        </p:txBody>
      </p:sp>
    </p:spTree>
    <p:extLst>
      <p:ext uri="{BB962C8B-B14F-4D97-AF65-F5344CB8AC3E}">
        <p14:creationId xmlns:p14="http://schemas.microsoft.com/office/powerpoint/2010/main" val="227707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C14F9F0-4542-40D3-9AAE-B05964F9E8B3}"/>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9BAE237-504B-49E0-BE62-6BCA44A6EF5A}"/>
              </a:ext>
            </a:extLst>
          </p:cNvPr>
          <p:cNvSpPr>
            <a:spLocks noGrp="1"/>
          </p:cNvSpPr>
          <p:nvPr>
            <p:ph type="sldNum" sz="quarter" idx="12"/>
          </p:nvPr>
        </p:nvSpPr>
        <p:spPr/>
        <p:txBody>
          <a:bodyPr/>
          <a:lstStyle/>
          <a:p>
            <a:fld id="{9B00EF49-7894-4F53-A8DD-F7DB3BFC5032}" type="slidenum">
              <a:rPr lang="de-DE" smtClean="0"/>
              <a:t>23</a:t>
            </a:fld>
            <a:endParaRPr lang="de-DE" dirty="0"/>
          </a:p>
        </p:txBody>
      </p:sp>
      <p:sp>
        <p:nvSpPr>
          <p:cNvPr id="5" name="Titel 4">
            <a:extLst>
              <a:ext uri="{FF2B5EF4-FFF2-40B4-BE49-F238E27FC236}">
                <a16:creationId xmlns:a16="http://schemas.microsoft.com/office/drawing/2014/main" id="{032E3CA0-AF50-4826-988E-6AEBB9A3DD80}"/>
              </a:ext>
            </a:extLst>
          </p:cNvPr>
          <p:cNvSpPr>
            <a:spLocks noGrp="1"/>
          </p:cNvSpPr>
          <p:nvPr>
            <p:ph type="title"/>
          </p:nvPr>
        </p:nvSpPr>
        <p:spPr/>
        <p:txBody>
          <a:bodyPr/>
          <a:lstStyle/>
          <a:p>
            <a:r>
              <a:rPr lang="de-DE" b="1" dirty="0"/>
              <a:t>Luft</a:t>
            </a:r>
          </a:p>
        </p:txBody>
      </p:sp>
      <p:sp>
        <p:nvSpPr>
          <p:cNvPr id="7" name="Titel 4">
            <a:extLst>
              <a:ext uri="{FF2B5EF4-FFF2-40B4-BE49-F238E27FC236}">
                <a16:creationId xmlns:a16="http://schemas.microsoft.com/office/drawing/2014/main" id="{EAE6B209-0FE9-48DF-8AE5-2C8931A08700}"/>
              </a:ext>
            </a:extLst>
          </p:cNvPr>
          <p:cNvSpPr txBox="1">
            <a:spLocks/>
          </p:cNvSpPr>
          <p:nvPr/>
        </p:nvSpPr>
        <p:spPr bwMode="gray">
          <a:xfrm>
            <a:off x="4316361" y="18865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Erste bivariate Ergebnisse</a:t>
            </a:r>
          </a:p>
        </p:txBody>
      </p:sp>
      <p:pic>
        <p:nvPicPr>
          <p:cNvPr id="10" name="Grafik 9">
            <a:extLst>
              <a:ext uri="{FF2B5EF4-FFF2-40B4-BE49-F238E27FC236}">
                <a16:creationId xmlns:a16="http://schemas.microsoft.com/office/drawing/2014/main" id="{8EF61F0A-65AE-4BE4-9373-8ADA0B95C436}"/>
              </a:ext>
            </a:extLst>
          </p:cNvPr>
          <p:cNvPicPr>
            <a:picLocks noChangeAspect="1"/>
          </p:cNvPicPr>
          <p:nvPr/>
        </p:nvPicPr>
        <p:blipFill>
          <a:blip r:embed="rId2"/>
          <a:stretch>
            <a:fillRect/>
          </a:stretch>
        </p:blipFill>
        <p:spPr>
          <a:xfrm>
            <a:off x="3057101" y="1258072"/>
            <a:ext cx="5247913" cy="5157432"/>
          </a:xfrm>
          <a:prstGeom prst="rect">
            <a:avLst/>
          </a:prstGeom>
        </p:spPr>
      </p:pic>
    </p:spTree>
    <p:extLst>
      <p:ext uri="{BB962C8B-B14F-4D97-AF65-F5344CB8AC3E}">
        <p14:creationId xmlns:p14="http://schemas.microsoft.com/office/powerpoint/2010/main" val="1194157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C14F9F0-4542-40D3-9AAE-B05964F9E8B3}"/>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9BAE237-504B-49E0-BE62-6BCA44A6EF5A}"/>
              </a:ext>
            </a:extLst>
          </p:cNvPr>
          <p:cNvSpPr>
            <a:spLocks noGrp="1"/>
          </p:cNvSpPr>
          <p:nvPr>
            <p:ph type="sldNum" sz="quarter" idx="12"/>
          </p:nvPr>
        </p:nvSpPr>
        <p:spPr/>
        <p:txBody>
          <a:bodyPr/>
          <a:lstStyle/>
          <a:p>
            <a:fld id="{9B00EF49-7894-4F53-A8DD-F7DB3BFC5032}" type="slidenum">
              <a:rPr lang="de-DE" smtClean="0"/>
              <a:t>24</a:t>
            </a:fld>
            <a:endParaRPr lang="de-DE" dirty="0"/>
          </a:p>
        </p:txBody>
      </p:sp>
      <p:sp>
        <p:nvSpPr>
          <p:cNvPr id="7" name="Titel 4">
            <a:extLst>
              <a:ext uri="{FF2B5EF4-FFF2-40B4-BE49-F238E27FC236}">
                <a16:creationId xmlns:a16="http://schemas.microsoft.com/office/drawing/2014/main" id="{EAE6B209-0FE9-48DF-8AE5-2C8931A08700}"/>
              </a:ext>
            </a:extLst>
          </p:cNvPr>
          <p:cNvSpPr txBox="1">
            <a:spLocks/>
          </p:cNvSpPr>
          <p:nvPr/>
        </p:nvSpPr>
        <p:spPr bwMode="gray">
          <a:xfrm>
            <a:off x="3849329" y="20522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Erste bivariate Ergebnisse</a:t>
            </a:r>
          </a:p>
        </p:txBody>
      </p:sp>
      <p:sp>
        <p:nvSpPr>
          <p:cNvPr id="9" name="Textfeld 8">
            <a:extLst>
              <a:ext uri="{FF2B5EF4-FFF2-40B4-BE49-F238E27FC236}">
                <a16:creationId xmlns:a16="http://schemas.microsoft.com/office/drawing/2014/main" id="{02EE5B30-469E-453B-A554-3F2A8BD4D0F7}"/>
              </a:ext>
            </a:extLst>
          </p:cNvPr>
          <p:cNvSpPr txBox="1"/>
          <p:nvPr/>
        </p:nvSpPr>
        <p:spPr bwMode="gray">
          <a:xfrm>
            <a:off x="5643401" y="6416336"/>
            <a:ext cx="6320413" cy="400801"/>
          </a:xfrm>
          <a:prstGeom prst="rect">
            <a:avLst/>
          </a:prstGeom>
          <a:noFill/>
        </p:spPr>
        <p:txBody>
          <a:bodyPr wrap="square" lIns="0" tIns="0" rIns="0" bIns="0" rtlCol="0">
            <a:noAutofit/>
          </a:bodyPr>
          <a:lstStyle/>
          <a:p>
            <a:pPr>
              <a:lnSpc>
                <a:spcPct val="105000"/>
              </a:lnSpc>
            </a:pPr>
            <a:r>
              <a:rPr lang="de-DE" sz="1000" b="1" dirty="0">
                <a:latin typeface="+mj-lt"/>
              </a:rPr>
              <a:t>Spearman-Korrelation </a:t>
            </a:r>
            <a:r>
              <a:rPr lang="de-DE" sz="1000" dirty="0">
                <a:latin typeface="+mj-lt"/>
              </a:rPr>
              <a:t>zwischen Umweltexpositionen und gesundheitsbezogener Lebensqualität (gemessen mit dem SF-8).</a:t>
            </a:r>
            <a:br>
              <a:rPr lang="de-DE" sz="1000" dirty="0">
                <a:latin typeface="+mj-lt"/>
              </a:rPr>
            </a:br>
            <a:r>
              <a:rPr lang="de-DE" sz="1000" dirty="0">
                <a:latin typeface="+mj-lt"/>
              </a:rPr>
              <a:t>* p ≤ 0,05; </a:t>
            </a:r>
            <a:r>
              <a:rPr lang="de-DE" sz="1000" dirty="0"/>
              <a:t>Ø (SD). </a:t>
            </a:r>
            <a:r>
              <a:rPr lang="de-DE" sz="1000" dirty="0">
                <a:latin typeface="+mj-lt"/>
              </a:rPr>
              <a:t>Anzahl an </a:t>
            </a:r>
            <a:r>
              <a:rPr lang="de-DE" sz="1000" dirty="0" err="1">
                <a:latin typeface="+mj-lt"/>
              </a:rPr>
              <a:t>df</a:t>
            </a:r>
            <a:r>
              <a:rPr lang="de-DE" sz="1000" dirty="0">
                <a:latin typeface="+mj-lt"/>
              </a:rPr>
              <a:t> variiert aufgrund des fallweisem Ausschlusses (Min. = 11.247, Max. = 12.682) </a:t>
            </a:r>
          </a:p>
        </p:txBody>
      </p:sp>
      <p:grpSp>
        <p:nvGrpSpPr>
          <p:cNvPr id="14" name="Gruppieren 13">
            <a:extLst>
              <a:ext uri="{FF2B5EF4-FFF2-40B4-BE49-F238E27FC236}">
                <a16:creationId xmlns:a16="http://schemas.microsoft.com/office/drawing/2014/main" id="{B53D3C01-F37A-489E-91C3-8E8AC0D4AEC1}"/>
              </a:ext>
            </a:extLst>
          </p:cNvPr>
          <p:cNvGrpSpPr/>
          <p:nvPr/>
        </p:nvGrpSpPr>
        <p:grpSpPr>
          <a:xfrm>
            <a:off x="4877167" y="1011916"/>
            <a:ext cx="6664104" cy="5394272"/>
            <a:chOff x="1571254" y="1011916"/>
            <a:chExt cx="6664104" cy="5394272"/>
          </a:xfrm>
        </p:grpSpPr>
        <p:pic>
          <p:nvPicPr>
            <p:cNvPr id="8" name="Grafik 7">
              <a:extLst>
                <a:ext uri="{FF2B5EF4-FFF2-40B4-BE49-F238E27FC236}">
                  <a16:creationId xmlns:a16="http://schemas.microsoft.com/office/drawing/2014/main" id="{52B7CEEA-29AE-4368-AD9F-5E535B9F8346}"/>
                </a:ext>
              </a:extLst>
            </p:cNvPr>
            <p:cNvPicPr>
              <a:picLocks noChangeAspect="1"/>
            </p:cNvPicPr>
            <p:nvPr/>
          </p:nvPicPr>
          <p:blipFill>
            <a:blip r:embed="rId2"/>
            <a:stretch>
              <a:fillRect/>
            </a:stretch>
          </p:blipFill>
          <p:spPr>
            <a:xfrm>
              <a:off x="1571254" y="1011916"/>
              <a:ext cx="5804237" cy="5377839"/>
            </a:xfrm>
            <a:prstGeom prst="rect">
              <a:avLst/>
            </a:prstGeom>
          </p:spPr>
        </p:pic>
        <p:sp>
          <p:nvSpPr>
            <p:cNvPr id="11" name="Textfeld 10">
              <a:extLst>
                <a:ext uri="{FF2B5EF4-FFF2-40B4-BE49-F238E27FC236}">
                  <a16:creationId xmlns:a16="http://schemas.microsoft.com/office/drawing/2014/main" id="{83030FC9-5D23-42CB-B019-9F4598E5A9F4}"/>
                </a:ext>
              </a:extLst>
            </p:cNvPr>
            <p:cNvSpPr txBox="1"/>
            <p:nvPr/>
          </p:nvSpPr>
          <p:spPr bwMode="gray">
            <a:xfrm>
              <a:off x="7240571" y="6318560"/>
              <a:ext cx="994787" cy="87628"/>
            </a:xfrm>
            <a:prstGeom prst="rect">
              <a:avLst/>
            </a:prstGeom>
            <a:noFill/>
          </p:spPr>
          <p:txBody>
            <a:bodyPr wrap="square" lIns="0" tIns="0" rIns="0" bIns="0" rtlCol="0">
              <a:noAutofit/>
            </a:bodyPr>
            <a:lstStyle/>
            <a:p>
              <a:pPr>
                <a:lnSpc>
                  <a:spcPct val="105000"/>
                </a:lnSpc>
              </a:pPr>
              <a:r>
                <a:rPr lang="de-DE" sz="800" b="1" dirty="0">
                  <a:latin typeface="+mj-lt"/>
                </a:rPr>
                <a:t>Korrelationskoeffizient r</a:t>
              </a:r>
            </a:p>
          </p:txBody>
        </p:sp>
      </p:grpSp>
      <p:sp>
        <p:nvSpPr>
          <p:cNvPr id="13" name="Titel 4">
            <a:extLst>
              <a:ext uri="{FF2B5EF4-FFF2-40B4-BE49-F238E27FC236}">
                <a16:creationId xmlns:a16="http://schemas.microsoft.com/office/drawing/2014/main" id="{DF42E404-9B67-4D31-9841-932185D53290}"/>
              </a:ext>
            </a:extLst>
          </p:cNvPr>
          <p:cNvSpPr txBox="1">
            <a:spLocks/>
          </p:cNvSpPr>
          <p:nvPr/>
        </p:nvSpPr>
        <p:spPr bwMode="gray">
          <a:xfrm>
            <a:off x="228186" y="809082"/>
            <a:ext cx="11735628" cy="720000"/>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r>
              <a:rPr lang="de-DE" b="1" dirty="0"/>
              <a:t>Subjektive und objektive Grünflächenverfügbarkeit im Kontext von Lebensqualität</a:t>
            </a:r>
          </a:p>
        </p:txBody>
      </p:sp>
      <p:sp>
        <p:nvSpPr>
          <p:cNvPr id="15" name="Rechteck 14">
            <a:extLst>
              <a:ext uri="{FF2B5EF4-FFF2-40B4-BE49-F238E27FC236}">
                <a16:creationId xmlns:a16="http://schemas.microsoft.com/office/drawing/2014/main" id="{71018DC3-9F0A-4131-8D90-5AB7B0FB4465}"/>
              </a:ext>
            </a:extLst>
          </p:cNvPr>
          <p:cNvSpPr/>
          <p:nvPr/>
        </p:nvSpPr>
        <p:spPr bwMode="gray">
          <a:xfrm>
            <a:off x="9083717" y="3609523"/>
            <a:ext cx="592852" cy="164576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7" name="Rechteck 16">
            <a:extLst>
              <a:ext uri="{FF2B5EF4-FFF2-40B4-BE49-F238E27FC236}">
                <a16:creationId xmlns:a16="http://schemas.microsoft.com/office/drawing/2014/main" id="{C79A0551-E60A-4B6A-A81E-BB0A371E6E5F}"/>
              </a:ext>
            </a:extLst>
          </p:cNvPr>
          <p:cNvSpPr/>
          <p:nvPr/>
        </p:nvSpPr>
        <p:spPr bwMode="gray">
          <a:xfrm>
            <a:off x="9629999" y="5247407"/>
            <a:ext cx="592852" cy="5785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26" name="Textfeld 25">
            <a:extLst>
              <a:ext uri="{FF2B5EF4-FFF2-40B4-BE49-F238E27FC236}">
                <a16:creationId xmlns:a16="http://schemas.microsoft.com/office/drawing/2014/main" id="{D1A2F9C4-58CA-4897-B133-69810E1B37AA}"/>
              </a:ext>
            </a:extLst>
          </p:cNvPr>
          <p:cNvSpPr txBox="1"/>
          <p:nvPr/>
        </p:nvSpPr>
        <p:spPr bwMode="gray">
          <a:xfrm>
            <a:off x="568486" y="1711994"/>
            <a:ext cx="4891599" cy="2247424"/>
          </a:xfrm>
          <a:prstGeom prst="roundRect">
            <a:avLst/>
          </a:prstGeom>
          <a:solidFill>
            <a:schemeClr val="bg1">
              <a:lumMod val="95000"/>
            </a:schemeClr>
          </a:solidFill>
          <a:ln w="19050">
            <a:solidFill>
              <a:srgbClr val="002060"/>
            </a:solidFill>
          </a:ln>
        </p:spPr>
        <p:txBody>
          <a:bodyPr wrap="square">
            <a:spAutoFit/>
          </a:bodyPr>
          <a:lstStyle/>
          <a:p>
            <a:r>
              <a:rPr lang="de-DE" sz="1400" b="1" dirty="0">
                <a:solidFill>
                  <a:srgbClr val="333333"/>
                </a:solidFill>
                <a:effectLst/>
                <a:latin typeface="+mj-lt"/>
                <a:ea typeface="Times New Roman" panose="02020603050405020304" pitchFamily="18" charset="0"/>
                <a:cs typeface="Arial" panose="020B0604020202020204" pitchFamily="34" charset="0"/>
              </a:rPr>
              <a:t>Objektive Grünflächenverfügbarkeit:</a:t>
            </a:r>
          </a:p>
          <a:p>
            <a:pPr marL="285750" indent="-285750">
              <a:buFont typeface="Arial" panose="020B0604020202020204" pitchFamily="34" charset="0"/>
              <a:buChar char="•"/>
            </a:pPr>
            <a:r>
              <a:rPr lang="de-DE" sz="1400" b="1" dirty="0" err="1">
                <a:solidFill>
                  <a:srgbClr val="333333"/>
                </a:solidFill>
                <a:effectLst/>
                <a:latin typeface="+mj-lt"/>
                <a:ea typeface="Times New Roman" panose="02020603050405020304" pitchFamily="18" charset="0"/>
                <a:cs typeface="Arial" panose="020B0604020202020204" pitchFamily="34" charset="0"/>
              </a:rPr>
              <a:t>Tree</a:t>
            </a:r>
            <a:r>
              <a:rPr lang="de-DE" sz="1400" b="1" dirty="0">
                <a:solidFill>
                  <a:srgbClr val="333333"/>
                </a:solidFill>
                <a:effectLst/>
                <a:latin typeface="+mj-lt"/>
                <a:ea typeface="Times New Roman" panose="02020603050405020304" pitchFamily="18" charset="0"/>
                <a:cs typeface="Arial" panose="020B0604020202020204" pitchFamily="34" charset="0"/>
              </a:rPr>
              <a:t> </a:t>
            </a:r>
            <a:r>
              <a:rPr lang="de-DE" sz="1400" b="1" dirty="0" err="1">
                <a:solidFill>
                  <a:srgbClr val="333333"/>
                </a:solidFill>
                <a:effectLst/>
                <a:latin typeface="+mj-lt"/>
                <a:ea typeface="Times New Roman" panose="02020603050405020304" pitchFamily="18" charset="0"/>
                <a:cs typeface="Arial" panose="020B0604020202020204" pitchFamily="34" charset="0"/>
              </a:rPr>
              <a:t>cover</a:t>
            </a:r>
            <a:r>
              <a:rPr lang="de-DE" sz="1400" b="1" dirty="0">
                <a:solidFill>
                  <a:srgbClr val="333333"/>
                </a:solidFill>
                <a:effectLst/>
                <a:latin typeface="+mj-lt"/>
                <a:ea typeface="Times New Roman" panose="02020603050405020304" pitchFamily="18" charset="0"/>
                <a:cs typeface="Arial" panose="020B0604020202020204" pitchFamily="34" charset="0"/>
              </a:rPr>
              <a:t> </a:t>
            </a:r>
            <a:r>
              <a:rPr lang="de-DE" sz="1400" b="1" dirty="0" err="1">
                <a:solidFill>
                  <a:srgbClr val="333333"/>
                </a:solidFill>
                <a:effectLst/>
                <a:latin typeface="+mj-lt"/>
                <a:ea typeface="Times New Roman" panose="02020603050405020304" pitchFamily="18" charset="0"/>
                <a:cs typeface="Arial" panose="020B0604020202020204" pitchFamily="34" charset="0"/>
              </a:rPr>
              <a:t>density</a:t>
            </a:r>
            <a:r>
              <a:rPr lang="de-DE" sz="1400" b="1" dirty="0">
                <a:solidFill>
                  <a:srgbClr val="333333"/>
                </a:solidFill>
                <a:effectLst/>
                <a:latin typeface="+mj-lt"/>
                <a:ea typeface="Times New Roman" panose="02020603050405020304" pitchFamily="18" charset="0"/>
                <a:cs typeface="Arial" panose="020B0604020202020204" pitchFamily="34" charset="0"/>
              </a:rPr>
              <a:t>: </a:t>
            </a:r>
            <a:r>
              <a:rPr lang="de-DE" sz="14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Flächenanteil in % der im 100 m Buffer mit Bäumen bedeckt ist</a:t>
            </a:r>
          </a:p>
          <a:p>
            <a:pPr marL="285750" indent="-285750">
              <a:buFont typeface="Arial" panose="020B0604020202020204" pitchFamily="34" charset="0"/>
              <a:buChar char="•"/>
            </a:pPr>
            <a:r>
              <a:rPr lang="de-DE" sz="1400" b="1"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Green urban </a:t>
            </a:r>
            <a:r>
              <a:rPr lang="de-DE" sz="1400" b="1"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areas</a:t>
            </a:r>
            <a:r>
              <a:rPr lang="de-DE" sz="1400" b="1"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14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Flächenanteil (in %) der im 100 m Buffer mit öffentlichen Grünflächen bedeckt ist</a:t>
            </a:r>
          </a:p>
          <a:p>
            <a:pPr marL="285750" indent="-285750">
              <a:buFont typeface="Arial" panose="020B0604020202020204" pitchFamily="34" charset="0"/>
              <a:buChar char="•"/>
            </a:pPr>
            <a:r>
              <a:rPr lang="de-DE" sz="1400" b="1"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Normalized</a:t>
            </a:r>
            <a:r>
              <a:rPr lang="de-DE" sz="1400" b="1"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1400" b="1"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Difference</a:t>
            </a:r>
            <a:r>
              <a:rPr lang="de-DE" sz="1400" b="1"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Vegetation Index: </a:t>
            </a:r>
            <a:r>
              <a:rPr lang="de-DE" sz="14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Indexwert zwischen -1 und 1; -1 = Wasserflächen, 0 = versiegelte Flächen; 0.2-0.8 = Vegetation; höhere Werte = üppigere/ vitalere Vegetation</a:t>
            </a:r>
            <a:endParaRPr lang="de-DE" sz="1400" dirty="0"/>
          </a:p>
        </p:txBody>
      </p:sp>
      <p:sp>
        <p:nvSpPr>
          <p:cNvPr id="27" name="Textfeld 26">
            <a:extLst>
              <a:ext uri="{FF2B5EF4-FFF2-40B4-BE49-F238E27FC236}">
                <a16:creationId xmlns:a16="http://schemas.microsoft.com/office/drawing/2014/main" id="{4CB32AC0-3625-4D93-A3E7-65CC48B9533D}"/>
              </a:ext>
            </a:extLst>
          </p:cNvPr>
          <p:cNvSpPr txBox="1"/>
          <p:nvPr/>
        </p:nvSpPr>
        <p:spPr bwMode="gray">
          <a:xfrm>
            <a:off x="568486" y="4248883"/>
            <a:ext cx="4891599" cy="1293971"/>
          </a:xfrm>
          <a:prstGeom prst="roundRect">
            <a:avLst/>
          </a:prstGeom>
          <a:solidFill>
            <a:schemeClr val="bg1">
              <a:lumMod val="95000"/>
            </a:schemeClr>
          </a:solidFill>
          <a:ln w="19050">
            <a:solidFill>
              <a:srgbClr val="002060"/>
            </a:solidFill>
          </a:ln>
        </p:spPr>
        <p:txBody>
          <a:bodyPr wrap="square">
            <a:spAutoFit/>
          </a:bodyPr>
          <a:lstStyle/>
          <a:p>
            <a:r>
              <a:rPr lang="de-DE" sz="1400" b="1" dirty="0">
                <a:solidFill>
                  <a:srgbClr val="333333"/>
                </a:solidFill>
                <a:effectLst/>
                <a:latin typeface="+mj-lt"/>
                <a:ea typeface="Times New Roman" panose="02020603050405020304" pitchFamily="18" charset="0"/>
                <a:cs typeface="Arial" panose="020B0604020202020204" pitchFamily="34" charset="0"/>
              </a:rPr>
              <a:t>Subjektive </a:t>
            </a:r>
            <a:r>
              <a:rPr lang="de-DE" sz="1400" b="1" dirty="0">
                <a:solidFill>
                  <a:srgbClr val="333333"/>
                </a:solidFill>
                <a:latin typeface="+mj-lt"/>
                <a:ea typeface="Times New Roman" panose="02020603050405020304" pitchFamily="18" charset="0"/>
                <a:cs typeface="Arial" panose="020B0604020202020204" pitchFamily="34" charset="0"/>
              </a:rPr>
              <a:t>Grünflächen</a:t>
            </a:r>
            <a:r>
              <a:rPr lang="de-DE" sz="1400" b="1" dirty="0">
                <a:solidFill>
                  <a:srgbClr val="333333"/>
                </a:solidFill>
                <a:effectLst/>
                <a:latin typeface="+mj-lt"/>
                <a:ea typeface="Times New Roman" panose="02020603050405020304" pitchFamily="18" charset="0"/>
                <a:cs typeface="Arial" panose="020B0604020202020204" pitchFamily="34" charset="0"/>
              </a:rPr>
              <a:t>qualität:</a:t>
            </a:r>
          </a:p>
          <a:p>
            <a:r>
              <a:rPr lang="de-DE" sz="1400" dirty="0">
                <a:solidFill>
                  <a:srgbClr val="333333"/>
                </a:solidFill>
                <a:latin typeface="+mj-lt"/>
                <a:ea typeface="Times New Roman" panose="02020603050405020304" pitchFamily="18" charset="0"/>
                <a:cs typeface="Arial" panose="020B0604020202020204" pitchFamily="34" charset="0"/>
              </a:rPr>
              <a:t>„Wie beurteilen Sie die Qualität Ihrer Wohnung und der Umgebung bezüglich folgender Merkmale? - </a:t>
            </a:r>
            <a:r>
              <a:rPr lang="de-DE" sz="1400" b="1" i="1" dirty="0">
                <a:solidFill>
                  <a:srgbClr val="333333"/>
                </a:solidFill>
                <a:latin typeface="+mj-lt"/>
                <a:ea typeface="Times New Roman" panose="02020603050405020304" pitchFamily="18" charset="0"/>
                <a:cs typeface="Arial" panose="020B0604020202020204" pitchFamily="34" charset="0"/>
              </a:rPr>
              <a:t>Grünzonen in der Nähe</a:t>
            </a:r>
            <a:r>
              <a:rPr lang="de-DE" sz="1400" dirty="0">
                <a:solidFill>
                  <a:srgbClr val="333333"/>
                </a:solidFill>
                <a:latin typeface="+mj-lt"/>
                <a:ea typeface="Times New Roman" panose="02020603050405020304" pitchFamily="18" charset="0"/>
                <a:cs typeface="Arial" panose="020B0604020202020204" pitchFamily="34" charset="0"/>
              </a:rPr>
              <a:t>“</a:t>
            </a:r>
          </a:p>
          <a:p>
            <a:r>
              <a:rPr lang="de-DE" sz="1400" dirty="0">
                <a:solidFill>
                  <a:srgbClr val="333333"/>
                </a:solidFill>
                <a:effectLst/>
                <a:latin typeface="+mj-lt"/>
                <a:ea typeface="Times New Roman" panose="02020603050405020304" pitchFamily="18" charset="0"/>
                <a:cs typeface="Arial" panose="020B0604020202020204" pitchFamily="34" charset="0"/>
              </a:rPr>
              <a:t>Likert Skala 0 bis </a:t>
            </a:r>
            <a:r>
              <a:rPr lang="de-DE" sz="1400" dirty="0">
                <a:solidFill>
                  <a:srgbClr val="333333"/>
                </a:solidFill>
                <a:latin typeface="+mj-lt"/>
                <a:ea typeface="Times New Roman" panose="02020603050405020304" pitchFamily="18" charset="0"/>
                <a:cs typeface="Arial" panose="020B0604020202020204" pitchFamily="34" charset="0"/>
              </a:rPr>
              <a:t>4</a:t>
            </a:r>
            <a:r>
              <a:rPr lang="de-DE" sz="1400" dirty="0">
                <a:solidFill>
                  <a:srgbClr val="333333"/>
                </a:solidFill>
                <a:effectLst/>
                <a:latin typeface="+mj-lt"/>
                <a:ea typeface="Times New Roman" panose="02020603050405020304" pitchFamily="18" charset="0"/>
                <a:cs typeface="Arial" panose="020B0604020202020204" pitchFamily="34" charset="0"/>
              </a:rPr>
              <a:t> (</a:t>
            </a:r>
            <a:r>
              <a:rPr lang="de-DE" sz="1400" dirty="0">
                <a:solidFill>
                  <a:srgbClr val="333333"/>
                </a:solidFill>
                <a:latin typeface="+mj-lt"/>
                <a:ea typeface="Times New Roman" panose="02020603050405020304" pitchFamily="18" charset="0"/>
                <a:cs typeface="Arial" panose="020B0604020202020204" pitchFamily="34" charset="0"/>
              </a:rPr>
              <a:t>sehr gut </a:t>
            </a:r>
            <a:r>
              <a:rPr lang="de-DE" sz="1400" dirty="0">
                <a:solidFill>
                  <a:srgbClr val="333333"/>
                </a:solidFill>
                <a:effectLst/>
                <a:latin typeface="+mj-lt"/>
                <a:ea typeface="Times New Roman" panose="02020603050405020304" pitchFamily="18" charset="0"/>
                <a:cs typeface="Arial" panose="020B0604020202020204" pitchFamily="34" charset="0"/>
              </a:rPr>
              <a:t>bis sehr schlecht)</a:t>
            </a:r>
          </a:p>
        </p:txBody>
      </p:sp>
      <p:sp>
        <p:nvSpPr>
          <p:cNvPr id="28" name="Textfeld 27">
            <a:extLst>
              <a:ext uri="{FF2B5EF4-FFF2-40B4-BE49-F238E27FC236}">
                <a16:creationId xmlns:a16="http://schemas.microsoft.com/office/drawing/2014/main" id="{29E063D6-D29B-4C6D-A034-98DE5C6A0008}"/>
              </a:ext>
            </a:extLst>
          </p:cNvPr>
          <p:cNvSpPr txBox="1"/>
          <p:nvPr/>
        </p:nvSpPr>
        <p:spPr bwMode="gray">
          <a:xfrm>
            <a:off x="8012015" y="6132601"/>
            <a:ext cx="1131416" cy="225136"/>
          </a:xfrm>
          <a:prstGeom prst="rect">
            <a:avLst/>
          </a:prstGeom>
          <a:noFill/>
        </p:spPr>
        <p:txBody>
          <a:bodyPr wrap="square" lIns="0" tIns="0" rIns="0" bIns="0" rtlCol="0">
            <a:noAutofit/>
          </a:bodyPr>
          <a:lstStyle/>
          <a:p>
            <a:pPr>
              <a:lnSpc>
                <a:spcPct val="105000"/>
              </a:lnSpc>
            </a:pPr>
            <a:r>
              <a:rPr lang="de-DE" sz="1000" dirty="0">
                <a:latin typeface="+mj-lt"/>
              </a:rPr>
              <a:t>Ø 79,93 (15,20)</a:t>
            </a:r>
          </a:p>
        </p:txBody>
      </p:sp>
      <p:sp>
        <p:nvSpPr>
          <p:cNvPr id="29" name="Textfeld 28">
            <a:extLst>
              <a:ext uri="{FF2B5EF4-FFF2-40B4-BE49-F238E27FC236}">
                <a16:creationId xmlns:a16="http://schemas.microsoft.com/office/drawing/2014/main" id="{86A5AFCA-09A9-4769-A900-4321E343DE42}"/>
              </a:ext>
            </a:extLst>
          </p:cNvPr>
          <p:cNvSpPr txBox="1"/>
          <p:nvPr/>
        </p:nvSpPr>
        <p:spPr bwMode="gray">
          <a:xfrm>
            <a:off x="6018963" y="4023747"/>
            <a:ext cx="1131416" cy="225136"/>
          </a:xfrm>
          <a:prstGeom prst="rect">
            <a:avLst/>
          </a:prstGeom>
          <a:noFill/>
        </p:spPr>
        <p:txBody>
          <a:bodyPr wrap="square" lIns="0" tIns="0" rIns="0" bIns="0" rtlCol="0">
            <a:noAutofit/>
          </a:bodyPr>
          <a:lstStyle/>
          <a:p>
            <a:pPr>
              <a:lnSpc>
                <a:spcPct val="105000"/>
              </a:lnSpc>
            </a:pPr>
            <a:r>
              <a:rPr lang="de-DE" sz="1000" dirty="0">
                <a:latin typeface="+mj-lt"/>
              </a:rPr>
              <a:t>Ø 0,23 (0,04)</a:t>
            </a:r>
          </a:p>
        </p:txBody>
      </p:sp>
      <p:sp>
        <p:nvSpPr>
          <p:cNvPr id="30" name="Textfeld 29">
            <a:extLst>
              <a:ext uri="{FF2B5EF4-FFF2-40B4-BE49-F238E27FC236}">
                <a16:creationId xmlns:a16="http://schemas.microsoft.com/office/drawing/2014/main" id="{330C08B2-4FE3-408F-9144-7C17D11191B5}"/>
              </a:ext>
            </a:extLst>
          </p:cNvPr>
          <p:cNvSpPr txBox="1"/>
          <p:nvPr/>
        </p:nvSpPr>
        <p:spPr bwMode="gray">
          <a:xfrm>
            <a:off x="5709140" y="4537881"/>
            <a:ext cx="1131416" cy="225136"/>
          </a:xfrm>
          <a:prstGeom prst="rect">
            <a:avLst/>
          </a:prstGeom>
          <a:noFill/>
        </p:spPr>
        <p:txBody>
          <a:bodyPr wrap="square" lIns="0" tIns="0" rIns="0" bIns="0" rtlCol="0">
            <a:noAutofit/>
          </a:bodyPr>
          <a:lstStyle/>
          <a:p>
            <a:pPr>
              <a:lnSpc>
                <a:spcPct val="105000"/>
              </a:lnSpc>
            </a:pPr>
            <a:r>
              <a:rPr lang="de-DE" sz="1000" dirty="0">
                <a:latin typeface="+mj-lt"/>
              </a:rPr>
              <a:t>Ø 0,04 (0,10)</a:t>
            </a:r>
          </a:p>
        </p:txBody>
      </p:sp>
      <p:sp>
        <p:nvSpPr>
          <p:cNvPr id="31" name="Textfeld 30">
            <a:extLst>
              <a:ext uri="{FF2B5EF4-FFF2-40B4-BE49-F238E27FC236}">
                <a16:creationId xmlns:a16="http://schemas.microsoft.com/office/drawing/2014/main" id="{C09C6E0C-C506-49F4-8727-1AAD47C6ECCF}"/>
              </a:ext>
            </a:extLst>
          </p:cNvPr>
          <p:cNvSpPr txBox="1"/>
          <p:nvPr/>
        </p:nvSpPr>
        <p:spPr bwMode="gray">
          <a:xfrm>
            <a:off x="7551340" y="5056144"/>
            <a:ext cx="1131416" cy="225136"/>
          </a:xfrm>
          <a:prstGeom prst="rect">
            <a:avLst/>
          </a:prstGeom>
          <a:noFill/>
        </p:spPr>
        <p:txBody>
          <a:bodyPr wrap="square" lIns="0" tIns="0" rIns="0" bIns="0" rtlCol="0">
            <a:noAutofit/>
          </a:bodyPr>
          <a:lstStyle/>
          <a:p>
            <a:pPr>
              <a:lnSpc>
                <a:spcPct val="105000"/>
              </a:lnSpc>
            </a:pPr>
            <a:r>
              <a:rPr lang="de-DE" sz="1000" dirty="0">
                <a:latin typeface="+mj-lt"/>
              </a:rPr>
              <a:t>Ø 16,89 (13,67)</a:t>
            </a:r>
          </a:p>
        </p:txBody>
      </p:sp>
      <p:sp>
        <p:nvSpPr>
          <p:cNvPr id="32" name="Textfeld 31">
            <a:extLst>
              <a:ext uri="{FF2B5EF4-FFF2-40B4-BE49-F238E27FC236}">
                <a16:creationId xmlns:a16="http://schemas.microsoft.com/office/drawing/2014/main" id="{53502E97-25F6-49B6-A07E-7150E41232AE}"/>
              </a:ext>
            </a:extLst>
          </p:cNvPr>
          <p:cNvSpPr txBox="1"/>
          <p:nvPr/>
        </p:nvSpPr>
        <p:spPr bwMode="gray">
          <a:xfrm>
            <a:off x="8062473" y="5627263"/>
            <a:ext cx="1131416" cy="225136"/>
          </a:xfrm>
          <a:prstGeom prst="rect">
            <a:avLst/>
          </a:prstGeom>
          <a:noFill/>
        </p:spPr>
        <p:txBody>
          <a:bodyPr wrap="square" lIns="0" tIns="0" rIns="0" bIns="0" rtlCol="0">
            <a:noAutofit/>
          </a:bodyPr>
          <a:lstStyle/>
          <a:p>
            <a:pPr>
              <a:lnSpc>
                <a:spcPct val="105000"/>
              </a:lnSpc>
            </a:pPr>
            <a:r>
              <a:rPr lang="de-DE" sz="1000" dirty="0">
                <a:latin typeface="+mj-lt"/>
              </a:rPr>
              <a:t>Median 4 (sehr gut)</a:t>
            </a:r>
          </a:p>
        </p:txBody>
      </p:sp>
      <p:sp>
        <p:nvSpPr>
          <p:cNvPr id="34" name="Textfeld 33">
            <a:extLst>
              <a:ext uri="{FF2B5EF4-FFF2-40B4-BE49-F238E27FC236}">
                <a16:creationId xmlns:a16="http://schemas.microsoft.com/office/drawing/2014/main" id="{E542988E-6175-4C0C-B8FD-3B2BB9493F55}"/>
              </a:ext>
            </a:extLst>
          </p:cNvPr>
          <p:cNvSpPr txBox="1"/>
          <p:nvPr/>
        </p:nvSpPr>
        <p:spPr bwMode="gray">
          <a:xfrm>
            <a:off x="0" y="6529260"/>
            <a:ext cx="5186971" cy="338554"/>
          </a:xfrm>
          <a:prstGeom prst="rect">
            <a:avLst/>
          </a:prstGeom>
          <a:noFill/>
        </p:spPr>
        <p:txBody>
          <a:bodyPr wrap="square">
            <a:spAutoFit/>
          </a:bodyPr>
          <a:lstStyle/>
          <a:p>
            <a:r>
              <a:rPr lang="de-DE" sz="800" dirty="0" err="1">
                <a:solidFill>
                  <a:srgbClr val="333333"/>
                </a:solidFill>
                <a:latin typeface="Calibri Light" panose="020F0302020204030204" pitchFamily="34" charset="0"/>
                <a:ea typeface="Times New Roman" panose="02020603050405020304" pitchFamily="18" charset="0"/>
                <a:cs typeface="Arial" panose="020B0604020202020204" pitchFamily="34" charset="0"/>
              </a:rPr>
              <a:t>d</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Degree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of</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freedom</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(Freiheitsgerade); NDVI: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Normalized</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Difference</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Vegetation Index ; SD: Standardabweichung; SF-8: Short-Form 8 Health Survey;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Subj</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subjektiv; TCD: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Tree</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cover</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 </a:t>
            </a:r>
            <a:r>
              <a:rPr lang="de-DE" sz="800" dirty="0" err="1">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density</a:t>
            </a:r>
            <a:r>
              <a:rPr lang="de-DE" sz="800" dirty="0">
                <a:solidFill>
                  <a:srgbClr val="333333"/>
                </a:solidFill>
                <a:effectLst/>
                <a:latin typeface="Calibri Light" panose="020F0302020204030204" pitchFamily="34" charset="0"/>
                <a:ea typeface="Times New Roman" panose="02020603050405020304" pitchFamily="18" charset="0"/>
                <a:cs typeface="Arial" panose="020B0604020202020204" pitchFamily="34" charset="0"/>
              </a:rPr>
              <a:t>.</a:t>
            </a:r>
            <a:endParaRPr lang="de-DE" sz="800" dirty="0"/>
          </a:p>
        </p:txBody>
      </p:sp>
    </p:spTree>
    <p:extLst>
      <p:ext uri="{BB962C8B-B14F-4D97-AF65-F5344CB8AC3E}">
        <p14:creationId xmlns:p14="http://schemas.microsoft.com/office/powerpoint/2010/main" val="384014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C14F9F0-4542-40D3-9AAE-B05964F9E8B3}"/>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9BAE237-504B-49E0-BE62-6BCA44A6EF5A}"/>
              </a:ext>
            </a:extLst>
          </p:cNvPr>
          <p:cNvSpPr>
            <a:spLocks noGrp="1"/>
          </p:cNvSpPr>
          <p:nvPr>
            <p:ph type="sldNum" sz="quarter" idx="12"/>
          </p:nvPr>
        </p:nvSpPr>
        <p:spPr/>
        <p:txBody>
          <a:bodyPr/>
          <a:lstStyle/>
          <a:p>
            <a:fld id="{9B00EF49-7894-4F53-A8DD-F7DB3BFC5032}" type="slidenum">
              <a:rPr lang="de-DE" smtClean="0"/>
              <a:t>25</a:t>
            </a:fld>
            <a:endParaRPr lang="de-DE" dirty="0"/>
          </a:p>
        </p:txBody>
      </p:sp>
      <p:sp>
        <p:nvSpPr>
          <p:cNvPr id="5" name="Titel 4">
            <a:extLst>
              <a:ext uri="{FF2B5EF4-FFF2-40B4-BE49-F238E27FC236}">
                <a16:creationId xmlns:a16="http://schemas.microsoft.com/office/drawing/2014/main" id="{032E3CA0-AF50-4826-988E-6AEBB9A3DD80}"/>
              </a:ext>
            </a:extLst>
          </p:cNvPr>
          <p:cNvSpPr>
            <a:spLocks noGrp="1"/>
          </p:cNvSpPr>
          <p:nvPr>
            <p:ph type="title"/>
          </p:nvPr>
        </p:nvSpPr>
        <p:spPr/>
        <p:txBody>
          <a:bodyPr/>
          <a:lstStyle/>
          <a:p>
            <a:r>
              <a:rPr lang="de-DE" b="1" dirty="0"/>
              <a:t>Grünflächen</a:t>
            </a:r>
          </a:p>
        </p:txBody>
      </p:sp>
      <p:sp>
        <p:nvSpPr>
          <p:cNvPr id="7" name="Titel 4">
            <a:extLst>
              <a:ext uri="{FF2B5EF4-FFF2-40B4-BE49-F238E27FC236}">
                <a16:creationId xmlns:a16="http://schemas.microsoft.com/office/drawing/2014/main" id="{EAE6B209-0FE9-48DF-8AE5-2C8931A08700}"/>
              </a:ext>
            </a:extLst>
          </p:cNvPr>
          <p:cNvSpPr txBox="1">
            <a:spLocks/>
          </p:cNvSpPr>
          <p:nvPr/>
        </p:nvSpPr>
        <p:spPr bwMode="gray">
          <a:xfrm>
            <a:off x="4316361" y="18865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Erste bivariate Ergebnisse</a:t>
            </a:r>
          </a:p>
        </p:txBody>
      </p:sp>
      <p:pic>
        <p:nvPicPr>
          <p:cNvPr id="10" name="Grafik 9">
            <a:extLst>
              <a:ext uri="{FF2B5EF4-FFF2-40B4-BE49-F238E27FC236}">
                <a16:creationId xmlns:a16="http://schemas.microsoft.com/office/drawing/2014/main" id="{A8299E01-BFE8-4A99-ADF7-69D3D0C63EBA}"/>
              </a:ext>
            </a:extLst>
          </p:cNvPr>
          <p:cNvPicPr>
            <a:picLocks noChangeAspect="1"/>
          </p:cNvPicPr>
          <p:nvPr/>
        </p:nvPicPr>
        <p:blipFill>
          <a:blip r:embed="rId2"/>
          <a:stretch>
            <a:fillRect/>
          </a:stretch>
        </p:blipFill>
        <p:spPr>
          <a:xfrm>
            <a:off x="3023759" y="1100116"/>
            <a:ext cx="5460365" cy="5324914"/>
          </a:xfrm>
          <a:prstGeom prst="rect">
            <a:avLst/>
          </a:prstGeom>
        </p:spPr>
      </p:pic>
    </p:spTree>
    <p:extLst>
      <p:ext uri="{BB962C8B-B14F-4D97-AF65-F5344CB8AC3E}">
        <p14:creationId xmlns:p14="http://schemas.microsoft.com/office/powerpoint/2010/main" val="1248981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C14F9F0-4542-40D3-9AAE-B05964F9E8B3}"/>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9BAE237-504B-49E0-BE62-6BCA44A6EF5A}"/>
              </a:ext>
            </a:extLst>
          </p:cNvPr>
          <p:cNvSpPr>
            <a:spLocks noGrp="1"/>
          </p:cNvSpPr>
          <p:nvPr>
            <p:ph type="sldNum" sz="quarter" idx="12"/>
          </p:nvPr>
        </p:nvSpPr>
        <p:spPr/>
        <p:txBody>
          <a:bodyPr/>
          <a:lstStyle/>
          <a:p>
            <a:fld id="{9B00EF49-7894-4F53-A8DD-F7DB3BFC5032}" type="slidenum">
              <a:rPr lang="de-DE" smtClean="0"/>
              <a:t>26</a:t>
            </a:fld>
            <a:endParaRPr lang="de-DE" dirty="0"/>
          </a:p>
        </p:txBody>
      </p:sp>
      <p:sp>
        <p:nvSpPr>
          <p:cNvPr id="5" name="Titel 4">
            <a:extLst>
              <a:ext uri="{FF2B5EF4-FFF2-40B4-BE49-F238E27FC236}">
                <a16:creationId xmlns:a16="http://schemas.microsoft.com/office/drawing/2014/main" id="{032E3CA0-AF50-4826-988E-6AEBB9A3DD80}"/>
              </a:ext>
            </a:extLst>
          </p:cNvPr>
          <p:cNvSpPr>
            <a:spLocks noGrp="1"/>
          </p:cNvSpPr>
          <p:nvPr>
            <p:ph type="title"/>
          </p:nvPr>
        </p:nvSpPr>
        <p:spPr/>
        <p:txBody>
          <a:bodyPr/>
          <a:lstStyle/>
          <a:p>
            <a:r>
              <a:rPr lang="de-DE" b="1" dirty="0"/>
              <a:t>Was steht noch auf der Liste ?!</a:t>
            </a:r>
          </a:p>
        </p:txBody>
      </p:sp>
      <p:sp>
        <p:nvSpPr>
          <p:cNvPr id="7" name="Titel 4">
            <a:extLst>
              <a:ext uri="{FF2B5EF4-FFF2-40B4-BE49-F238E27FC236}">
                <a16:creationId xmlns:a16="http://schemas.microsoft.com/office/drawing/2014/main" id="{EAE6B209-0FE9-48DF-8AE5-2C8931A08700}"/>
              </a:ext>
            </a:extLst>
          </p:cNvPr>
          <p:cNvSpPr txBox="1">
            <a:spLocks/>
          </p:cNvSpPr>
          <p:nvPr/>
        </p:nvSpPr>
        <p:spPr bwMode="gray">
          <a:xfrm>
            <a:off x="4007417" y="205565"/>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Ausblick </a:t>
            </a:r>
          </a:p>
        </p:txBody>
      </p:sp>
      <p:sp>
        <p:nvSpPr>
          <p:cNvPr id="8" name="Rechteck: abgerundete Ecken 4">
            <a:extLst>
              <a:ext uri="{FF2B5EF4-FFF2-40B4-BE49-F238E27FC236}">
                <a16:creationId xmlns:a16="http://schemas.microsoft.com/office/drawing/2014/main" id="{507500F2-3448-4DD8-9A77-A75B6ABF15A8}"/>
              </a:ext>
            </a:extLst>
          </p:cNvPr>
          <p:cNvSpPr/>
          <p:nvPr/>
        </p:nvSpPr>
        <p:spPr>
          <a:xfrm>
            <a:off x="412288" y="1918773"/>
            <a:ext cx="5668388" cy="1874744"/>
          </a:xfrm>
          <a:prstGeom prst="roundRect">
            <a:avLst/>
          </a:prstGeom>
          <a:solidFill>
            <a:schemeClr val="bg1">
              <a:lumMod val="9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742950" lvl="1" indent="-285750">
              <a:buFont typeface="Arial" panose="020B0604020202020204" pitchFamily="34" charset="0"/>
              <a:buChar char="•"/>
            </a:pPr>
            <a:r>
              <a:rPr lang="de-DE" sz="2000" b="1" dirty="0">
                <a:solidFill>
                  <a:schemeClr val="tx1"/>
                </a:solidFill>
                <a:latin typeface="+mj-lt"/>
                <a:ea typeface="Calibri" panose="020F0502020204030204" pitchFamily="34" charset="0"/>
                <a:cs typeface="Calibri" panose="020F0502020204030204" pitchFamily="34" charset="0"/>
              </a:rPr>
              <a:t>Weitere Analysen ( z.B. statistische Glättung)</a:t>
            </a:r>
          </a:p>
          <a:p>
            <a:pPr marL="742950" lvl="1" indent="-285750">
              <a:buFont typeface="Arial" panose="020B0604020202020204" pitchFamily="34" charset="0"/>
              <a:buChar char="•"/>
            </a:pPr>
            <a:r>
              <a:rPr lang="de-DE" sz="2000" b="1" dirty="0">
                <a:solidFill>
                  <a:schemeClr val="tx1"/>
                </a:solidFill>
                <a:latin typeface="+mj-lt"/>
                <a:ea typeface="Calibri" panose="020F0502020204030204" pitchFamily="34" charset="0"/>
                <a:cs typeface="Calibri" panose="020F0502020204030204" pitchFamily="34" charset="0"/>
              </a:rPr>
              <a:t>Räumliche Cluster bzw. Hotspot Analyse</a:t>
            </a:r>
          </a:p>
          <a:p>
            <a:pPr marL="742950" lvl="1" indent="-285750">
              <a:buFont typeface="Arial" panose="020B0604020202020204" pitchFamily="34" charset="0"/>
              <a:buChar char="•"/>
            </a:pPr>
            <a:r>
              <a:rPr lang="de-DE" sz="2000" b="1" dirty="0">
                <a:solidFill>
                  <a:schemeClr val="tx1"/>
                </a:solidFill>
                <a:latin typeface="+mj-lt"/>
                <a:ea typeface="Calibri" panose="020F0502020204030204" pitchFamily="34" charset="0"/>
                <a:cs typeface="Calibri" panose="020F0502020204030204" pitchFamily="34" charset="0"/>
              </a:rPr>
              <a:t>Mehrebenenmodelle zwischen Umweltexpositionen und Gesundheitsoutcomes</a:t>
            </a:r>
          </a:p>
        </p:txBody>
      </p:sp>
      <p:sp>
        <p:nvSpPr>
          <p:cNvPr id="9" name="Rechteck: abgerundete Ecken 4">
            <a:extLst>
              <a:ext uri="{FF2B5EF4-FFF2-40B4-BE49-F238E27FC236}">
                <a16:creationId xmlns:a16="http://schemas.microsoft.com/office/drawing/2014/main" id="{BCA0CADA-F184-4C1C-BAB8-E2A37E87FC85}"/>
              </a:ext>
            </a:extLst>
          </p:cNvPr>
          <p:cNvSpPr/>
          <p:nvPr/>
        </p:nvSpPr>
        <p:spPr>
          <a:xfrm>
            <a:off x="492431" y="4162913"/>
            <a:ext cx="5251129" cy="955746"/>
          </a:xfrm>
          <a:prstGeom prst="roundRect">
            <a:avLst/>
          </a:prstGeom>
          <a:solidFill>
            <a:schemeClr val="bg1">
              <a:lumMod val="9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742950" lvl="1" indent="-285750">
              <a:buFont typeface="Arial" panose="020B0604020202020204" pitchFamily="34" charset="0"/>
              <a:buChar char="•"/>
            </a:pPr>
            <a:r>
              <a:rPr lang="de-DE" sz="2000" b="1" dirty="0">
                <a:solidFill>
                  <a:schemeClr val="tx1"/>
                </a:solidFill>
                <a:latin typeface="+mj-lt"/>
                <a:ea typeface="Calibri" panose="020F0502020204030204" pitchFamily="34" charset="0"/>
                <a:cs typeface="Calibri" panose="020F0502020204030204" pitchFamily="34" charset="0"/>
              </a:rPr>
              <a:t>Vorbereitungen des Arbeitspaketes II</a:t>
            </a:r>
          </a:p>
          <a:p>
            <a:pPr marL="1200150" lvl="2" indent="-285750">
              <a:buFont typeface="Arial" panose="020B0604020202020204" pitchFamily="34" charset="0"/>
              <a:buChar char="•"/>
            </a:pPr>
            <a:r>
              <a:rPr lang="de-DE" sz="2000" b="1" dirty="0">
                <a:solidFill>
                  <a:schemeClr val="tx1"/>
                </a:solidFill>
                <a:latin typeface="+mj-lt"/>
                <a:ea typeface="Calibri" panose="020F0502020204030204" pitchFamily="34" charset="0"/>
                <a:cs typeface="Calibri" panose="020F0502020204030204" pitchFamily="34" charset="0"/>
              </a:rPr>
              <a:t>Planung Primärdatenerhebung</a:t>
            </a:r>
          </a:p>
          <a:p>
            <a:pPr marL="1200150" lvl="2" indent="-285750">
              <a:buFont typeface="Arial" panose="020B0604020202020204" pitchFamily="34" charset="0"/>
              <a:buChar char="•"/>
            </a:pPr>
            <a:r>
              <a:rPr lang="de-DE" sz="2000" b="1" dirty="0">
                <a:solidFill>
                  <a:schemeClr val="tx1"/>
                </a:solidFill>
                <a:latin typeface="+mj-lt"/>
                <a:ea typeface="Calibri" panose="020F0502020204030204" pitchFamily="34" charset="0"/>
                <a:cs typeface="Calibri" panose="020F0502020204030204" pitchFamily="34" charset="0"/>
              </a:rPr>
              <a:t>Entwicklung eines Fragebogens</a:t>
            </a:r>
          </a:p>
        </p:txBody>
      </p:sp>
      <p:grpSp>
        <p:nvGrpSpPr>
          <p:cNvPr id="3" name="Gruppieren 2">
            <a:extLst>
              <a:ext uri="{FF2B5EF4-FFF2-40B4-BE49-F238E27FC236}">
                <a16:creationId xmlns:a16="http://schemas.microsoft.com/office/drawing/2014/main" id="{8D43487C-E56A-4D0E-8333-207E7B8832F7}"/>
              </a:ext>
            </a:extLst>
          </p:cNvPr>
          <p:cNvGrpSpPr/>
          <p:nvPr/>
        </p:nvGrpSpPr>
        <p:grpSpPr>
          <a:xfrm>
            <a:off x="6585838" y="1918773"/>
            <a:ext cx="5072738" cy="2972360"/>
            <a:chOff x="1613814" y="914344"/>
            <a:chExt cx="9035715" cy="5399293"/>
          </a:xfrm>
        </p:grpSpPr>
        <p:grpSp>
          <p:nvGrpSpPr>
            <p:cNvPr id="10" name="Gruppieren 9">
              <a:extLst>
                <a:ext uri="{FF2B5EF4-FFF2-40B4-BE49-F238E27FC236}">
                  <a16:creationId xmlns:a16="http://schemas.microsoft.com/office/drawing/2014/main" id="{FDA212B2-9E06-483E-89E5-9D77FE97E8F7}"/>
                </a:ext>
              </a:extLst>
            </p:cNvPr>
            <p:cNvGrpSpPr/>
            <p:nvPr/>
          </p:nvGrpSpPr>
          <p:grpSpPr>
            <a:xfrm>
              <a:off x="1613814" y="914344"/>
              <a:ext cx="9035715" cy="5399293"/>
              <a:chOff x="480766" y="1579734"/>
              <a:chExt cx="5354426" cy="3124240"/>
            </a:xfrm>
          </p:grpSpPr>
          <p:grpSp>
            <p:nvGrpSpPr>
              <p:cNvPr id="11" name="Gruppieren 10">
                <a:extLst>
                  <a:ext uri="{FF2B5EF4-FFF2-40B4-BE49-F238E27FC236}">
                    <a16:creationId xmlns:a16="http://schemas.microsoft.com/office/drawing/2014/main" id="{0816A16A-2C6F-4461-BD9F-6F9842D33240}"/>
                  </a:ext>
                </a:extLst>
              </p:cNvPr>
              <p:cNvGrpSpPr/>
              <p:nvPr/>
            </p:nvGrpSpPr>
            <p:grpSpPr>
              <a:xfrm>
                <a:off x="480766" y="1579734"/>
                <a:ext cx="5354426" cy="3124240"/>
                <a:chOff x="7503735" y="804893"/>
                <a:chExt cx="4688265" cy="2741654"/>
              </a:xfrm>
            </p:grpSpPr>
            <p:pic>
              <p:nvPicPr>
                <p:cNvPr id="13" name="Grafik 12">
                  <a:extLst>
                    <a:ext uri="{FF2B5EF4-FFF2-40B4-BE49-F238E27FC236}">
                      <a16:creationId xmlns:a16="http://schemas.microsoft.com/office/drawing/2014/main" id="{183C22F8-6D20-4DA0-98FD-C56C3C293E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736" y="807938"/>
                  <a:ext cx="4688264" cy="2738609"/>
                </a:xfrm>
                <a:prstGeom prst="rect">
                  <a:avLst/>
                </a:prstGeom>
                <a:ln>
                  <a:solidFill>
                    <a:schemeClr val="tx1"/>
                  </a:solidFill>
                  <a:prstDash val="sysDot"/>
                </a:ln>
              </p:spPr>
            </p:pic>
            <p:grpSp>
              <p:nvGrpSpPr>
                <p:cNvPr id="14" name="Gruppieren 13">
                  <a:extLst>
                    <a:ext uri="{FF2B5EF4-FFF2-40B4-BE49-F238E27FC236}">
                      <a16:creationId xmlns:a16="http://schemas.microsoft.com/office/drawing/2014/main" id="{8572CE46-6898-4D9D-9FA5-22ECBF414037}"/>
                    </a:ext>
                  </a:extLst>
                </p:cNvPr>
                <p:cNvGrpSpPr/>
                <p:nvPr/>
              </p:nvGrpSpPr>
              <p:grpSpPr>
                <a:xfrm>
                  <a:off x="7503735" y="804893"/>
                  <a:ext cx="4688265" cy="2739585"/>
                  <a:chOff x="7503736" y="804893"/>
                  <a:chExt cx="4688265" cy="2739585"/>
                </a:xfrm>
              </p:grpSpPr>
              <p:sp>
                <p:nvSpPr>
                  <p:cNvPr id="15" name="Rechteck 14">
                    <a:extLst>
                      <a:ext uri="{FF2B5EF4-FFF2-40B4-BE49-F238E27FC236}">
                        <a16:creationId xmlns:a16="http://schemas.microsoft.com/office/drawing/2014/main" id="{AC058DC0-5B94-451B-8A6B-AC630A632C74}"/>
                      </a:ext>
                    </a:extLst>
                  </p:cNvPr>
                  <p:cNvSpPr/>
                  <p:nvPr/>
                </p:nvSpPr>
                <p:spPr bwMode="gray">
                  <a:xfrm>
                    <a:off x="7503736" y="1981199"/>
                    <a:ext cx="1451728" cy="1563279"/>
                  </a:xfrm>
                  <a:prstGeom prst="rect">
                    <a:avLst/>
                  </a:prstGeom>
                  <a:solidFill>
                    <a:srgbClr val="F2F2F2">
                      <a:alpha val="40000"/>
                    </a:srgbClr>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sp>
                <p:nvSpPr>
                  <p:cNvPr id="16" name="Rechteck 15">
                    <a:extLst>
                      <a:ext uri="{FF2B5EF4-FFF2-40B4-BE49-F238E27FC236}">
                        <a16:creationId xmlns:a16="http://schemas.microsoft.com/office/drawing/2014/main" id="{120B82C6-6D68-44AA-B243-22C0DB19AF6B}"/>
                      </a:ext>
                    </a:extLst>
                  </p:cNvPr>
                  <p:cNvSpPr/>
                  <p:nvPr/>
                </p:nvSpPr>
                <p:spPr bwMode="gray">
                  <a:xfrm>
                    <a:off x="8955464" y="804893"/>
                    <a:ext cx="3236537" cy="2739585"/>
                  </a:xfrm>
                  <a:prstGeom prst="rect">
                    <a:avLst/>
                  </a:prstGeom>
                  <a:solidFill>
                    <a:srgbClr val="F2F2F2">
                      <a:alpha val="40000"/>
                    </a:srgbClr>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sp>
                <p:nvSpPr>
                  <p:cNvPr id="17" name="Rechteck 16">
                    <a:extLst>
                      <a:ext uri="{FF2B5EF4-FFF2-40B4-BE49-F238E27FC236}">
                        <a16:creationId xmlns:a16="http://schemas.microsoft.com/office/drawing/2014/main" id="{EE242EE5-C260-464B-8087-6DFE928C06CC}"/>
                      </a:ext>
                    </a:extLst>
                  </p:cNvPr>
                  <p:cNvSpPr/>
                  <p:nvPr/>
                </p:nvSpPr>
                <p:spPr bwMode="gray">
                  <a:xfrm>
                    <a:off x="7579935" y="804893"/>
                    <a:ext cx="1375529" cy="426973"/>
                  </a:xfrm>
                  <a:prstGeom prst="rect">
                    <a:avLst/>
                  </a:prstGeom>
                  <a:solidFill>
                    <a:srgbClr val="F2F2F2">
                      <a:alpha val="40000"/>
                    </a:srgbClr>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sp>
                <p:nvSpPr>
                  <p:cNvPr id="18" name="Rechteck 17">
                    <a:extLst>
                      <a:ext uri="{FF2B5EF4-FFF2-40B4-BE49-F238E27FC236}">
                        <a16:creationId xmlns:a16="http://schemas.microsoft.com/office/drawing/2014/main" id="{4C227750-4448-470D-84B0-803C82C854F2}"/>
                      </a:ext>
                    </a:extLst>
                  </p:cNvPr>
                  <p:cNvSpPr/>
                  <p:nvPr/>
                </p:nvSpPr>
                <p:spPr bwMode="gray">
                  <a:xfrm>
                    <a:off x="7861954" y="1621410"/>
                    <a:ext cx="1169709" cy="357720"/>
                  </a:xfrm>
                  <a:prstGeom prst="rect">
                    <a:avLst/>
                  </a:prstGeom>
                  <a:solidFill>
                    <a:srgbClr val="F2F2F2">
                      <a:alpha val="40000"/>
                    </a:srgbClr>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sp>
                <p:nvSpPr>
                  <p:cNvPr id="19" name="Rechteck 18">
                    <a:extLst>
                      <a:ext uri="{FF2B5EF4-FFF2-40B4-BE49-F238E27FC236}">
                        <a16:creationId xmlns:a16="http://schemas.microsoft.com/office/drawing/2014/main" id="{02FF9C9C-8004-4E7D-8FCB-EE0E44AB44D1}"/>
                      </a:ext>
                    </a:extLst>
                  </p:cNvPr>
                  <p:cNvSpPr/>
                  <p:nvPr/>
                </p:nvSpPr>
                <p:spPr bwMode="gray">
                  <a:xfrm>
                    <a:off x="7503736" y="807937"/>
                    <a:ext cx="358219" cy="1172227"/>
                  </a:xfrm>
                  <a:prstGeom prst="rect">
                    <a:avLst/>
                  </a:prstGeom>
                  <a:solidFill>
                    <a:srgbClr val="F2F2F2">
                      <a:alpha val="40000"/>
                    </a:srgbClr>
                  </a:solidFill>
                  <a:ln w="63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a:solidFill>
                        <a:schemeClr val="tx1"/>
                      </a:solidFill>
                      <a:latin typeface="+mj-lt"/>
                    </a:endParaRPr>
                  </a:p>
                </p:txBody>
              </p:sp>
            </p:grpSp>
          </p:grpSp>
          <p:sp>
            <p:nvSpPr>
              <p:cNvPr id="12" name="Rechteck 11">
                <a:extLst>
                  <a:ext uri="{FF2B5EF4-FFF2-40B4-BE49-F238E27FC236}">
                    <a16:creationId xmlns:a16="http://schemas.microsoft.com/office/drawing/2014/main" id="{418B5D1E-A213-4494-9347-6EBC06888C5F}"/>
                  </a:ext>
                </a:extLst>
              </p:cNvPr>
              <p:cNvSpPr/>
              <p:nvPr/>
            </p:nvSpPr>
            <p:spPr bwMode="gray">
              <a:xfrm>
                <a:off x="938479" y="2540042"/>
                <a:ext cx="1248888" cy="407637"/>
              </a:xfrm>
              <a:prstGeom prst="rect">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grpSp>
        <p:sp>
          <p:nvSpPr>
            <p:cNvPr id="20" name="Rechteck 19">
              <a:extLst>
                <a:ext uri="{FF2B5EF4-FFF2-40B4-BE49-F238E27FC236}">
                  <a16:creationId xmlns:a16="http://schemas.microsoft.com/office/drawing/2014/main" id="{12394C75-6A96-4FE6-9989-936A5EA0BFDA}"/>
                </a:ext>
              </a:extLst>
            </p:cNvPr>
            <p:cNvSpPr/>
            <p:nvPr/>
          </p:nvSpPr>
          <p:spPr bwMode="gray">
            <a:xfrm>
              <a:off x="2324304" y="1756249"/>
              <a:ext cx="2107527" cy="7044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grpSp>
    </p:spTree>
    <p:extLst>
      <p:ext uri="{BB962C8B-B14F-4D97-AF65-F5344CB8AC3E}">
        <p14:creationId xmlns:p14="http://schemas.microsoft.com/office/powerpoint/2010/main" val="3104291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bwMode="gray"/>
        <p:txBody>
          <a:bodyPr/>
          <a:lstStyle/>
          <a:p>
            <a:r>
              <a:rPr lang="de-DE" dirty="0"/>
              <a:t>Institut für Versorgungsforschung in der Dermatologie &amp; bei Pflegeberufen (IVDP), AG Gesundheitsgeografie</a:t>
            </a:r>
          </a:p>
        </p:txBody>
      </p:sp>
      <p:sp>
        <p:nvSpPr>
          <p:cNvPr id="4" name="Textplatzhalter 3"/>
          <p:cNvSpPr>
            <a:spLocks noGrp="1"/>
          </p:cNvSpPr>
          <p:nvPr>
            <p:ph type="body" sz="quarter" idx="12"/>
          </p:nvPr>
        </p:nvSpPr>
        <p:spPr bwMode="gray"/>
        <p:txBody>
          <a:bodyPr/>
          <a:lstStyle/>
          <a:p>
            <a:pPr lvl="1"/>
            <a:r>
              <a:rPr lang="de-DE" dirty="0"/>
              <a:t>Martinistraße 52 | D-20246 Hamburg</a:t>
            </a:r>
          </a:p>
          <a:p>
            <a:r>
              <a:rPr lang="de-DE" dirty="0"/>
              <a:t>Katharina Schulze, </a:t>
            </a:r>
            <a:r>
              <a:rPr lang="de-DE" dirty="0" err="1"/>
              <a:t>M.Sc</a:t>
            </a:r>
            <a:r>
              <a:rPr lang="de-DE" dirty="0"/>
              <a:t>.</a:t>
            </a:r>
          </a:p>
          <a:p>
            <a:pPr lvl="1"/>
            <a:r>
              <a:rPr lang="de-DE" dirty="0"/>
              <a:t>Wissenschaftliche Mitarbeiterin, FG Gesundheitsgeographie</a:t>
            </a:r>
          </a:p>
          <a:p>
            <a:pPr lvl="1"/>
            <a:r>
              <a:rPr lang="de-DE" dirty="0"/>
              <a:t>Telefon	+49 (0) 40 7410-59282</a:t>
            </a:r>
            <a:br>
              <a:rPr lang="de-DE" dirty="0"/>
            </a:br>
            <a:r>
              <a:rPr lang="de-DE" dirty="0"/>
              <a:t>ka.schulze@uke.de | www.uke.de</a:t>
            </a:r>
          </a:p>
          <a:p>
            <a:pPr lvl="1"/>
            <a:endParaRPr lang="de-DE" dirty="0"/>
          </a:p>
          <a:p>
            <a:endParaRPr lang="de-DE" dirty="0"/>
          </a:p>
        </p:txBody>
      </p:sp>
      <p:sp>
        <p:nvSpPr>
          <p:cNvPr id="3" name="Textplatzhalter 2"/>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1312194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C5FD5-B794-45E4-8FED-101A211A1885}"/>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0B68F65F-E8FC-480D-BF90-D276D9D2CE18}"/>
              </a:ext>
            </a:extLst>
          </p:cNvPr>
          <p:cNvSpPr>
            <a:spLocks noGrp="1"/>
          </p:cNvSpPr>
          <p:nvPr>
            <p:ph type="sldNum" sz="quarter" idx="12"/>
          </p:nvPr>
        </p:nvSpPr>
        <p:spPr/>
        <p:txBody>
          <a:bodyPr/>
          <a:lstStyle/>
          <a:p>
            <a:fld id="{9B00EF49-7894-4F53-A8DD-F7DB3BFC5032}" type="slidenum">
              <a:rPr lang="de-DE" smtClean="0"/>
              <a:t>28</a:t>
            </a:fld>
            <a:endParaRPr lang="de-DE" dirty="0"/>
          </a:p>
        </p:txBody>
      </p:sp>
      <p:sp>
        <p:nvSpPr>
          <p:cNvPr id="5" name="Textfeld 4">
            <a:extLst>
              <a:ext uri="{FF2B5EF4-FFF2-40B4-BE49-F238E27FC236}">
                <a16:creationId xmlns:a16="http://schemas.microsoft.com/office/drawing/2014/main" id="{138E2268-8C2C-4363-8F36-CB2D420073C6}"/>
              </a:ext>
            </a:extLst>
          </p:cNvPr>
          <p:cNvSpPr txBox="1"/>
          <p:nvPr/>
        </p:nvSpPr>
        <p:spPr bwMode="gray">
          <a:xfrm>
            <a:off x="472272" y="894304"/>
            <a:ext cx="4350936" cy="773723"/>
          </a:xfrm>
          <a:prstGeom prst="rect">
            <a:avLst/>
          </a:prstGeom>
          <a:noFill/>
        </p:spPr>
        <p:txBody>
          <a:bodyPr wrap="square" lIns="0" tIns="0" rIns="0" bIns="0" rtlCol="0">
            <a:noAutofit/>
          </a:bodyPr>
          <a:lstStyle/>
          <a:p>
            <a:pPr>
              <a:lnSpc>
                <a:spcPct val="105000"/>
              </a:lnSpc>
            </a:pPr>
            <a:r>
              <a:rPr lang="de-DE" sz="4000" b="1" dirty="0">
                <a:solidFill>
                  <a:srgbClr val="002060"/>
                </a:solidFill>
                <a:latin typeface="+mj-lt"/>
              </a:rPr>
              <a:t>Luftqualität</a:t>
            </a:r>
          </a:p>
        </p:txBody>
      </p:sp>
      <p:pic>
        <p:nvPicPr>
          <p:cNvPr id="11" name="Grafik 10">
            <a:extLst>
              <a:ext uri="{FF2B5EF4-FFF2-40B4-BE49-F238E27FC236}">
                <a16:creationId xmlns:a16="http://schemas.microsoft.com/office/drawing/2014/main" id="{B3FC59EC-99B5-4EB7-B711-112B85E7F0AC}"/>
              </a:ext>
            </a:extLst>
          </p:cNvPr>
          <p:cNvPicPr>
            <a:picLocks noChangeAspect="1"/>
          </p:cNvPicPr>
          <p:nvPr/>
        </p:nvPicPr>
        <p:blipFill>
          <a:blip r:embed="rId2"/>
          <a:stretch>
            <a:fillRect/>
          </a:stretch>
        </p:blipFill>
        <p:spPr>
          <a:xfrm>
            <a:off x="1156513" y="0"/>
            <a:ext cx="9878973" cy="6858000"/>
          </a:xfrm>
          <a:prstGeom prst="rect">
            <a:avLst/>
          </a:prstGeom>
        </p:spPr>
      </p:pic>
    </p:spTree>
    <p:extLst>
      <p:ext uri="{BB962C8B-B14F-4D97-AF65-F5344CB8AC3E}">
        <p14:creationId xmlns:p14="http://schemas.microsoft.com/office/powerpoint/2010/main" val="443563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C5FD5-B794-45E4-8FED-101A211A1885}"/>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0B68F65F-E8FC-480D-BF90-D276D9D2CE18}"/>
              </a:ext>
            </a:extLst>
          </p:cNvPr>
          <p:cNvSpPr>
            <a:spLocks noGrp="1"/>
          </p:cNvSpPr>
          <p:nvPr>
            <p:ph type="sldNum" sz="quarter" idx="12"/>
          </p:nvPr>
        </p:nvSpPr>
        <p:spPr/>
        <p:txBody>
          <a:bodyPr/>
          <a:lstStyle/>
          <a:p>
            <a:fld id="{9B00EF49-7894-4F53-A8DD-F7DB3BFC5032}" type="slidenum">
              <a:rPr lang="de-DE" smtClean="0"/>
              <a:t>29</a:t>
            </a:fld>
            <a:endParaRPr lang="de-DE" dirty="0"/>
          </a:p>
        </p:txBody>
      </p:sp>
      <p:pic>
        <p:nvPicPr>
          <p:cNvPr id="7" name="Grafik 6">
            <a:extLst>
              <a:ext uri="{FF2B5EF4-FFF2-40B4-BE49-F238E27FC236}">
                <a16:creationId xmlns:a16="http://schemas.microsoft.com/office/drawing/2014/main" id="{36BAA2AD-A51A-42AA-BAA7-0EB70497663E}"/>
              </a:ext>
            </a:extLst>
          </p:cNvPr>
          <p:cNvPicPr>
            <a:picLocks noChangeAspect="1"/>
          </p:cNvPicPr>
          <p:nvPr/>
        </p:nvPicPr>
        <p:blipFill>
          <a:blip r:embed="rId2"/>
          <a:stretch>
            <a:fillRect/>
          </a:stretch>
        </p:blipFill>
        <p:spPr>
          <a:xfrm>
            <a:off x="1257841" y="797404"/>
            <a:ext cx="8870897" cy="6060596"/>
          </a:xfrm>
          <a:prstGeom prst="rect">
            <a:avLst/>
          </a:prstGeom>
        </p:spPr>
      </p:pic>
    </p:spTree>
    <p:extLst>
      <p:ext uri="{BB962C8B-B14F-4D97-AF65-F5344CB8AC3E}">
        <p14:creationId xmlns:p14="http://schemas.microsoft.com/office/powerpoint/2010/main" val="3417065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245A826-BA5E-448E-BA38-DEF86CCA2F5D}"/>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625CB8D1-A096-4FE8-B34C-D4800A9EA124}"/>
              </a:ext>
            </a:extLst>
          </p:cNvPr>
          <p:cNvSpPr>
            <a:spLocks noGrp="1"/>
          </p:cNvSpPr>
          <p:nvPr>
            <p:ph type="sldNum" sz="quarter" idx="12"/>
          </p:nvPr>
        </p:nvSpPr>
        <p:spPr/>
        <p:txBody>
          <a:bodyPr/>
          <a:lstStyle/>
          <a:p>
            <a:fld id="{9B00EF49-7894-4F53-A8DD-F7DB3BFC5032}" type="slidenum">
              <a:rPr lang="de-DE" smtClean="0"/>
              <a:t>3</a:t>
            </a:fld>
            <a:endParaRPr lang="de-DE" dirty="0"/>
          </a:p>
        </p:txBody>
      </p:sp>
      <p:sp>
        <p:nvSpPr>
          <p:cNvPr id="7" name="Titel 4">
            <a:extLst>
              <a:ext uri="{FF2B5EF4-FFF2-40B4-BE49-F238E27FC236}">
                <a16:creationId xmlns:a16="http://schemas.microsoft.com/office/drawing/2014/main" id="{229A7A98-D88B-4321-84FE-83F354494162}"/>
              </a:ext>
            </a:extLst>
          </p:cNvPr>
          <p:cNvSpPr txBox="1">
            <a:spLocks/>
          </p:cNvSpPr>
          <p:nvPr/>
        </p:nvSpPr>
        <p:spPr bwMode="gray">
          <a:xfrm>
            <a:off x="3492708" y="188656"/>
            <a:ext cx="4996480"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Die </a:t>
            </a:r>
            <a:r>
              <a:rPr lang="de-DE" sz="2800" b="1" u="sng" dirty="0"/>
              <a:t>H</a:t>
            </a:r>
            <a:r>
              <a:rPr lang="de-DE" b="1" dirty="0"/>
              <a:t>amburg </a:t>
            </a:r>
            <a:r>
              <a:rPr lang="de-DE" b="1" u="sng" dirty="0"/>
              <a:t>C</a:t>
            </a:r>
            <a:r>
              <a:rPr lang="de-DE" b="1" dirty="0"/>
              <a:t>ity </a:t>
            </a:r>
            <a:r>
              <a:rPr lang="de-DE" b="1" u="sng" dirty="0"/>
              <a:t>H</a:t>
            </a:r>
            <a:r>
              <a:rPr lang="de-DE" b="1" dirty="0"/>
              <a:t>ealth </a:t>
            </a:r>
            <a:r>
              <a:rPr lang="de-DE" b="1" u="sng" dirty="0"/>
              <a:t>S</a:t>
            </a:r>
            <a:r>
              <a:rPr lang="de-DE" b="1" dirty="0"/>
              <a:t>tudie</a:t>
            </a:r>
          </a:p>
        </p:txBody>
      </p:sp>
      <p:sp>
        <p:nvSpPr>
          <p:cNvPr id="10" name="Rechteck: abgerundete Ecken 4">
            <a:extLst>
              <a:ext uri="{FF2B5EF4-FFF2-40B4-BE49-F238E27FC236}">
                <a16:creationId xmlns:a16="http://schemas.microsoft.com/office/drawing/2014/main" id="{B7678EC6-E7C2-40AA-988A-7537DE6DD7E9}"/>
              </a:ext>
            </a:extLst>
          </p:cNvPr>
          <p:cNvSpPr/>
          <p:nvPr/>
        </p:nvSpPr>
        <p:spPr>
          <a:xfrm>
            <a:off x="1283306" y="1012633"/>
            <a:ext cx="9625388" cy="582105"/>
          </a:xfrm>
          <a:prstGeom prst="roundRect">
            <a:avLst/>
          </a:prstGeom>
          <a:solidFill>
            <a:schemeClr val="bg1">
              <a:lumMod val="9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285750" indent="-285750">
              <a:buFont typeface="Arial" panose="020B0604020202020204" pitchFamily="34" charset="0"/>
              <a:buChar char="•"/>
            </a:pPr>
            <a:r>
              <a:rPr lang="de-DE" sz="1400" b="1" dirty="0">
                <a:solidFill>
                  <a:schemeClr val="tx1"/>
                </a:solidFill>
                <a:latin typeface="+mj-lt"/>
                <a:ea typeface="Calibri" panose="020F0502020204030204" pitchFamily="34" charset="0"/>
                <a:cs typeface="Calibri" panose="020F0502020204030204" pitchFamily="34" charset="0"/>
              </a:rPr>
              <a:t>Populationsbasierte Kohortenstudie</a:t>
            </a:r>
          </a:p>
          <a:p>
            <a:pPr marL="285750" indent="-285750">
              <a:buFont typeface="Arial" panose="020B0604020202020204" pitchFamily="34" charset="0"/>
              <a:buChar char="•"/>
            </a:pPr>
            <a:r>
              <a:rPr lang="de-DE" sz="1400" b="1" dirty="0">
                <a:solidFill>
                  <a:schemeClr val="tx1"/>
                </a:solidFill>
                <a:latin typeface="+mj-lt"/>
                <a:ea typeface="Calibri" panose="020F0502020204030204" pitchFamily="34" charset="0"/>
                <a:cs typeface="Calibri" panose="020F0502020204030204" pitchFamily="34" charset="0"/>
              </a:rPr>
              <a:t>Start: </a:t>
            </a:r>
            <a:r>
              <a:rPr lang="de-DE" sz="1400" dirty="0">
                <a:solidFill>
                  <a:schemeClr val="tx1"/>
                </a:solidFill>
                <a:latin typeface="+mj-lt"/>
                <a:ea typeface="Calibri" panose="020F0502020204030204" pitchFamily="34" charset="0"/>
                <a:cs typeface="Calibri" panose="020F0502020204030204" pitchFamily="34" charset="0"/>
              </a:rPr>
              <a:t>2016</a:t>
            </a:r>
          </a:p>
          <a:p>
            <a:pPr marL="285750" indent="-285750">
              <a:buFont typeface="Arial" panose="020B0604020202020204" pitchFamily="34" charset="0"/>
              <a:buChar char="•"/>
            </a:pPr>
            <a:r>
              <a:rPr lang="de-DE" sz="1400" b="1" dirty="0">
                <a:solidFill>
                  <a:schemeClr val="tx1"/>
                </a:solidFill>
                <a:latin typeface="+mj-lt"/>
                <a:ea typeface="Calibri" panose="020F0502020204030204" pitchFamily="34" charset="0"/>
                <a:cs typeface="Calibri" panose="020F0502020204030204" pitchFamily="34" charset="0"/>
              </a:rPr>
              <a:t>Studienpopulation: </a:t>
            </a:r>
            <a:r>
              <a:rPr lang="de-DE" sz="1400" dirty="0">
                <a:solidFill>
                  <a:schemeClr val="tx1"/>
                </a:solidFill>
                <a:latin typeface="+mj-lt"/>
                <a:ea typeface="Calibri" panose="020F0502020204030204" pitchFamily="34" charset="0"/>
                <a:cs typeface="Calibri" panose="020F0502020204030204" pitchFamily="34" charset="0"/>
              </a:rPr>
              <a:t>Bevölkerung der Stadt Hamburg</a:t>
            </a:r>
          </a:p>
          <a:p>
            <a:pPr marL="285750" indent="-285750">
              <a:buFont typeface="Arial" panose="020B0604020202020204" pitchFamily="34" charset="0"/>
              <a:buChar char="•"/>
            </a:pPr>
            <a:r>
              <a:rPr lang="de-DE" sz="1400" b="1" dirty="0">
                <a:solidFill>
                  <a:schemeClr val="tx1"/>
                </a:solidFill>
                <a:latin typeface="+mj-lt"/>
                <a:ea typeface="Calibri" panose="020F0502020204030204" pitchFamily="34" charset="0"/>
                <a:cs typeface="Calibri" panose="020F0502020204030204" pitchFamily="34" charset="0"/>
              </a:rPr>
              <a:t>Stichprobenziehung aus Melderegister</a:t>
            </a:r>
            <a:endParaRPr lang="de-DE" sz="1400" dirty="0">
              <a:solidFill>
                <a:schemeClr val="tx1"/>
              </a:solidFill>
              <a:latin typeface="+mj-lt"/>
              <a:ea typeface="Calibri" panose="020F0502020204030204" pitchFamily="34" charset="0"/>
              <a:cs typeface="Calibri" panose="020F0502020204030204" pitchFamily="34" charset="0"/>
            </a:endParaRPr>
          </a:p>
        </p:txBody>
      </p:sp>
      <p:grpSp>
        <p:nvGrpSpPr>
          <p:cNvPr id="20" name="Gruppieren 19">
            <a:extLst>
              <a:ext uri="{FF2B5EF4-FFF2-40B4-BE49-F238E27FC236}">
                <a16:creationId xmlns:a16="http://schemas.microsoft.com/office/drawing/2014/main" id="{4E5AC823-6601-463B-BDF4-A693DCF9B9FE}"/>
              </a:ext>
            </a:extLst>
          </p:cNvPr>
          <p:cNvGrpSpPr/>
          <p:nvPr/>
        </p:nvGrpSpPr>
        <p:grpSpPr>
          <a:xfrm>
            <a:off x="1775455" y="2745442"/>
            <a:ext cx="3607648" cy="3469812"/>
            <a:chOff x="5539095" y="759790"/>
            <a:chExt cx="6130004" cy="6165130"/>
          </a:xfrm>
        </p:grpSpPr>
        <p:pic>
          <p:nvPicPr>
            <p:cNvPr id="18" name="Grafik 17">
              <a:extLst>
                <a:ext uri="{FF2B5EF4-FFF2-40B4-BE49-F238E27FC236}">
                  <a16:creationId xmlns:a16="http://schemas.microsoft.com/office/drawing/2014/main" id="{38E204BB-9FEB-4821-8BE4-BF59DF04D71F}"/>
                </a:ext>
              </a:extLst>
            </p:cNvPr>
            <p:cNvPicPr>
              <a:picLocks noChangeAspect="1"/>
            </p:cNvPicPr>
            <p:nvPr/>
          </p:nvPicPr>
          <p:blipFill rotWithShape="1">
            <a:blip r:embed="rId2"/>
            <a:srcRect l="14293" t="5652" r="8736" b="3069"/>
            <a:stretch/>
          </p:blipFill>
          <p:spPr>
            <a:xfrm>
              <a:off x="5539095" y="759790"/>
              <a:ext cx="6130004" cy="6165130"/>
            </a:xfrm>
            <a:prstGeom prst="ellipse">
              <a:avLst/>
            </a:prstGeom>
          </p:spPr>
        </p:pic>
        <p:sp>
          <p:nvSpPr>
            <p:cNvPr id="19" name="Ellipse 18">
              <a:extLst>
                <a:ext uri="{FF2B5EF4-FFF2-40B4-BE49-F238E27FC236}">
                  <a16:creationId xmlns:a16="http://schemas.microsoft.com/office/drawing/2014/main" id="{301739D8-BB66-4C76-93F5-1C6D4D8D05BF}"/>
                </a:ext>
              </a:extLst>
            </p:cNvPr>
            <p:cNvSpPr/>
            <p:nvPr/>
          </p:nvSpPr>
          <p:spPr bwMode="gray">
            <a:xfrm>
              <a:off x="5539095" y="759791"/>
              <a:ext cx="6109996" cy="616512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e-DE" dirty="0" err="1">
                <a:solidFill>
                  <a:schemeClr val="tx1"/>
                </a:solidFill>
                <a:latin typeface="+mj-lt"/>
              </a:endParaRPr>
            </a:p>
          </p:txBody>
        </p:sp>
      </p:grpSp>
      <p:grpSp>
        <p:nvGrpSpPr>
          <p:cNvPr id="29" name="Gruppieren 28">
            <a:extLst>
              <a:ext uri="{FF2B5EF4-FFF2-40B4-BE49-F238E27FC236}">
                <a16:creationId xmlns:a16="http://schemas.microsoft.com/office/drawing/2014/main" id="{D253DF5B-6532-4BB7-AE32-B732FED7030A}"/>
              </a:ext>
            </a:extLst>
          </p:cNvPr>
          <p:cNvGrpSpPr/>
          <p:nvPr/>
        </p:nvGrpSpPr>
        <p:grpSpPr>
          <a:xfrm>
            <a:off x="6095999" y="3027653"/>
            <a:ext cx="3288385" cy="1205452"/>
            <a:chOff x="8023781" y="1831157"/>
            <a:chExt cx="3288385" cy="1205452"/>
          </a:xfrm>
        </p:grpSpPr>
        <p:pic>
          <p:nvPicPr>
            <p:cNvPr id="26" name="Grafik 25" descr="Universeller Zugriff mit einfarbiger Füllung">
              <a:extLst>
                <a:ext uri="{FF2B5EF4-FFF2-40B4-BE49-F238E27FC236}">
                  <a16:creationId xmlns:a16="http://schemas.microsoft.com/office/drawing/2014/main" id="{414DB554-9148-4754-92D8-C5755C5C9E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3781" y="1831157"/>
              <a:ext cx="914400" cy="914400"/>
            </a:xfrm>
            <a:prstGeom prst="rect">
              <a:avLst/>
            </a:prstGeom>
          </p:spPr>
        </p:pic>
        <p:sp>
          <p:nvSpPr>
            <p:cNvPr id="27" name="Textfeld 26">
              <a:extLst>
                <a:ext uri="{FF2B5EF4-FFF2-40B4-BE49-F238E27FC236}">
                  <a16:creationId xmlns:a16="http://schemas.microsoft.com/office/drawing/2014/main" id="{45112D35-FA82-48E7-B9B3-25BA159B57DB}"/>
                </a:ext>
              </a:extLst>
            </p:cNvPr>
            <p:cNvSpPr txBox="1"/>
            <p:nvPr/>
          </p:nvSpPr>
          <p:spPr bwMode="gray">
            <a:xfrm>
              <a:off x="9004170" y="2454504"/>
              <a:ext cx="2307996" cy="582105"/>
            </a:xfrm>
            <a:prstGeom prst="rect">
              <a:avLst/>
            </a:prstGeom>
            <a:noFill/>
          </p:spPr>
          <p:txBody>
            <a:bodyPr wrap="square" lIns="0" tIns="0" rIns="0" bIns="0" rtlCol="0">
              <a:noAutofit/>
            </a:bodyPr>
            <a:lstStyle/>
            <a:p>
              <a:pPr>
                <a:lnSpc>
                  <a:spcPct val="105000"/>
                </a:lnSpc>
              </a:pPr>
              <a:r>
                <a:rPr lang="de-DE" sz="1400" dirty="0">
                  <a:latin typeface="+mj-lt"/>
                </a:rPr>
                <a:t>ca.</a:t>
              </a:r>
              <a:r>
                <a:rPr lang="de-DE" sz="1400" b="1" dirty="0">
                  <a:latin typeface="+mj-lt"/>
                </a:rPr>
                <a:t> 45.000 Teilnehmer*innen </a:t>
              </a:r>
              <a:r>
                <a:rPr lang="de-DE" sz="1400" dirty="0">
                  <a:latin typeface="+mj-lt"/>
                </a:rPr>
                <a:t>zwischen </a:t>
              </a:r>
              <a:r>
                <a:rPr lang="de-DE" sz="1400" b="1" dirty="0">
                  <a:latin typeface="+mj-lt"/>
                </a:rPr>
                <a:t>45 und 74 Jahren </a:t>
              </a:r>
            </a:p>
          </p:txBody>
        </p:sp>
      </p:grpSp>
      <p:grpSp>
        <p:nvGrpSpPr>
          <p:cNvPr id="32" name="Gruppieren 31">
            <a:extLst>
              <a:ext uri="{FF2B5EF4-FFF2-40B4-BE49-F238E27FC236}">
                <a16:creationId xmlns:a16="http://schemas.microsoft.com/office/drawing/2014/main" id="{27063819-67ED-4C6E-8325-6CC0808A90B6}"/>
              </a:ext>
            </a:extLst>
          </p:cNvPr>
          <p:cNvGrpSpPr/>
          <p:nvPr/>
        </p:nvGrpSpPr>
        <p:grpSpPr>
          <a:xfrm>
            <a:off x="2105279" y="1498132"/>
            <a:ext cx="7571069" cy="1109318"/>
            <a:chOff x="2383635" y="5416002"/>
            <a:chExt cx="7571069" cy="1109318"/>
          </a:xfrm>
        </p:grpSpPr>
        <p:sp>
          <p:nvSpPr>
            <p:cNvPr id="21" name="Rechteck: abgerundete Ecken 4">
              <a:extLst>
                <a:ext uri="{FF2B5EF4-FFF2-40B4-BE49-F238E27FC236}">
                  <a16:creationId xmlns:a16="http://schemas.microsoft.com/office/drawing/2014/main" id="{C29159D7-1111-4763-9B61-466A488D7794}"/>
                </a:ext>
              </a:extLst>
            </p:cNvPr>
            <p:cNvSpPr/>
            <p:nvPr/>
          </p:nvSpPr>
          <p:spPr>
            <a:xfrm>
              <a:off x="2840835" y="5785950"/>
              <a:ext cx="7113869" cy="739370"/>
            </a:xfrm>
            <a:prstGeom prst="roundRect">
              <a:avLst/>
            </a:prstGeom>
            <a:solidFill>
              <a:schemeClr val="bg1">
                <a:lumMod val="9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742950" lvl="1" indent="-285750">
                <a:buFont typeface="Arial" panose="020B0604020202020204" pitchFamily="34" charset="0"/>
                <a:buChar char="•"/>
              </a:pPr>
              <a:r>
                <a:rPr lang="de-DE" sz="1400" b="1" dirty="0">
                  <a:solidFill>
                    <a:schemeClr val="tx1"/>
                  </a:solidFill>
                  <a:latin typeface="+mj-lt"/>
                  <a:ea typeface="Calibri" panose="020F0502020204030204" pitchFamily="34" charset="0"/>
                  <a:cs typeface="Calibri" panose="020F0502020204030204" pitchFamily="34" charset="0"/>
                </a:rPr>
                <a:t>Identifizierung von Risikofaktoren insbesondere für nicht-übertragbare Erkrankungen</a:t>
              </a:r>
            </a:p>
            <a:p>
              <a:pPr marL="742950" lvl="1" indent="-285750">
                <a:buFont typeface="Arial" panose="020B0604020202020204" pitchFamily="34" charset="0"/>
                <a:buChar char="•"/>
              </a:pPr>
              <a:r>
                <a:rPr lang="de-DE" sz="1400" b="1" dirty="0">
                  <a:solidFill>
                    <a:schemeClr val="tx1"/>
                  </a:solidFill>
                  <a:latin typeface="+mj-lt"/>
                  <a:ea typeface="Calibri" panose="020F0502020204030204" pitchFamily="34" charset="0"/>
                  <a:cs typeface="Calibri" panose="020F0502020204030204" pitchFamily="34" charset="0"/>
                </a:rPr>
                <a:t>Untersuchung des Zusammenspiels zwischen Genetik, Umwelt, Biologie und Lebensstil</a:t>
              </a:r>
              <a:endParaRPr lang="de-DE" sz="1400" dirty="0">
                <a:solidFill>
                  <a:schemeClr val="tx1"/>
                </a:solidFill>
                <a:latin typeface="+mj-lt"/>
                <a:ea typeface="Calibri" panose="020F0502020204030204" pitchFamily="34" charset="0"/>
                <a:cs typeface="Calibri" panose="020F0502020204030204" pitchFamily="34" charset="0"/>
              </a:endParaRPr>
            </a:p>
          </p:txBody>
        </p:sp>
        <p:pic>
          <p:nvPicPr>
            <p:cNvPr id="31" name="Grafik 30" descr="Zielgruppe mit einfarbiger Füllung">
              <a:extLst>
                <a:ext uri="{FF2B5EF4-FFF2-40B4-BE49-F238E27FC236}">
                  <a16:creationId xmlns:a16="http://schemas.microsoft.com/office/drawing/2014/main" id="{B3E459DF-8270-4BEA-82B2-FF629A3B75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83635" y="5416002"/>
              <a:ext cx="914400" cy="914400"/>
            </a:xfrm>
            <a:prstGeom prst="rect">
              <a:avLst/>
            </a:prstGeom>
          </p:spPr>
        </p:pic>
      </p:grpSp>
      <p:grpSp>
        <p:nvGrpSpPr>
          <p:cNvPr id="36" name="Gruppieren 35">
            <a:extLst>
              <a:ext uri="{FF2B5EF4-FFF2-40B4-BE49-F238E27FC236}">
                <a16:creationId xmlns:a16="http://schemas.microsoft.com/office/drawing/2014/main" id="{5B0B4719-26C6-45A7-8919-B645B0B43FF1}"/>
              </a:ext>
            </a:extLst>
          </p:cNvPr>
          <p:cNvGrpSpPr/>
          <p:nvPr/>
        </p:nvGrpSpPr>
        <p:grpSpPr>
          <a:xfrm>
            <a:off x="8347556" y="4658603"/>
            <a:ext cx="2945488" cy="899767"/>
            <a:chOff x="8162235" y="3735364"/>
            <a:chExt cx="2945488" cy="899767"/>
          </a:xfrm>
        </p:grpSpPr>
        <p:pic>
          <p:nvPicPr>
            <p:cNvPr id="34" name="Grafik 33" descr="Statistiken mit einfarbiger Füllung">
              <a:extLst>
                <a:ext uri="{FF2B5EF4-FFF2-40B4-BE49-F238E27FC236}">
                  <a16:creationId xmlns:a16="http://schemas.microsoft.com/office/drawing/2014/main" id="{7B08CA33-950C-42CA-BDC5-0B4D6BB91A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2235" y="3735364"/>
              <a:ext cx="637492" cy="637492"/>
            </a:xfrm>
            <a:prstGeom prst="rect">
              <a:avLst/>
            </a:prstGeom>
          </p:spPr>
        </p:pic>
        <p:sp>
          <p:nvSpPr>
            <p:cNvPr id="35" name="Textfeld 34">
              <a:extLst>
                <a:ext uri="{FF2B5EF4-FFF2-40B4-BE49-F238E27FC236}">
                  <a16:creationId xmlns:a16="http://schemas.microsoft.com/office/drawing/2014/main" id="{1593B78F-D3A4-44E7-95F6-C5F787701BAF}"/>
                </a:ext>
              </a:extLst>
            </p:cNvPr>
            <p:cNvSpPr txBox="1"/>
            <p:nvPr/>
          </p:nvSpPr>
          <p:spPr bwMode="gray">
            <a:xfrm>
              <a:off x="8799727" y="4053026"/>
              <a:ext cx="2307996" cy="582105"/>
            </a:xfrm>
            <a:prstGeom prst="rect">
              <a:avLst/>
            </a:prstGeom>
            <a:noFill/>
          </p:spPr>
          <p:txBody>
            <a:bodyPr wrap="square" lIns="0" tIns="0" rIns="0" bIns="0" rtlCol="0">
              <a:noAutofit/>
            </a:bodyPr>
            <a:lstStyle/>
            <a:p>
              <a:pPr>
                <a:lnSpc>
                  <a:spcPct val="105000"/>
                </a:lnSpc>
              </a:pPr>
              <a:r>
                <a:rPr lang="de-DE" sz="1400" dirty="0">
                  <a:latin typeface="+mj-lt"/>
                </a:rPr>
                <a:t>ca.</a:t>
              </a:r>
              <a:r>
                <a:rPr lang="de-DE" sz="1400" b="1" dirty="0">
                  <a:latin typeface="+mj-lt"/>
                </a:rPr>
                <a:t> 10.000 Variablen pro Teilnehmer*in </a:t>
              </a:r>
              <a:r>
                <a:rPr lang="de-DE" sz="1400" dirty="0">
                  <a:latin typeface="+mj-lt"/>
                </a:rPr>
                <a:t>(excl. Genetik)</a:t>
              </a:r>
            </a:p>
          </p:txBody>
        </p:sp>
      </p:grpSp>
      <p:sp>
        <p:nvSpPr>
          <p:cNvPr id="38" name="Textfeld 37">
            <a:extLst>
              <a:ext uri="{FF2B5EF4-FFF2-40B4-BE49-F238E27FC236}">
                <a16:creationId xmlns:a16="http://schemas.microsoft.com/office/drawing/2014/main" id="{C1B80A1B-9647-434C-96FD-8DDC58B1D523}"/>
              </a:ext>
            </a:extLst>
          </p:cNvPr>
          <p:cNvSpPr txBox="1"/>
          <p:nvPr/>
        </p:nvSpPr>
        <p:spPr bwMode="gray">
          <a:xfrm>
            <a:off x="137159" y="6562062"/>
            <a:ext cx="11917681" cy="338554"/>
          </a:xfrm>
          <a:prstGeom prst="rect">
            <a:avLst/>
          </a:prstGeom>
          <a:noFill/>
        </p:spPr>
        <p:txBody>
          <a:bodyPr wrap="square">
            <a:spAutoFit/>
          </a:bodyPr>
          <a:lstStyle/>
          <a:p>
            <a:r>
              <a:rPr lang="de-DE" sz="800" dirty="0">
                <a:latin typeface="+mj-lt"/>
              </a:rPr>
              <a:t>HCHS: Hamburg City Health Studie.</a:t>
            </a:r>
          </a:p>
          <a:p>
            <a:r>
              <a:rPr lang="de-DE" sz="800" dirty="0">
                <a:latin typeface="+mj-lt"/>
              </a:rPr>
              <a:t>HCHS (2025): Zahlen und Fakten: URL: https://hchs.hamburg/aktuelles/zahlen-und-fakten/ -.; </a:t>
            </a:r>
            <a:r>
              <a:rPr lang="de-DE" sz="800" b="0" i="0" dirty="0">
                <a:solidFill>
                  <a:srgbClr val="222222"/>
                </a:solidFill>
                <a:effectLst/>
                <a:latin typeface="+mj-lt"/>
              </a:rPr>
              <a:t>Jagodzinski, A., Johansen, C., Koch-</a:t>
            </a:r>
            <a:r>
              <a:rPr lang="de-DE" sz="800" b="0" i="0" dirty="0" err="1">
                <a:solidFill>
                  <a:srgbClr val="222222"/>
                </a:solidFill>
                <a:effectLst/>
                <a:latin typeface="+mj-lt"/>
              </a:rPr>
              <a:t>Gromus</a:t>
            </a:r>
            <a:r>
              <a:rPr lang="de-DE" sz="800" b="0" i="0" dirty="0">
                <a:solidFill>
                  <a:srgbClr val="222222"/>
                </a:solidFill>
                <a:effectLst/>
                <a:latin typeface="+mj-lt"/>
              </a:rPr>
              <a:t>, U. </a:t>
            </a:r>
            <a:r>
              <a:rPr lang="de-DE" sz="800" b="0" i="1" dirty="0">
                <a:solidFill>
                  <a:srgbClr val="222222"/>
                </a:solidFill>
                <a:effectLst/>
                <a:latin typeface="+mj-lt"/>
              </a:rPr>
              <a:t>et al.</a:t>
            </a:r>
            <a:r>
              <a:rPr lang="de-DE" sz="800" b="0" i="0" dirty="0">
                <a:solidFill>
                  <a:srgbClr val="222222"/>
                </a:solidFill>
                <a:effectLst/>
                <a:latin typeface="+mj-lt"/>
              </a:rPr>
              <a:t> Rationale and Design </a:t>
            </a:r>
            <a:r>
              <a:rPr lang="de-DE" sz="800" b="0" i="0" dirty="0" err="1">
                <a:solidFill>
                  <a:srgbClr val="222222"/>
                </a:solidFill>
                <a:effectLst/>
                <a:latin typeface="+mj-lt"/>
              </a:rPr>
              <a:t>of</a:t>
            </a:r>
            <a:r>
              <a:rPr lang="de-DE" sz="800" b="0" i="0" dirty="0">
                <a:solidFill>
                  <a:srgbClr val="222222"/>
                </a:solidFill>
                <a:effectLst/>
                <a:latin typeface="+mj-lt"/>
              </a:rPr>
              <a:t> </a:t>
            </a:r>
            <a:r>
              <a:rPr lang="de-DE" sz="800" b="0" i="0" dirty="0" err="1">
                <a:solidFill>
                  <a:srgbClr val="222222"/>
                </a:solidFill>
                <a:effectLst/>
                <a:latin typeface="+mj-lt"/>
              </a:rPr>
              <a:t>the</a:t>
            </a:r>
            <a:r>
              <a:rPr lang="de-DE" sz="800" b="0" i="0" dirty="0">
                <a:solidFill>
                  <a:srgbClr val="222222"/>
                </a:solidFill>
                <a:effectLst/>
                <a:latin typeface="+mj-lt"/>
              </a:rPr>
              <a:t> Hamburg City Health Study. </a:t>
            </a:r>
            <a:r>
              <a:rPr lang="de-DE" sz="800" b="0" i="1" dirty="0" err="1">
                <a:solidFill>
                  <a:srgbClr val="222222"/>
                </a:solidFill>
                <a:effectLst/>
                <a:latin typeface="+mj-lt"/>
              </a:rPr>
              <a:t>Eur</a:t>
            </a:r>
            <a:r>
              <a:rPr lang="de-DE" sz="800" b="0" i="1" dirty="0">
                <a:solidFill>
                  <a:srgbClr val="222222"/>
                </a:solidFill>
                <a:effectLst/>
                <a:latin typeface="+mj-lt"/>
              </a:rPr>
              <a:t> J </a:t>
            </a:r>
            <a:r>
              <a:rPr lang="de-DE" sz="800" b="0" i="1" dirty="0" err="1">
                <a:solidFill>
                  <a:srgbClr val="222222"/>
                </a:solidFill>
                <a:effectLst/>
                <a:latin typeface="+mj-lt"/>
              </a:rPr>
              <a:t>Epidemiol</a:t>
            </a:r>
            <a:r>
              <a:rPr lang="de-DE" sz="800" b="0" i="0" dirty="0">
                <a:solidFill>
                  <a:srgbClr val="222222"/>
                </a:solidFill>
                <a:effectLst/>
                <a:latin typeface="+mj-lt"/>
              </a:rPr>
              <a:t> </a:t>
            </a:r>
            <a:r>
              <a:rPr lang="de-DE" sz="800" b="1" i="0" dirty="0">
                <a:solidFill>
                  <a:srgbClr val="222222"/>
                </a:solidFill>
                <a:effectLst/>
                <a:latin typeface="+mj-lt"/>
              </a:rPr>
              <a:t>35</a:t>
            </a:r>
            <a:r>
              <a:rPr lang="de-DE" sz="800" b="0" i="0" dirty="0">
                <a:solidFill>
                  <a:srgbClr val="222222"/>
                </a:solidFill>
                <a:effectLst/>
                <a:latin typeface="+mj-lt"/>
              </a:rPr>
              <a:t>, 169–181 (2020). https://doi.org/10.1007/s10654-019-00577-4</a:t>
            </a:r>
            <a:r>
              <a:rPr lang="de-DE" sz="800" dirty="0">
                <a:latin typeface="+mj-lt"/>
              </a:rPr>
              <a:t> </a:t>
            </a:r>
          </a:p>
        </p:txBody>
      </p:sp>
      <p:sp>
        <p:nvSpPr>
          <p:cNvPr id="39" name="Textfeld 38">
            <a:extLst>
              <a:ext uri="{FF2B5EF4-FFF2-40B4-BE49-F238E27FC236}">
                <a16:creationId xmlns:a16="http://schemas.microsoft.com/office/drawing/2014/main" id="{B9A611CC-D3FB-43DB-858E-38191A54A22D}"/>
              </a:ext>
            </a:extLst>
          </p:cNvPr>
          <p:cNvSpPr txBox="1"/>
          <p:nvPr/>
        </p:nvSpPr>
        <p:spPr bwMode="gray">
          <a:xfrm>
            <a:off x="1650716" y="6274455"/>
            <a:ext cx="4713402" cy="185378"/>
          </a:xfrm>
          <a:prstGeom prst="rect">
            <a:avLst/>
          </a:prstGeom>
          <a:noFill/>
        </p:spPr>
        <p:txBody>
          <a:bodyPr wrap="square" lIns="0" tIns="0" rIns="0" bIns="0" rtlCol="0">
            <a:noAutofit/>
          </a:bodyPr>
          <a:lstStyle/>
          <a:p>
            <a:pPr>
              <a:lnSpc>
                <a:spcPct val="105000"/>
              </a:lnSpc>
            </a:pPr>
            <a:r>
              <a:rPr lang="de-DE" sz="1000" dirty="0">
                <a:latin typeface="+mj-lt"/>
              </a:rPr>
              <a:t>Forschungsschwerpunkte der HCHS. (Modifiziert aus Jagodzinski et al. (2020)).</a:t>
            </a:r>
          </a:p>
        </p:txBody>
      </p:sp>
    </p:spTree>
    <p:extLst>
      <p:ext uri="{BB962C8B-B14F-4D97-AF65-F5344CB8AC3E}">
        <p14:creationId xmlns:p14="http://schemas.microsoft.com/office/powerpoint/2010/main" val="10145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C5FD5-B794-45E4-8FED-101A211A1885}"/>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0B68F65F-E8FC-480D-BF90-D276D9D2CE18}"/>
              </a:ext>
            </a:extLst>
          </p:cNvPr>
          <p:cNvSpPr>
            <a:spLocks noGrp="1"/>
          </p:cNvSpPr>
          <p:nvPr>
            <p:ph type="sldNum" sz="quarter" idx="12"/>
          </p:nvPr>
        </p:nvSpPr>
        <p:spPr/>
        <p:txBody>
          <a:bodyPr/>
          <a:lstStyle/>
          <a:p>
            <a:fld id="{9B00EF49-7894-4F53-A8DD-F7DB3BFC5032}" type="slidenum">
              <a:rPr lang="de-DE" smtClean="0"/>
              <a:t>30</a:t>
            </a:fld>
            <a:endParaRPr lang="de-DE" dirty="0"/>
          </a:p>
        </p:txBody>
      </p:sp>
      <p:pic>
        <p:nvPicPr>
          <p:cNvPr id="9" name="Grafik 8">
            <a:extLst>
              <a:ext uri="{FF2B5EF4-FFF2-40B4-BE49-F238E27FC236}">
                <a16:creationId xmlns:a16="http://schemas.microsoft.com/office/drawing/2014/main" id="{7A86F9E7-A355-4654-8D35-1620384E6A85}"/>
              </a:ext>
            </a:extLst>
          </p:cNvPr>
          <p:cNvPicPr>
            <a:picLocks noChangeAspect="1"/>
          </p:cNvPicPr>
          <p:nvPr/>
        </p:nvPicPr>
        <p:blipFill>
          <a:blip r:embed="rId2"/>
          <a:stretch>
            <a:fillRect/>
          </a:stretch>
        </p:blipFill>
        <p:spPr>
          <a:xfrm>
            <a:off x="1130840" y="914582"/>
            <a:ext cx="8606013" cy="5943418"/>
          </a:xfrm>
          <a:prstGeom prst="rect">
            <a:avLst/>
          </a:prstGeom>
        </p:spPr>
      </p:pic>
    </p:spTree>
    <p:extLst>
      <p:ext uri="{BB962C8B-B14F-4D97-AF65-F5344CB8AC3E}">
        <p14:creationId xmlns:p14="http://schemas.microsoft.com/office/powerpoint/2010/main" val="3764320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C5FD5-B794-45E4-8FED-101A211A1885}"/>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0B68F65F-E8FC-480D-BF90-D276D9D2CE18}"/>
              </a:ext>
            </a:extLst>
          </p:cNvPr>
          <p:cNvSpPr>
            <a:spLocks noGrp="1"/>
          </p:cNvSpPr>
          <p:nvPr>
            <p:ph type="sldNum" sz="quarter" idx="12"/>
          </p:nvPr>
        </p:nvSpPr>
        <p:spPr/>
        <p:txBody>
          <a:bodyPr/>
          <a:lstStyle/>
          <a:p>
            <a:fld id="{9B00EF49-7894-4F53-A8DD-F7DB3BFC5032}" type="slidenum">
              <a:rPr lang="de-DE" smtClean="0"/>
              <a:t>31</a:t>
            </a:fld>
            <a:endParaRPr lang="de-DE" dirty="0"/>
          </a:p>
        </p:txBody>
      </p:sp>
      <p:pic>
        <p:nvPicPr>
          <p:cNvPr id="7" name="Grafik 6">
            <a:extLst>
              <a:ext uri="{FF2B5EF4-FFF2-40B4-BE49-F238E27FC236}">
                <a16:creationId xmlns:a16="http://schemas.microsoft.com/office/drawing/2014/main" id="{E8BEE7EF-D6A1-43F2-AE97-28C174F36F2F}"/>
              </a:ext>
            </a:extLst>
          </p:cNvPr>
          <p:cNvPicPr>
            <a:picLocks noChangeAspect="1"/>
          </p:cNvPicPr>
          <p:nvPr/>
        </p:nvPicPr>
        <p:blipFill>
          <a:blip r:embed="rId2"/>
          <a:stretch>
            <a:fillRect/>
          </a:stretch>
        </p:blipFill>
        <p:spPr>
          <a:xfrm>
            <a:off x="983749" y="764512"/>
            <a:ext cx="9084700" cy="6093487"/>
          </a:xfrm>
          <a:prstGeom prst="rect">
            <a:avLst/>
          </a:prstGeom>
        </p:spPr>
      </p:pic>
    </p:spTree>
    <p:extLst>
      <p:ext uri="{BB962C8B-B14F-4D97-AF65-F5344CB8AC3E}">
        <p14:creationId xmlns:p14="http://schemas.microsoft.com/office/powerpoint/2010/main" val="2244743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C5FD5-B794-45E4-8FED-101A211A1885}"/>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0B68F65F-E8FC-480D-BF90-D276D9D2CE18}"/>
              </a:ext>
            </a:extLst>
          </p:cNvPr>
          <p:cNvSpPr>
            <a:spLocks noGrp="1"/>
          </p:cNvSpPr>
          <p:nvPr>
            <p:ph type="sldNum" sz="quarter" idx="12"/>
          </p:nvPr>
        </p:nvSpPr>
        <p:spPr/>
        <p:txBody>
          <a:bodyPr/>
          <a:lstStyle/>
          <a:p>
            <a:fld id="{9B00EF49-7894-4F53-A8DD-F7DB3BFC5032}" type="slidenum">
              <a:rPr lang="de-DE" smtClean="0"/>
              <a:t>32</a:t>
            </a:fld>
            <a:endParaRPr lang="de-DE" dirty="0"/>
          </a:p>
        </p:txBody>
      </p:sp>
      <p:sp>
        <p:nvSpPr>
          <p:cNvPr id="6" name="Textfeld 5">
            <a:extLst>
              <a:ext uri="{FF2B5EF4-FFF2-40B4-BE49-F238E27FC236}">
                <a16:creationId xmlns:a16="http://schemas.microsoft.com/office/drawing/2014/main" id="{80C9DE6F-347E-4FE0-A415-F8F8037A8AC4}"/>
              </a:ext>
            </a:extLst>
          </p:cNvPr>
          <p:cNvSpPr txBox="1"/>
          <p:nvPr/>
        </p:nvSpPr>
        <p:spPr bwMode="gray">
          <a:xfrm>
            <a:off x="472272" y="894304"/>
            <a:ext cx="4350936" cy="773723"/>
          </a:xfrm>
          <a:prstGeom prst="rect">
            <a:avLst/>
          </a:prstGeom>
          <a:noFill/>
        </p:spPr>
        <p:txBody>
          <a:bodyPr wrap="square" lIns="0" tIns="0" rIns="0" bIns="0" rtlCol="0">
            <a:noAutofit/>
          </a:bodyPr>
          <a:lstStyle/>
          <a:p>
            <a:pPr>
              <a:lnSpc>
                <a:spcPct val="105000"/>
              </a:lnSpc>
            </a:pPr>
            <a:r>
              <a:rPr lang="de-DE" sz="4000" b="1" dirty="0">
                <a:solidFill>
                  <a:srgbClr val="002060"/>
                </a:solidFill>
                <a:latin typeface="+mj-lt"/>
              </a:rPr>
              <a:t>Grünflächen</a:t>
            </a:r>
          </a:p>
        </p:txBody>
      </p:sp>
      <p:pic>
        <p:nvPicPr>
          <p:cNvPr id="8" name="Grafik 7">
            <a:extLst>
              <a:ext uri="{FF2B5EF4-FFF2-40B4-BE49-F238E27FC236}">
                <a16:creationId xmlns:a16="http://schemas.microsoft.com/office/drawing/2014/main" id="{B9B3F5D6-8D39-4B94-BA26-66CDCA377022}"/>
              </a:ext>
            </a:extLst>
          </p:cNvPr>
          <p:cNvPicPr>
            <a:picLocks noChangeAspect="1"/>
          </p:cNvPicPr>
          <p:nvPr/>
        </p:nvPicPr>
        <p:blipFill>
          <a:blip r:embed="rId2"/>
          <a:stretch>
            <a:fillRect/>
          </a:stretch>
        </p:blipFill>
        <p:spPr>
          <a:xfrm>
            <a:off x="3024850" y="894304"/>
            <a:ext cx="8398394" cy="5761115"/>
          </a:xfrm>
          <a:prstGeom prst="rect">
            <a:avLst/>
          </a:prstGeom>
        </p:spPr>
      </p:pic>
    </p:spTree>
    <p:extLst>
      <p:ext uri="{BB962C8B-B14F-4D97-AF65-F5344CB8AC3E}">
        <p14:creationId xmlns:p14="http://schemas.microsoft.com/office/powerpoint/2010/main" val="1042439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A23C587-0414-42E7-BD7D-A9B3D6EEFB5C}"/>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AC8CF924-635C-46B9-ADA7-0029DF94EFBA}"/>
              </a:ext>
            </a:extLst>
          </p:cNvPr>
          <p:cNvSpPr>
            <a:spLocks noGrp="1"/>
          </p:cNvSpPr>
          <p:nvPr>
            <p:ph type="sldNum" sz="quarter" idx="12"/>
          </p:nvPr>
        </p:nvSpPr>
        <p:spPr/>
        <p:txBody>
          <a:bodyPr/>
          <a:lstStyle/>
          <a:p>
            <a:fld id="{9B00EF49-7894-4F53-A8DD-F7DB3BFC5032}" type="slidenum">
              <a:rPr lang="de-DE" smtClean="0"/>
              <a:t>33</a:t>
            </a:fld>
            <a:endParaRPr lang="de-DE" dirty="0"/>
          </a:p>
        </p:txBody>
      </p:sp>
      <p:pic>
        <p:nvPicPr>
          <p:cNvPr id="6" name="Grafik 5">
            <a:extLst>
              <a:ext uri="{FF2B5EF4-FFF2-40B4-BE49-F238E27FC236}">
                <a16:creationId xmlns:a16="http://schemas.microsoft.com/office/drawing/2014/main" id="{533C6EAA-E686-465E-BFD9-CF01DDC46B82}"/>
              </a:ext>
            </a:extLst>
          </p:cNvPr>
          <p:cNvPicPr>
            <a:picLocks noChangeAspect="1"/>
          </p:cNvPicPr>
          <p:nvPr/>
        </p:nvPicPr>
        <p:blipFill>
          <a:blip r:embed="rId2"/>
          <a:stretch>
            <a:fillRect/>
          </a:stretch>
        </p:blipFill>
        <p:spPr>
          <a:xfrm>
            <a:off x="1180390" y="938304"/>
            <a:ext cx="8486124" cy="5919696"/>
          </a:xfrm>
          <a:prstGeom prst="rect">
            <a:avLst/>
          </a:prstGeom>
        </p:spPr>
      </p:pic>
    </p:spTree>
    <p:extLst>
      <p:ext uri="{BB962C8B-B14F-4D97-AF65-F5344CB8AC3E}">
        <p14:creationId xmlns:p14="http://schemas.microsoft.com/office/powerpoint/2010/main" val="2476340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D4A20CE-8487-417F-B2C1-720AC111BE6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81D89CC3-E20B-4EFC-9082-CD9CA15F2EA6}"/>
              </a:ext>
            </a:extLst>
          </p:cNvPr>
          <p:cNvSpPr>
            <a:spLocks noGrp="1"/>
          </p:cNvSpPr>
          <p:nvPr>
            <p:ph type="sldNum" sz="quarter" idx="12"/>
          </p:nvPr>
        </p:nvSpPr>
        <p:spPr/>
        <p:txBody>
          <a:bodyPr/>
          <a:lstStyle/>
          <a:p>
            <a:fld id="{9B00EF49-7894-4F53-A8DD-F7DB3BFC5032}" type="slidenum">
              <a:rPr lang="de-DE" smtClean="0"/>
              <a:t>34</a:t>
            </a:fld>
            <a:endParaRPr lang="de-DE" dirty="0"/>
          </a:p>
        </p:txBody>
      </p:sp>
      <p:pic>
        <p:nvPicPr>
          <p:cNvPr id="8" name="Grafik 7">
            <a:extLst>
              <a:ext uri="{FF2B5EF4-FFF2-40B4-BE49-F238E27FC236}">
                <a16:creationId xmlns:a16="http://schemas.microsoft.com/office/drawing/2014/main" id="{6D80D51A-C614-4A68-BFC7-643C8F1F75C5}"/>
              </a:ext>
            </a:extLst>
          </p:cNvPr>
          <p:cNvPicPr>
            <a:picLocks noChangeAspect="1"/>
          </p:cNvPicPr>
          <p:nvPr/>
        </p:nvPicPr>
        <p:blipFill>
          <a:blip r:embed="rId2"/>
          <a:stretch>
            <a:fillRect/>
          </a:stretch>
        </p:blipFill>
        <p:spPr>
          <a:xfrm>
            <a:off x="1099808" y="930200"/>
            <a:ext cx="8637045" cy="5927800"/>
          </a:xfrm>
          <a:prstGeom prst="rect">
            <a:avLst/>
          </a:prstGeom>
        </p:spPr>
      </p:pic>
    </p:spTree>
    <p:extLst>
      <p:ext uri="{BB962C8B-B14F-4D97-AF65-F5344CB8AC3E}">
        <p14:creationId xmlns:p14="http://schemas.microsoft.com/office/powerpoint/2010/main" val="16842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D4A20CE-8487-417F-B2C1-720AC111BE6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81D89CC3-E20B-4EFC-9082-CD9CA15F2EA6}"/>
              </a:ext>
            </a:extLst>
          </p:cNvPr>
          <p:cNvSpPr>
            <a:spLocks noGrp="1"/>
          </p:cNvSpPr>
          <p:nvPr>
            <p:ph type="sldNum" sz="quarter" idx="12"/>
          </p:nvPr>
        </p:nvSpPr>
        <p:spPr/>
        <p:txBody>
          <a:bodyPr/>
          <a:lstStyle/>
          <a:p>
            <a:fld id="{9B00EF49-7894-4F53-A8DD-F7DB3BFC5032}" type="slidenum">
              <a:rPr lang="de-DE" smtClean="0"/>
              <a:t>35</a:t>
            </a:fld>
            <a:endParaRPr lang="de-DE" dirty="0"/>
          </a:p>
        </p:txBody>
      </p:sp>
      <p:pic>
        <p:nvPicPr>
          <p:cNvPr id="7" name="Grafik 6">
            <a:extLst>
              <a:ext uri="{FF2B5EF4-FFF2-40B4-BE49-F238E27FC236}">
                <a16:creationId xmlns:a16="http://schemas.microsoft.com/office/drawing/2014/main" id="{51FE7F8E-44C8-438B-9AB0-5308DAB33824}"/>
              </a:ext>
            </a:extLst>
          </p:cNvPr>
          <p:cNvPicPr>
            <a:picLocks noChangeAspect="1"/>
          </p:cNvPicPr>
          <p:nvPr/>
        </p:nvPicPr>
        <p:blipFill>
          <a:blip r:embed="rId2"/>
          <a:stretch>
            <a:fillRect/>
          </a:stretch>
        </p:blipFill>
        <p:spPr>
          <a:xfrm>
            <a:off x="1913373" y="941888"/>
            <a:ext cx="8365253" cy="5835726"/>
          </a:xfrm>
          <a:prstGeom prst="rect">
            <a:avLst/>
          </a:prstGeom>
        </p:spPr>
      </p:pic>
    </p:spTree>
    <p:extLst>
      <p:ext uri="{BB962C8B-B14F-4D97-AF65-F5344CB8AC3E}">
        <p14:creationId xmlns:p14="http://schemas.microsoft.com/office/powerpoint/2010/main" val="302500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D4A20CE-8487-417F-B2C1-720AC111BE6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81D89CC3-E20B-4EFC-9082-CD9CA15F2EA6}"/>
              </a:ext>
            </a:extLst>
          </p:cNvPr>
          <p:cNvSpPr>
            <a:spLocks noGrp="1"/>
          </p:cNvSpPr>
          <p:nvPr>
            <p:ph type="sldNum" sz="quarter" idx="12"/>
          </p:nvPr>
        </p:nvSpPr>
        <p:spPr/>
        <p:txBody>
          <a:bodyPr/>
          <a:lstStyle/>
          <a:p>
            <a:fld id="{9B00EF49-7894-4F53-A8DD-F7DB3BFC5032}" type="slidenum">
              <a:rPr lang="de-DE" smtClean="0"/>
              <a:t>36</a:t>
            </a:fld>
            <a:endParaRPr lang="de-DE" dirty="0"/>
          </a:p>
        </p:txBody>
      </p:sp>
      <p:pic>
        <p:nvPicPr>
          <p:cNvPr id="7" name="Grafik 6">
            <a:extLst>
              <a:ext uri="{FF2B5EF4-FFF2-40B4-BE49-F238E27FC236}">
                <a16:creationId xmlns:a16="http://schemas.microsoft.com/office/drawing/2014/main" id="{9741459A-8632-4E52-83B8-FE6C3A374CB2}"/>
              </a:ext>
            </a:extLst>
          </p:cNvPr>
          <p:cNvPicPr>
            <a:picLocks noChangeAspect="1"/>
          </p:cNvPicPr>
          <p:nvPr/>
        </p:nvPicPr>
        <p:blipFill>
          <a:blip r:embed="rId2"/>
          <a:stretch>
            <a:fillRect/>
          </a:stretch>
        </p:blipFill>
        <p:spPr>
          <a:xfrm>
            <a:off x="1263127" y="917052"/>
            <a:ext cx="8373242" cy="5940948"/>
          </a:xfrm>
          <a:prstGeom prst="rect">
            <a:avLst/>
          </a:prstGeom>
        </p:spPr>
      </p:pic>
    </p:spTree>
    <p:extLst>
      <p:ext uri="{BB962C8B-B14F-4D97-AF65-F5344CB8AC3E}">
        <p14:creationId xmlns:p14="http://schemas.microsoft.com/office/powerpoint/2010/main" val="349390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D4A20CE-8487-417F-B2C1-720AC111BE6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81D89CC3-E20B-4EFC-9082-CD9CA15F2EA6}"/>
              </a:ext>
            </a:extLst>
          </p:cNvPr>
          <p:cNvSpPr>
            <a:spLocks noGrp="1"/>
          </p:cNvSpPr>
          <p:nvPr>
            <p:ph type="sldNum" sz="quarter" idx="12"/>
          </p:nvPr>
        </p:nvSpPr>
        <p:spPr/>
        <p:txBody>
          <a:bodyPr/>
          <a:lstStyle/>
          <a:p>
            <a:fld id="{9B00EF49-7894-4F53-A8DD-F7DB3BFC5032}" type="slidenum">
              <a:rPr lang="de-DE" smtClean="0"/>
              <a:t>37</a:t>
            </a:fld>
            <a:endParaRPr lang="de-DE" dirty="0"/>
          </a:p>
        </p:txBody>
      </p:sp>
      <p:pic>
        <p:nvPicPr>
          <p:cNvPr id="7" name="Grafik 6">
            <a:extLst>
              <a:ext uri="{FF2B5EF4-FFF2-40B4-BE49-F238E27FC236}">
                <a16:creationId xmlns:a16="http://schemas.microsoft.com/office/drawing/2014/main" id="{41544AFF-3DE3-4270-A00C-4790F9622CC7}"/>
              </a:ext>
            </a:extLst>
          </p:cNvPr>
          <p:cNvPicPr>
            <a:picLocks noChangeAspect="1"/>
          </p:cNvPicPr>
          <p:nvPr/>
        </p:nvPicPr>
        <p:blipFill>
          <a:blip r:embed="rId2"/>
          <a:stretch>
            <a:fillRect/>
          </a:stretch>
        </p:blipFill>
        <p:spPr>
          <a:xfrm>
            <a:off x="1949460" y="881269"/>
            <a:ext cx="8480730" cy="5886296"/>
          </a:xfrm>
          <a:prstGeom prst="rect">
            <a:avLst/>
          </a:prstGeom>
        </p:spPr>
      </p:pic>
    </p:spTree>
    <p:extLst>
      <p:ext uri="{BB962C8B-B14F-4D97-AF65-F5344CB8AC3E}">
        <p14:creationId xmlns:p14="http://schemas.microsoft.com/office/powerpoint/2010/main" val="3096618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6E1BD9-6D4E-40D4-8F2A-493D8143124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6ADC5A1-87C6-4111-A666-0843EF48CEA2}"/>
              </a:ext>
            </a:extLst>
          </p:cNvPr>
          <p:cNvSpPr>
            <a:spLocks noGrp="1"/>
          </p:cNvSpPr>
          <p:nvPr>
            <p:ph type="sldNum" sz="quarter" idx="12"/>
          </p:nvPr>
        </p:nvSpPr>
        <p:spPr/>
        <p:txBody>
          <a:bodyPr/>
          <a:lstStyle/>
          <a:p>
            <a:fld id="{9B00EF49-7894-4F53-A8DD-F7DB3BFC5032}" type="slidenum">
              <a:rPr lang="de-DE" smtClean="0"/>
              <a:t>4</a:t>
            </a:fld>
            <a:endParaRPr lang="de-DE" dirty="0"/>
          </a:p>
        </p:txBody>
      </p:sp>
      <p:sp>
        <p:nvSpPr>
          <p:cNvPr id="7" name="Titel 4">
            <a:extLst>
              <a:ext uri="{FF2B5EF4-FFF2-40B4-BE49-F238E27FC236}">
                <a16:creationId xmlns:a16="http://schemas.microsoft.com/office/drawing/2014/main" id="{463A0E5B-A169-4E99-B1A9-F36AEAC5FDB6}"/>
              </a:ext>
            </a:extLst>
          </p:cNvPr>
          <p:cNvSpPr txBox="1">
            <a:spLocks/>
          </p:cNvSpPr>
          <p:nvPr/>
        </p:nvSpPr>
        <p:spPr bwMode="gray">
          <a:xfrm>
            <a:off x="3849329" y="190384"/>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Die Studienpopulation</a:t>
            </a:r>
          </a:p>
        </p:txBody>
      </p:sp>
      <p:grpSp>
        <p:nvGrpSpPr>
          <p:cNvPr id="8" name="Gruppieren 7">
            <a:extLst>
              <a:ext uri="{FF2B5EF4-FFF2-40B4-BE49-F238E27FC236}">
                <a16:creationId xmlns:a16="http://schemas.microsoft.com/office/drawing/2014/main" id="{0F983183-05E8-46F7-91CE-5CCC82EAED08}"/>
              </a:ext>
            </a:extLst>
          </p:cNvPr>
          <p:cNvGrpSpPr/>
          <p:nvPr/>
        </p:nvGrpSpPr>
        <p:grpSpPr>
          <a:xfrm>
            <a:off x="479404" y="1866234"/>
            <a:ext cx="5574250" cy="868653"/>
            <a:chOff x="453851" y="1174820"/>
            <a:chExt cx="5574250" cy="868653"/>
          </a:xfrm>
        </p:grpSpPr>
        <p:pic>
          <p:nvPicPr>
            <p:cNvPr id="5" name="Grafik 4" descr="Benutzer mit einfarbiger Füllung">
              <a:extLst>
                <a:ext uri="{FF2B5EF4-FFF2-40B4-BE49-F238E27FC236}">
                  <a16:creationId xmlns:a16="http://schemas.microsoft.com/office/drawing/2014/main" id="{61E743CF-AF94-4B4F-B253-FA46C27EC6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851" y="1174820"/>
              <a:ext cx="651468" cy="651468"/>
            </a:xfrm>
            <a:prstGeom prst="rect">
              <a:avLst/>
            </a:prstGeom>
          </p:spPr>
        </p:pic>
        <p:sp>
          <p:nvSpPr>
            <p:cNvPr id="6" name="Textfeld 5">
              <a:extLst>
                <a:ext uri="{FF2B5EF4-FFF2-40B4-BE49-F238E27FC236}">
                  <a16:creationId xmlns:a16="http://schemas.microsoft.com/office/drawing/2014/main" id="{B6002DF6-964F-442E-9B2F-80CC0BBEFFB2}"/>
                </a:ext>
              </a:extLst>
            </p:cNvPr>
            <p:cNvSpPr txBox="1"/>
            <p:nvPr/>
          </p:nvSpPr>
          <p:spPr bwMode="gray">
            <a:xfrm>
              <a:off x="1002913" y="1582684"/>
              <a:ext cx="5025188" cy="460789"/>
            </a:xfrm>
            <a:prstGeom prst="rect">
              <a:avLst/>
            </a:prstGeom>
            <a:noFill/>
          </p:spPr>
          <p:txBody>
            <a:bodyPr wrap="square" lIns="0" tIns="0" rIns="0" bIns="0" rtlCol="0">
              <a:noAutofit/>
            </a:bodyPr>
            <a:lstStyle/>
            <a:p>
              <a:pPr>
                <a:lnSpc>
                  <a:spcPct val="105000"/>
                </a:lnSpc>
              </a:pPr>
              <a:r>
                <a:rPr lang="de-DE" sz="2000" b="1" dirty="0">
                  <a:solidFill>
                    <a:schemeClr val="tx1"/>
                  </a:solidFill>
                  <a:latin typeface="+mj-lt"/>
                </a:rPr>
                <a:t>Rohdaten</a:t>
              </a:r>
              <a:r>
                <a:rPr lang="de-DE" sz="2000" dirty="0">
                  <a:solidFill>
                    <a:schemeClr val="tx1"/>
                  </a:solidFill>
                  <a:latin typeface="+mj-lt"/>
                </a:rPr>
                <a:t> von ca. </a:t>
              </a:r>
              <a:r>
                <a:rPr lang="de-DE" sz="2000" b="1" dirty="0">
                  <a:solidFill>
                    <a:schemeClr val="tx1"/>
                  </a:solidFill>
                  <a:latin typeface="+mj-lt"/>
                </a:rPr>
                <a:t>17.000 </a:t>
              </a:r>
              <a:r>
                <a:rPr lang="de-DE" sz="2000" dirty="0">
                  <a:solidFill>
                    <a:schemeClr val="tx1"/>
                  </a:solidFill>
                  <a:latin typeface="+mj-lt"/>
                </a:rPr>
                <a:t>Teilnehmer*innen</a:t>
              </a:r>
              <a:endParaRPr lang="de-DE" sz="2000" b="1" dirty="0">
                <a:latin typeface="+mj-lt"/>
              </a:endParaRPr>
            </a:p>
            <a:p>
              <a:pPr>
                <a:lnSpc>
                  <a:spcPct val="105000"/>
                </a:lnSpc>
              </a:pPr>
              <a:r>
                <a:rPr lang="de-DE" sz="2800" b="1" dirty="0">
                  <a:latin typeface="+mj-lt"/>
                </a:rPr>
                <a:t>12.862</a:t>
              </a:r>
              <a:r>
                <a:rPr lang="de-DE" sz="2800" dirty="0">
                  <a:latin typeface="+mj-lt"/>
                </a:rPr>
                <a:t> </a:t>
              </a:r>
              <a:r>
                <a:rPr lang="de-DE" sz="2400" dirty="0">
                  <a:latin typeface="+mj-lt"/>
                </a:rPr>
                <a:t>HCHS Teilnehmer*innen verbleiben in </a:t>
              </a:r>
              <a:r>
                <a:rPr lang="de-DE" sz="2800" b="1" dirty="0">
                  <a:latin typeface="+mj-lt"/>
                </a:rPr>
                <a:t>Studienpopulation</a:t>
              </a:r>
              <a:endParaRPr lang="de-DE" sz="2400" b="1" dirty="0">
                <a:latin typeface="+mj-lt"/>
              </a:endParaRPr>
            </a:p>
          </p:txBody>
        </p:sp>
      </p:grpSp>
      <p:grpSp>
        <p:nvGrpSpPr>
          <p:cNvPr id="14" name="Gruppieren 13">
            <a:extLst>
              <a:ext uri="{FF2B5EF4-FFF2-40B4-BE49-F238E27FC236}">
                <a16:creationId xmlns:a16="http://schemas.microsoft.com/office/drawing/2014/main" id="{7394DFBF-2B1E-47EA-A3D7-F29555D0CD65}"/>
              </a:ext>
            </a:extLst>
          </p:cNvPr>
          <p:cNvGrpSpPr/>
          <p:nvPr/>
        </p:nvGrpSpPr>
        <p:grpSpPr>
          <a:xfrm>
            <a:off x="2856580" y="3771395"/>
            <a:ext cx="7201820" cy="1961206"/>
            <a:chOff x="3789702" y="987424"/>
            <a:chExt cx="7201820" cy="1961206"/>
          </a:xfrm>
        </p:grpSpPr>
        <p:pic>
          <p:nvPicPr>
            <p:cNvPr id="12" name="Grafik 11" descr="Schließen mit einfarbiger Füllung">
              <a:extLst>
                <a:ext uri="{FF2B5EF4-FFF2-40B4-BE49-F238E27FC236}">
                  <a16:creationId xmlns:a16="http://schemas.microsoft.com/office/drawing/2014/main" id="{C92001D2-1B94-475E-B5AD-4FB9110C38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89702" y="987424"/>
              <a:ext cx="435429" cy="435429"/>
            </a:xfrm>
            <a:prstGeom prst="rect">
              <a:avLst/>
            </a:prstGeom>
          </p:spPr>
        </p:pic>
        <p:sp>
          <p:nvSpPr>
            <p:cNvPr id="13" name="Textfeld 12">
              <a:extLst>
                <a:ext uri="{FF2B5EF4-FFF2-40B4-BE49-F238E27FC236}">
                  <a16:creationId xmlns:a16="http://schemas.microsoft.com/office/drawing/2014/main" id="{02B546C2-8F90-427E-9699-6A43D27BA500}"/>
                </a:ext>
              </a:extLst>
            </p:cNvPr>
            <p:cNvSpPr txBox="1"/>
            <p:nvPr/>
          </p:nvSpPr>
          <p:spPr bwMode="gray">
            <a:xfrm>
              <a:off x="4007416" y="1287620"/>
              <a:ext cx="6984106" cy="1661010"/>
            </a:xfrm>
            <a:prstGeom prst="rect">
              <a:avLst/>
            </a:prstGeom>
            <a:noFill/>
          </p:spPr>
          <p:txBody>
            <a:bodyPr wrap="square" lIns="0" tIns="0" rIns="0" bIns="0" rtlCol="0">
              <a:noAutofit/>
            </a:bodyPr>
            <a:lstStyle/>
            <a:p>
              <a:pPr>
                <a:lnSpc>
                  <a:spcPct val="105000"/>
                </a:lnSpc>
              </a:pPr>
              <a:r>
                <a:rPr lang="de-DE" sz="2800" b="1" dirty="0">
                  <a:latin typeface="+mj-lt"/>
                </a:rPr>
                <a:t>Ausschluss </a:t>
              </a:r>
              <a:r>
                <a:rPr lang="de-DE" sz="2000" b="1" dirty="0">
                  <a:latin typeface="+mj-lt"/>
                </a:rPr>
                <a:t>von Teilnehmer*innen mit</a:t>
              </a:r>
            </a:p>
            <a:p>
              <a:pPr marL="285750" indent="-285750">
                <a:lnSpc>
                  <a:spcPct val="105000"/>
                </a:lnSpc>
                <a:buFont typeface="Arial" panose="020B0604020202020204" pitchFamily="34" charset="0"/>
                <a:buChar char="•"/>
              </a:pPr>
              <a:r>
                <a:rPr lang="de-DE" sz="2000" dirty="0">
                  <a:latin typeface="+mj-lt"/>
                </a:rPr>
                <a:t>Fehlenden Information zu </a:t>
              </a:r>
              <a:r>
                <a:rPr lang="de-DE" sz="2000" b="1" dirty="0">
                  <a:latin typeface="+mj-lt"/>
                </a:rPr>
                <a:t>Wohndauer </a:t>
              </a:r>
              <a:r>
                <a:rPr lang="de-DE" sz="2000" dirty="0">
                  <a:latin typeface="+mj-lt"/>
                </a:rPr>
                <a:t>an Adresse </a:t>
              </a:r>
            </a:p>
            <a:p>
              <a:pPr marL="285750" indent="-285750">
                <a:lnSpc>
                  <a:spcPct val="105000"/>
                </a:lnSpc>
                <a:buFont typeface="Arial" panose="020B0604020202020204" pitchFamily="34" charset="0"/>
                <a:buChar char="•"/>
              </a:pPr>
              <a:r>
                <a:rPr lang="de-DE" sz="2000" dirty="0">
                  <a:latin typeface="+mj-lt"/>
                </a:rPr>
                <a:t>Wohndauer </a:t>
              </a:r>
              <a:r>
                <a:rPr lang="de-DE" sz="2000" b="1" dirty="0">
                  <a:latin typeface="+mj-lt"/>
                </a:rPr>
                <a:t>zu Baseline &lt; 5 Jahre</a:t>
              </a:r>
            </a:p>
            <a:p>
              <a:pPr marL="285750" indent="-285750">
                <a:lnSpc>
                  <a:spcPct val="105000"/>
                </a:lnSpc>
                <a:buFont typeface="Arial" panose="020B0604020202020204" pitchFamily="34" charset="0"/>
                <a:buChar char="•"/>
              </a:pPr>
              <a:r>
                <a:rPr lang="de-DE" sz="2000" dirty="0">
                  <a:latin typeface="+mj-lt"/>
                </a:rPr>
                <a:t>Fehlenden Information zum </a:t>
              </a:r>
              <a:r>
                <a:rPr lang="de-DE" sz="2000" b="1" dirty="0">
                  <a:latin typeface="+mj-lt"/>
                </a:rPr>
                <a:t>statistischem Gebiet</a:t>
              </a:r>
            </a:p>
            <a:p>
              <a:pPr marL="285750" indent="-285750">
                <a:lnSpc>
                  <a:spcPct val="105000"/>
                </a:lnSpc>
                <a:buFont typeface="Arial" panose="020B0604020202020204" pitchFamily="34" charset="0"/>
                <a:buChar char="•"/>
              </a:pPr>
              <a:r>
                <a:rPr lang="de-DE" sz="2000" dirty="0">
                  <a:latin typeface="+mj-lt"/>
                </a:rPr>
                <a:t>Personen, die in einem Gebiet </a:t>
              </a:r>
              <a:r>
                <a:rPr lang="de-DE" sz="2000" b="1" dirty="0">
                  <a:latin typeface="+mj-lt"/>
                </a:rPr>
                <a:t>mit &lt; 5 Einwohner*</a:t>
              </a:r>
              <a:r>
                <a:rPr lang="de-DE" sz="2000" b="1" dirty="0" err="1">
                  <a:latin typeface="+mj-lt"/>
                </a:rPr>
                <a:t>innenn</a:t>
              </a:r>
              <a:r>
                <a:rPr lang="de-DE" sz="2000" dirty="0">
                  <a:latin typeface="+mj-lt"/>
                </a:rPr>
                <a:t> lebten</a:t>
              </a:r>
              <a:endParaRPr lang="de-DE" sz="1400" dirty="0">
                <a:latin typeface="+mj-lt"/>
              </a:endParaRPr>
            </a:p>
          </p:txBody>
        </p:sp>
      </p:grpSp>
      <p:sp>
        <p:nvSpPr>
          <p:cNvPr id="48" name="Textfeld 47">
            <a:extLst>
              <a:ext uri="{FF2B5EF4-FFF2-40B4-BE49-F238E27FC236}">
                <a16:creationId xmlns:a16="http://schemas.microsoft.com/office/drawing/2014/main" id="{C9D4DE8E-5333-458A-B9C9-7BEAC934EA83}"/>
              </a:ext>
            </a:extLst>
          </p:cNvPr>
          <p:cNvSpPr txBox="1"/>
          <p:nvPr/>
        </p:nvSpPr>
        <p:spPr bwMode="gray">
          <a:xfrm>
            <a:off x="299210" y="6716298"/>
            <a:ext cx="6483699" cy="283404"/>
          </a:xfrm>
          <a:prstGeom prst="rect">
            <a:avLst/>
          </a:prstGeom>
          <a:noFill/>
        </p:spPr>
        <p:txBody>
          <a:bodyPr wrap="square" lIns="0" tIns="0" rIns="0" bIns="0" rtlCol="0">
            <a:noAutofit/>
          </a:bodyPr>
          <a:lstStyle/>
          <a:p>
            <a:pPr>
              <a:lnSpc>
                <a:spcPct val="105000"/>
              </a:lnSpc>
            </a:pPr>
            <a:r>
              <a:rPr lang="de-DE" sz="800" dirty="0">
                <a:latin typeface="+mj-lt"/>
              </a:rPr>
              <a:t>HCHS: Hamburg City Health Studie</a:t>
            </a:r>
          </a:p>
        </p:txBody>
      </p:sp>
      <p:grpSp>
        <p:nvGrpSpPr>
          <p:cNvPr id="52" name="Gruppieren 51">
            <a:extLst>
              <a:ext uri="{FF2B5EF4-FFF2-40B4-BE49-F238E27FC236}">
                <a16:creationId xmlns:a16="http://schemas.microsoft.com/office/drawing/2014/main" id="{0AB55453-4623-4B6E-B969-99F0A3120022}"/>
              </a:ext>
            </a:extLst>
          </p:cNvPr>
          <p:cNvGrpSpPr/>
          <p:nvPr/>
        </p:nvGrpSpPr>
        <p:grpSpPr>
          <a:xfrm>
            <a:off x="5819723" y="1322406"/>
            <a:ext cx="9600301" cy="2362368"/>
            <a:chOff x="1876078" y="3435003"/>
            <a:chExt cx="9600301" cy="2362368"/>
          </a:xfrm>
        </p:grpSpPr>
        <p:grpSp>
          <p:nvGrpSpPr>
            <p:cNvPr id="22" name="Gruppieren 21">
              <a:extLst>
                <a:ext uri="{FF2B5EF4-FFF2-40B4-BE49-F238E27FC236}">
                  <a16:creationId xmlns:a16="http://schemas.microsoft.com/office/drawing/2014/main" id="{8AF10394-56B3-45E0-A2CF-E2D6A23BE687}"/>
                </a:ext>
              </a:extLst>
            </p:cNvPr>
            <p:cNvGrpSpPr/>
            <p:nvPr/>
          </p:nvGrpSpPr>
          <p:grpSpPr>
            <a:xfrm>
              <a:off x="4464005" y="4371459"/>
              <a:ext cx="2692538" cy="733524"/>
              <a:chOff x="910439" y="3513456"/>
              <a:chExt cx="2692538" cy="733524"/>
            </a:xfrm>
          </p:grpSpPr>
          <p:pic>
            <p:nvPicPr>
              <p:cNvPr id="16" name="Grafik 15" descr="Frau mit einfarbiger Füllung">
                <a:extLst>
                  <a:ext uri="{FF2B5EF4-FFF2-40B4-BE49-F238E27FC236}">
                    <a16:creationId xmlns:a16="http://schemas.microsoft.com/office/drawing/2014/main" id="{7A0B182C-5256-4785-8384-BD33425B99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0439" y="3513456"/>
                <a:ext cx="480646" cy="480646"/>
              </a:xfrm>
              <a:prstGeom prst="rect">
                <a:avLst/>
              </a:prstGeom>
            </p:spPr>
          </p:pic>
          <p:sp>
            <p:nvSpPr>
              <p:cNvPr id="17" name="Textfeld 16">
                <a:extLst>
                  <a:ext uri="{FF2B5EF4-FFF2-40B4-BE49-F238E27FC236}">
                    <a16:creationId xmlns:a16="http://schemas.microsoft.com/office/drawing/2014/main" id="{D7920885-F5B5-400A-AAE1-6C3DBE74888F}"/>
                  </a:ext>
                </a:extLst>
              </p:cNvPr>
              <p:cNvSpPr txBox="1"/>
              <p:nvPr/>
            </p:nvSpPr>
            <p:spPr bwMode="gray">
              <a:xfrm>
                <a:off x="1291856" y="3786191"/>
                <a:ext cx="2311121" cy="460789"/>
              </a:xfrm>
              <a:prstGeom prst="rect">
                <a:avLst/>
              </a:prstGeom>
              <a:noFill/>
            </p:spPr>
            <p:txBody>
              <a:bodyPr wrap="square" lIns="0" tIns="0" rIns="0" bIns="0" rtlCol="0">
                <a:noAutofit/>
              </a:bodyPr>
              <a:lstStyle/>
              <a:p>
                <a:pPr>
                  <a:lnSpc>
                    <a:spcPct val="105000"/>
                  </a:lnSpc>
                </a:pPr>
                <a:r>
                  <a:rPr lang="de-DE" sz="1400" b="1" dirty="0">
                    <a:latin typeface="+mj-lt"/>
                  </a:rPr>
                  <a:t>6.340 (49,99 %) </a:t>
                </a:r>
                <a:r>
                  <a:rPr lang="de-DE" b="1" dirty="0">
                    <a:latin typeface="+mj-lt"/>
                  </a:rPr>
                  <a:t>weiblich</a:t>
                </a:r>
              </a:p>
            </p:txBody>
          </p:sp>
        </p:grpSp>
        <p:grpSp>
          <p:nvGrpSpPr>
            <p:cNvPr id="21" name="Gruppieren 20">
              <a:extLst>
                <a:ext uri="{FF2B5EF4-FFF2-40B4-BE49-F238E27FC236}">
                  <a16:creationId xmlns:a16="http://schemas.microsoft.com/office/drawing/2014/main" id="{DD763CFE-4621-44E6-BFF7-14D5A59373B9}"/>
                </a:ext>
              </a:extLst>
            </p:cNvPr>
            <p:cNvGrpSpPr/>
            <p:nvPr/>
          </p:nvGrpSpPr>
          <p:grpSpPr>
            <a:xfrm>
              <a:off x="4679519" y="4897340"/>
              <a:ext cx="2642926" cy="714274"/>
              <a:chOff x="818957" y="4272463"/>
              <a:chExt cx="2642926" cy="714274"/>
            </a:xfrm>
          </p:grpSpPr>
          <p:sp>
            <p:nvSpPr>
              <p:cNvPr id="18" name="Textfeld 17">
                <a:extLst>
                  <a:ext uri="{FF2B5EF4-FFF2-40B4-BE49-F238E27FC236}">
                    <a16:creationId xmlns:a16="http://schemas.microsoft.com/office/drawing/2014/main" id="{2927AF4C-61CE-4E84-BB10-F6D1D0D1CB1A}"/>
                  </a:ext>
                </a:extLst>
              </p:cNvPr>
              <p:cNvSpPr txBox="1"/>
              <p:nvPr/>
            </p:nvSpPr>
            <p:spPr bwMode="gray">
              <a:xfrm>
                <a:off x="1150762" y="4525948"/>
                <a:ext cx="2311121" cy="460789"/>
              </a:xfrm>
              <a:prstGeom prst="rect">
                <a:avLst/>
              </a:prstGeom>
              <a:noFill/>
            </p:spPr>
            <p:txBody>
              <a:bodyPr wrap="square" lIns="0" tIns="0" rIns="0" bIns="0" rtlCol="0">
                <a:noAutofit/>
              </a:bodyPr>
              <a:lstStyle/>
              <a:p>
                <a:pPr>
                  <a:lnSpc>
                    <a:spcPct val="105000"/>
                  </a:lnSpc>
                </a:pPr>
                <a:r>
                  <a:rPr lang="de-DE" sz="1400" b="1" dirty="0">
                    <a:latin typeface="+mj-lt"/>
                  </a:rPr>
                  <a:t>6.342 (50,01 %) </a:t>
                </a:r>
                <a:r>
                  <a:rPr lang="de-DE" b="1" dirty="0">
                    <a:latin typeface="+mj-lt"/>
                  </a:rPr>
                  <a:t>männlich</a:t>
                </a:r>
              </a:p>
            </p:txBody>
          </p:sp>
          <p:pic>
            <p:nvPicPr>
              <p:cNvPr id="20" name="Grafik 19" descr="Mann mit einfarbiger Füllung">
                <a:extLst>
                  <a:ext uri="{FF2B5EF4-FFF2-40B4-BE49-F238E27FC236}">
                    <a16:creationId xmlns:a16="http://schemas.microsoft.com/office/drawing/2014/main" id="{85CA78EB-8B19-4FD8-9B2E-77914339C8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957" y="4272463"/>
                <a:ext cx="477296" cy="477296"/>
              </a:xfrm>
              <a:prstGeom prst="rect">
                <a:avLst/>
              </a:prstGeom>
            </p:spPr>
          </p:pic>
        </p:grpSp>
        <p:grpSp>
          <p:nvGrpSpPr>
            <p:cNvPr id="34" name="Gruppieren 33">
              <a:extLst>
                <a:ext uri="{FF2B5EF4-FFF2-40B4-BE49-F238E27FC236}">
                  <a16:creationId xmlns:a16="http://schemas.microsoft.com/office/drawing/2014/main" id="{9094752C-2CB2-443E-8A72-4CDB7F2BE8B2}"/>
                </a:ext>
              </a:extLst>
            </p:cNvPr>
            <p:cNvGrpSpPr/>
            <p:nvPr/>
          </p:nvGrpSpPr>
          <p:grpSpPr>
            <a:xfrm>
              <a:off x="1876078" y="4332891"/>
              <a:ext cx="2954687" cy="772092"/>
              <a:chOff x="1721456" y="4689205"/>
              <a:chExt cx="2954687" cy="772092"/>
            </a:xfrm>
          </p:grpSpPr>
          <p:pic>
            <p:nvPicPr>
              <p:cNvPr id="32" name="Grafik 31" descr="Stoppuhr mit einfarbiger Füllung">
                <a:extLst>
                  <a:ext uri="{FF2B5EF4-FFF2-40B4-BE49-F238E27FC236}">
                    <a16:creationId xmlns:a16="http://schemas.microsoft.com/office/drawing/2014/main" id="{42E4966A-4CDC-47C5-90B9-2A042F8CD2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21456" y="4689205"/>
                <a:ext cx="566899" cy="566899"/>
              </a:xfrm>
              <a:prstGeom prst="rect">
                <a:avLst/>
              </a:prstGeom>
            </p:spPr>
          </p:pic>
          <p:sp>
            <p:nvSpPr>
              <p:cNvPr id="33" name="Textfeld 32">
                <a:extLst>
                  <a:ext uri="{FF2B5EF4-FFF2-40B4-BE49-F238E27FC236}">
                    <a16:creationId xmlns:a16="http://schemas.microsoft.com/office/drawing/2014/main" id="{DBA84366-D661-4089-9F84-8BE6B88EE03E}"/>
                  </a:ext>
                </a:extLst>
              </p:cNvPr>
              <p:cNvSpPr txBox="1"/>
              <p:nvPr/>
            </p:nvSpPr>
            <p:spPr bwMode="gray">
              <a:xfrm>
                <a:off x="2230950" y="4950753"/>
                <a:ext cx="2445193" cy="510544"/>
              </a:xfrm>
              <a:prstGeom prst="rect">
                <a:avLst/>
              </a:prstGeom>
              <a:noFill/>
            </p:spPr>
            <p:txBody>
              <a:bodyPr wrap="square" lIns="0" tIns="0" rIns="0" bIns="0" rtlCol="0">
                <a:noAutofit/>
              </a:bodyPr>
              <a:lstStyle/>
              <a:p>
                <a:pPr>
                  <a:lnSpc>
                    <a:spcPct val="105000"/>
                  </a:lnSpc>
                </a:pPr>
                <a:r>
                  <a:rPr lang="de-DE" sz="1400" b="1" dirty="0">
                    <a:latin typeface="+mj-lt"/>
                  </a:rPr>
                  <a:t>Ø </a:t>
                </a:r>
                <a:r>
                  <a:rPr lang="de-DE" b="1" dirty="0">
                    <a:latin typeface="+mj-lt"/>
                  </a:rPr>
                  <a:t>Alter</a:t>
                </a:r>
                <a:r>
                  <a:rPr lang="de-DE" sz="1400" b="1" dirty="0">
                    <a:latin typeface="+mj-lt"/>
                  </a:rPr>
                  <a:t> 61,37 Jahre</a:t>
                </a:r>
              </a:p>
              <a:p>
                <a:pPr>
                  <a:lnSpc>
                    <a:spcPct val="105000"/>
                  </a:lnSpc>
                </a:pPr>
                <a:endParaRPr lang="de-DE" sz="1400" b="1" dirty="0">
                  <a:latin typeface="+mj-lt"/>
                </a:endParaRPr>
              </a:p>
            </p:txBody>
          </p:sp>
        </p:grpSp>
        <p:sp>
          <p:nvSpPr>
            <p:cNvPr id="37" name="Textfeld 36">
              <a:extLst>
                <a:ext uri="{FF2B5EF4-FFF2-40B4-BE49-F238E27FC236}">
                  <a16:creationId xmlns:a16="http://schemas.microsoft.com/office/drawing/2014/main" id="{BEAE753C-73F6-4309-BD3F-9AB1CD52AB05}"/>
                </a:ext>
              </a:extLst>
            </p:cNvPr>
            <p:cNvSpPr txBox="1"/>
            <p:nvPr/>
          </p:nvSpPr>
          <p:spPr bwMode="gray">
            <a:xfrm>
              <a:off x="7991129" y="4913236"/>
              <a:ext cx="2445193" cy="884135"/>
            </a:xfrm>
            <a:prstGeom prst="rect">
              <a:avLst/>
            </a:prstGeom>
            <a:noFill/>
          </p:spPr>
          <p:txBody>
            <a:bodyPr wrap="square" lIns="0" tIns="0" rIns="0" bIns="0" rtlCol="0">
              <a:noAutofit/>
            </a:bodyPr>
            <a:lstStyle/>
            <a:p>
              <a:pPr>
                <a:lnSpc>
                  <a:spcPct val="105000"/>
                </a:lnSpc>
              </a:pPr>
              <a:endParaRPr lang="de-DE" sz="1400" b="1" dirty="0">
                <a:latin typeface="+mj-lt"/>
              </a:endParaRPr>
            </a:p>
          </p:txBody>
        </p:sp>
        <p:sp>
          <p:nvSpPr>
            <p:cNvPr id="41" name="Textfeld 40">
              <a:extLst>
                <a:ext uri="{FF2B5EF4-FFF2-40B4-BE49-F238E27FC236}">
                  <a16:creationId xmlns:a16="http://schemas.microsoft.com/office/drawing/2014/main" id="{333AA54C-D55F-4CEF-A43D-3F7A80076CC3}"/>
                </a:ext>
              </a:extLst>
            </p:cNvPr>
            <p:cNvSpPr txBox="1"/>
            <p:nvPr/>
          </p:nvSpPr>
          <p:spPr bwMode="gray">
            <a:xfrm>
              <a:off x="7762692" y="3435003"/>
              <a:ext cx="3713687" cy="460789"/>
            </a:xfrm>
            <a:prstGeom prst="rect">
              <a:avLst/>
            </a:prstGeom>
            <a:noFill/>
          </p:spPr>
          <p:txBody>
            <a:bodyPr wrap="square" lIns="0" tIns="0" rIns="0" bIns="0" rtlCol="0">
              <a:noAutofit/>
            </a:bodyPr>
            <a:lstStyle/>
            <a:p>
              <a:pPr>
                <a:lnSpc>
                  <a:spcPct val="105000"/>
                </a:lnSpc>
              </a:pPr>
              <a:endParaRPr lang="de-DE" sz="1400" b="1" dirty="0">
                <a:latin typeface="+mj-lt"/>
              </a:endParaRPr>
            </a:p>
          </p:txBody>
        </p:sp>
        <p:sp>
          <p:nvSpPr>
            <p:cNvPr id="45" name="Textfeld 44">
              <a:extLst>
                <a:ext uri="{FF2B5EF4-FFF2-40B4-BE49-F238E27FC236}">
                  <a16:creationId xmlns:a16="http://schemas.microsoft.com/office/drawing/2014/main" id="{5DF84BBC-209B-4AB4-B8B4-6826741BB916}"/>
                </a:ext>
              </a:extLst>
            </p:cNvPr>
            <p:cNvSpPr txBox="1"/>
            <p:nvPr/>
          </p:nvSpPr>
          <p:spPr bwMode="gray">
            <a:xfrm>
              <a:off x="2352359" y="4489322"/>
              <a:ext cx="2827795" cy="1239798"/>
            </a:xfrm>
            <a:prstGeom prst="rect">
              <a:avLst/>
            </a:prstGeom>
            <a:noFill/>
          </p:spPr>
          <p:txBody>
            <a:bodyPr wrap="square" lIns="0" tIns="0" rIns="0" bIns="0" rtlCol="0">
              <a:noAutofit/>
            </a:bodyPr>
            <a:lstStyle/>
            <a:p>
              <a:pPr>
                <a:lnSpc>
                  <a:spcPct val="105000"/>
                </a:lnSpc>
              </a:pPr>
              <a:endParaRPr lang="de-DE" sz="1400" b="1" dirty="0">
                <a:latin typeface="+mj-lt"/>
              </a:endParaRPr>
            </a:p>
          </p:txBody>
        </p:sp>
      </p:grpSp>
    </p:spTree>
    <p:extLst>
      <p:ext uri="{BB962C8B-B14F-4D97-AF65-F5344CB8AC3E}">
        <p14:creationId xmlns:p14="http://schemas.microsoft.com/office/powerpoint/2010/main" val="331334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6E1BD9-6D4E-40D4-8F2A-493D8143124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6ADC5A1-87C6-4111-A666-0843EF48CEA2}"/>
              </a:ext>
            </a:extLst>
          </p:cNvPr>
          <p:cNvSpPr>
            <a:spLocks noGrp="1"/>
          </p:cNvSpPr>
          <p:nvPr>
            <p:ph type="sldNum" sz="quarter" idx="12"/>
          </p:nvPr>
        </p:nvSpPr>
        <p:spPr/>
        <p:txBody>
          <a:bodyPr/>
          <a:lstStyle/>
          <a:p>
            <a:fld id="{9B00EF49-7894-4F53-A8DD-F7DB3BFC5032}" type="slidenum">
              <a:rPr lang="de-DE" smtClean="0"/>
              <a:t>5</a:t>
            </a:fld>
            <a:endParaRPr lang="de-DE" dirty="0"/>
          </a:p>
        </p:txBody>
      </p:sp>
      <p:sp>
        <p:nvSpPr>
          <p:cNvPr id="7" name="Titel 4">
            <a:extLst>
              <a:ext uri="{FF2B5EF4-FFF2-40B4-BE49-F238E27FC236}">
                <a16:creationId xmlns:a16="http://schemas.microsoft.com/office/drawing/2014/main" id="{463A0E5B-A169-4E99-B1A9-F36AEAC5FDB6}"/>
              </a:ext>
            </a:extLst>
          </p:cNvPr>
          <p:cNvSpPr txBox="1">
            <a:spLocks/>
          </p:cNvSpPr>
          <p:nvPr/>
        </p:nvSpPr>
        <p:spPr bwMode="gray">
          <a:xfrm>
            <a:off x="3849329" y="190384"/>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Die Studienpopulation</a:t>
            </a:r>
          </a:p>
        </p:txBody>
      </p:sp>
      <p:sp>
        <p:nvSpPr>
          <p:cNvPr id="39" name="Textfeld 38">
            <a:extLst>
              <a:ext uri="{FF2B5EF4-FFF2-40B4-BE49-F238E27FC236}">
                <a16:creationId xmlns:a16="http://schemas.microsoft.com/office/drawing/2014/main" id="{F7CBFB2C-A15B-4C92-8238-380A36552D04}"/>
              </a:ext>
            </a:extLst>
          </p:cNvPr>
          <p:cNvSpPr txBox="1"/>
          <p:nvPr/>
        </p:nvSpPr>
        <p:spPr bwMode="gray">
          <a:xfrm>
            <a:off x="252139" y="6732778"/>
            <a:ext cx="2733151" cy="250443"/>
          </a:xfrm>
          <a:prstGeom prst="rect">
            <a:avLst/>
          </a:prstGeom>
          <a:noFill/>
        </p:spPr>
        <p:txBody>
          <a:bodyPr wrap="square" lIns="0" tIns="0" rIns="0" bIns="0" rtlCol="0">
            <a:noAutofit/>
          </a:bodyPr>
          <a:lstStyle/>
          <a:p>
            <a:pPr>
              <a:lnSpc>
                <a:spcPct val="105000"/>
              </a:lnSpc>
            </a:pPr>
            <a:r>
              <a:rPr lang="de-DE" sz="800" dirty="0">
                <a:latin typeface="+mj-lt"/>
              </a:rPr>
              <a:t>GIS: Geoinformationssystem; HCHS: Hamburg City Health Studie</a:t>
            </a:r>
          </a:p>
        </p:txBody>
      </p:sp>
      <p:pic>
        <p:nvPicPr>
          <p:cNvPr id="10" name="Grafik 9">
            <a:extLst>
              <a:ext uri="{FF2B5EF4-FFF2-40B4-BE49-F238E27FC236}">
                <a16:creationId xmlns:a16="http://schemas.microsoft.com/office/drawing/2014/main" id="{6549FCDA-1BD4-4823-B5E9-A58D8610D86A}"/>
              </a:ext>
            </a:extLst>
          </p:cNvPr>
          <p:cNvPicPr>
            <a:picLocks noChangeAspect="1"/>
          </p:cNvPicPr>
          <p:nvPr/>
        </p:nvPicPr>
        <p:blipFill>
          <a:blip r:embed="rId2"/>
          <a:stretch>
            <a:fillRect/>
          </a:stretch>
        </p:blipFill>
        <p:spPr>
          <a:xfrm>
            <a:off x="709399" y="1008962"/>
            <a:ext cx="9188227" cy="5849038"/>
          </a:xfrm>
          <a:prstGeom prst="rect">
            <a:avLst/>
          </a:prstGeom>
        </p:spPr>
      </p:pic>
    </p:spTree>
    <p:extLst>
      <p:ext uri="{BB962C8B-B14F-4D97-AF65-F5344CB8AC3E}">
        <p14:creationId xmlns:p14="http://schemas.microsoft.com/office/powerpoint/2010/main" val="115587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D11DF33-8E18-4E12-A1BA-A20B53DB5261}"/>
              </a:ext>
            </a:extLst>
          </p:cNvPr>
          <p:cNvPicPr>
            <a:picLocks noChangeAspect="1"/>
          </p:cNvPicPr>
          <p:nvPr/>
        </p:nvPicPr>
        <p:blipFill>
          <a:blip r:embed="rId2"/>
          <a:stretch>
            <a:fillRect/>
          </a:stretch>
        </p:blipFill>
        <p:spPr>
          <a:xfrm>
            <a:off x="981007" y="968028"/>
            <a:ext cx="8785991" cy="5889972"/>
          </a:xfrm>
          <a:prstGeom prst="rect">
            <a:avLst/>
          </a:prstGeom>
        </p:spPr>
      </p:pic>
      <p:sp>
        <p:nvSpPr>
          <p:cNvPr id="2" name="Datumsplatzhalter 1">
            <a:extLst>
              <a:ext uri="{FF2B5EF4-FFF2-40B4-BE49-F238E27FC236}">
                <a16:creationId xmlns:a16="http://schemas.microsoft.com/office/drawing/2014/main" id="{446E1BD9-6D4E-40D4-8F2A-493D8143124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B6ADC5A1-87C6-4111-A666-0843EF48CEA2}"/>
              </a:ext>
            </a:extLst>
          </p:cNvPr>
          <p:cNvSpPr>
            <a:spLocks noGrp="1"/>
          </p:cNvSpPr>
          <p:nvPr>
            <p:ph type="sldNum" sz="quarter" idx="12"/>
          </p:nvPr>
        </p:nvSpPr>
        <p:spPr/>
        <p:txBody>
          <a:bodyPr/>
          <a:lstStyle/>
          <a:p>
            <a:fld id="{9B00EF49-7894-4F53-A8DD-F7DB3BFC5032}" type="slidenum">
              <a:rPr lang="de-DE" smtClean="0"/>
              <a:t>6</a:t>
            </a:fld>
            <a:endParaRPr lang="de-DE" dirty="0"/>
          </a:p>
        </p:txBody>
      </p:sp>
      <p:sp>
        <p:nvSpPr>
          <p:cNvPr id="7" name="Titel 4">
            <a:extLst>
              <a:ext uri="{FF2B5EF4-FFF2-40B4-BE49-F238E27FC236}">
                <a16:creationId xmlns:a16="http://schemas.microsoft.com/office/drawing/2014/main" id="{463A0E5B-A169-4E99-B1A9-F36AEAC5FDB6}"/>
              </a:ext>
            </a:extLst>
          </p:cNvPr>
          <p:cNvSpPr txBox="1">
            <a:spLocks/>
          </p:cNvSpPr>
          <p:nvPr/>
        </p:nvSpPr>
        <p:spPr bwMode="gray">
          <a:xfrm>
            <a:off x="4316361" y="18865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Die Studienpopulation</a:t>
            </a:r>
          </a:p>
        </p:txBody>
      </p:sp>
      <p:sp>
        <p:nvSpPr>
          <p:cNvPr id="8" name="Rechteck: abgerundete Ecken 4">
            <a:extLst>
              <a:ext uri="{FF2B5EF4-FFF2-40B4-BE49-F238E27FC236}">
                <a16:creationId xmlns:a16="http://schemas.microsoft.com/office/drawing/2014/main" id="{52DCB77E-E13D-4F3F-A7D1-630A8C653E16}"/>
              </a:ext>
            </a:extLst>
          </p:cNvPr>
          <p:cNvSpPr/>
          <p:nvPr/>
        </p:nvSpPr>
        <p:spPr>
          <a:xfrm>
            <a:off x="9985413" y="1487876"/>
            <a:ext cx="1591523" cy="636139"/>
          </a:xfrm>
          <a:prstGeom prst="roundRect">
            <a:avLst/>
          </a:prstGeom>
          <a:solidFill>
            <a:schemeClr val="bg1">
              <a:lumMod val="9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r>
              <a:rPr lang="de-DE" sz="1400" b="1" dirty="0">
                <a:solidFill>
                  <a:schemeClr val="tx1"/>
                </a:solidFill>
                <a:latin typeface="+mj-lt"/>
                <a:ea typeface="Calibri" panose="020F0502020204030204" pitchFamily="34" charset="0"/>
                <a:cs typeface="Calibri" panose="020F0502020204030204" pitchFamily="34" charset="0"/>
              </a:rPr>
              <a:t>Ø 12,51 (SD 3,73)</a:t>
            </a:r>
          </a:p>
          <a:p>
            <a:r>
              <a:rPr lang="de-DE" sz="1400" b="1" dirty="0">
                <a:solidFill>
                  <a:schemeClr val="tx1"/>
                </a:solidFill>
                <a:latin typeface="+mj-lt"/>
                <a:ea typeface="Calibri" panose="020F0502020204030204" pitchFamily="34" charset="0"/>
                <a:cs typeface="Calibri" panose="020F0502020204030204" pitchFamily="34" charset="0"/>
              </a:rPr>
              <a:t>Median 12,20</a:t>
            </a:r>
          </a:p>
        </p:txBody>
      </p:sp>
      <p:sp>
        <p:nvSpPr>
          <p:cNvPr id="9" name="Textfeld 8">
            <a:extLst>
              <a:ext uri="{FF2B5EF4-FFF2-40B4-BE49-F238E27FC236}">
                <a16:creationId xmlns:a16="http://schemas.microsoft.com/office/drawing/2014/main" id="{58852ECA-D43F-4439-B996-2C09DA4F2F4C}"/>
              </a:ext>
            </a:extLst>
          </p:cNvPr>
          <p:cNvSpPr txBox="1"/>
          <p:nvPr/>
        </p:nvSpPr>
        <p:spPr bwMode="gray">
          <a:xfrm>
            <a:off x="191981" y="6730723"/>
            <a:ext cx="4211577" cy="1093249"/>
          </a:xfrm>
          <a:prstGeom prst="rect">
            <a:avLst/>
          </a:prstGeom>
          <a:noFill/>
        </p:spPr>
        <p:txBody>
          <a:bodyPr wrap="square" lIns="0" tIns="0" rIns="0" bIns="0" rtlCol="0">
            <a:noAutofit/>
          </a:bodyPr>
          <a:lstStyle/>
          <a:p>
            <a:pPr>
              <a:lnSpc>
                <a:spcPct val="105000"/>
              </a:lnSpc>
            </a:pPr>
            <a:r>
              <a:rPr lang="de-DE" sz="800" dirty="0">
                <a:latin typeface="+mj-lt"/>
              </a:rPr>
              <a:t>HCHS: Hamburg </a:t>
            </a:r>
            <a:r>
              <a:rPr lang="de-DE" sz="800" dirty="0" err="1">
                <a:latin typeface="+mj-lt"/>
              </a:rPr>
              <a:t>Ciity</a:t>
            </a:r>
            <a:r>
              <a:rPr lang="de-DE" sz="800" dirty="0">
                <a:latin typeface="+mj-lt"/>
              </a:rPr>
              <a:t> Health Studie; SD: Standardabweichung; SES: Sozioökonomischer Status.</a:t>
            </a:r>
          </a:p>
        </p:txBody>
      </p:sp>
    </p:spTree>
    <p:extLst>
      <p:ext uri="{BB962C8B-B14F-4D97-AF65-F5344CB8AC3E}">
        <p14:creationId xmlns:p14="http://schemas.microsoft.com/office/powerpoint/2010/main" val="1282667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1028ACA-560E-483D-892A-83880E90BEEE}"/>
              </a:ext>
            </a:extLst>
          </p:cNvPr>
          <p:cNvPicPr>
            <a:picLocks noChangeAspect="1"/>
          </p:cNvPicPr>
          <p:nvPr/>
        </p:nvPicPr>
        <p:blipFill>
          <a:blip r:embed="rId3"/>
          <a:stretch>
            <a:fillRect/>
          </a:stretch>
        </p:blipFill>
        <p:spPr>
          <a:xfrm>
            <a:off x="2791326" y="1125239"/>
            <a:ext cx="7784704" cy="5392427"/>
          </a:xfrm>
          <a:prstGeom prst="rect">
            <a:avLst/>
          </a:prstGeom>
        </p:spPr>
      </p:pic>
      <p:sp>
        <p:nvSpPr>
          <p:cNvPr id="2" name="Datumsplatzhalter 1">
            <a:extLst>
              <a:ext uri="{FF2B5EF4-FFF2-40B4-BE49-F238E27FC236}">
                <a16:creationId xmlns:a16="http://schemas.microsoft.com/office/drawing/2014/main" id="{6D4A20CE-8487-417F-B2C1-720AC111BE66}"/>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81D89CC3-E20B-4EFC-9082-CD9CA15F2EA6}"/>
              </a:ext>
            </a:extLst>
          </p:cNvPr>
          <p:cNvSpPr>
            <a:spLocks noGrp="1"/>
          </p:cNvSpPr>
          <p:nvPr>
            <p:ph type="sldNum" sz="quarter" idx="12"/>
          </p:nvPr>
        </p:nvSpPr>
        <p:spPr/>
        <p:txBody>
          <a:bodyPr/>
          <a:lstStyle/>
          <a:p>
            <a:fld id="{9B00EF49-7894-4F53-A8DD-F7DB3BFC5032}" type="slidenum">
              <a:rPr lang="de-DE" smtClean="0"/>
              <a:t>7</a:t>
            </a:fld>
            <a:endParaRPr lang="de-DE" dirty="0"/>
          </a:p>
        </p:txBody>
      </p:sp>
      <p:sp>
        <p:nvSpPr>
          <p:cNvPr id="5" name="Textfeld 4">
            <a:extLst>
              <a:ext uri="{FF2B5EF4-FFF2-40B4-BE49-F238E27FC236}">
                <a16:creationId xmlns:a16="http://schemas.microsoft.com/office/drawing/2014/main" id="{25ED93AC-16BF-437C-83BB-2BCC626321AF}"/>
              </a:ext>
            </a:extLst>
          </p:cNvPr>
          <p:cNvSpPr txBox="1"/>
          <p:nvPr/>
        </p:nvSpPr>
        <p:spPr bwMode="gray">
          <a:xfrm>
            <a:off x="472272" y="894304"/>
            <a:ext cx="4350936" cy="773723"/>
          </a:xfrm>
          <a:prstGeom prst="rect">
            <a:avLst/>
          </a:prstGeom>
          <a:noFill/>
        </p:spPr>
        <p:txBody>
          <a:bodyPr wrap="square" lIns="0" tIns="0" rIns="0" bIns="0" rtlCol="0">
            <a:noAutofit/>
          </a:bodyPr>
          <a:lstStyle/>
          <a:p>
            <a:pPr>
              <a:lnSpc>
                <a:spcPct val="105000"/>
              </a:lnSpc>
            </a:pPr>
            <a:r>
              <a:rPr lang="de-DE" sz="4000" b="1" dirty="0">
                <a:solidFill>
                  <a:srgbClr val="002060"/>
                </a:solidFill>
                <a:latin typeface="+mj-lt"/>
              </a:rPr>
              <a:t>Straßenlärm</a:t>
            </a:r>
          </a:p>
        </p:txBody>
      </p:sp>
      <p:sp>
        <p:nvSpPr>
          <p:cNvPr id="10" name="Titel 4">
            <a:extLst>
              <a:ext uri="{FF2B5EF4-FFF2-40B4-BE49-F238E27FC236}">
                <a16:creationId xmlns:a16="http://schemas.microsoft.com/office/drawing/2014/main" id="{C72DC42E-6651-4E9C-8F57-2BC28041A828}"/>
              </a:ext>
            </a:extLst>
          </p:cNvPr>
          <p:cNvSpPr txBox="1">
            <a:spLocks/>
          </p:cNvSpPr>
          <p:nvPr/>
        </p:nvSpPr>
        <p:spPr bwMode="gray">
          <a:xfrm>
            <a:off x="4316361" y="18865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Expositionen</a:t>
            </a:r>
          </a:p>
        </p:txBody>
      </p:sp>
      <p:sp>
        <p:nvSpPr>
          <p:cNvPr id="11" name="Textfeld 10">
            <a:extLst>
              <a:ext uri="{FF2B5EF4-FFF2-40B4-BE49-F238E27FC236}">
                <a16:creationId xmlns:a16="http://schemas.microsoft.com/office/drawing/2014/main" id="{D099C9DD-3D74-4950-89E5-D92108B7D04D}"/>
              </a:ext>
            </a:extLst>
          </p:cNvPr>
          <p:cNvSpPr txBox="1"/>
          <p:nvPr/>
        </p:nvSpPr>
        <p:spPr bwMode="gray">
          <a:xfrm>
            <a:off x="191981" y="6669344"/>
            <a:ext cx="4211577" cy="1093249"/>
          </a:xfrm>
          <a:prstGeom prst="rect">
            <a:avLst/>
          </a:prstGeom>
          <a:noFill/>
        </p:spPr>
        <p:txBody>
          <a:bodyPr wrap="square" lIns="0" tIns="0" rIns="0" bIns="0" rtlCol="0">
            <a:noAutofit/>
          </a:bodyPr>
          <a:lstStyle/>
          <a:p>
            <a:pPr>
              <a:lnSpc>
                <a:spcPct val="105000"/>
              </a:lnSpc>
            </a:pPr>
            <a:r>
              <a:rPr lang="de-DE" sz="800" dirty="0">
                <a:latin typeface="+mj-lt"/>
              </a:rPr>
              <a:t>HCHS: Hamburg </a:t>
            </a:r>
            <a:r>
              <a:rPr lang="de-DE" sz="800" dirty="0" err="1">
                <a:latin typeface="+mj-lt"/>
              </a:rPr>
              <a:t>Ciity</a:t>
            </a:r>
            <a:r>
              <a:rPr lang="de-DE" sz="800" dirty="0">
                <a:latin typeface="+mj-lt"/>
              </a:rPr>
              <a:t> Health Studie.</a:t>
            </a:r>
          </a:p>
        </p:txBody>
      </p:sp>
    </p:spTree>
    <p:extLst>
      <p:ext uri="{BB962C8B-B14F-4D97-AF65-F5344CB8AC3E}">
        <p14:creationId xmlns:p14="http://schemas.microsoft.com/office/powerpoint/2010/main" val="246336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C5FD5-B794-45E4-8FED-101A211A1885}"/>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0B68F65F-E8FC-480D-BF90-D276D9D2CE18}"/>
              </a:ext>
            </a:extLst>
          </p:cNvPr>
          <p:cNvSpPr>
            <a:spLocks noGrp="1"/>
          </p:cNvSpPr>
          <p:nvPr>
            <p:ph type="sldNum" sz="quarter" idx="12"/>
          </p:nvPr>
        </p:nvSpPr>
        <p:spPr/>
        <p:txBody>
          <a:bodyPr/>
          <a:lstStyle/>
          <a:p>
            <a:fld id="{9B00EF49-7894-4F53-A8DD-F7DB3BFC5032}" type="slidenum">
              <a:rPr lang="de-DE" smtClean="0"/>
              <a:t>8</a:t>
            </a:fld>
            <a:endParaRPr lang="de-DE" dirty="0"/>
          </a:p>
        </p:txBody>
      </p:sp>
      <p:sp>
        <p:nvSpPr>
          <p:cNvPr id="6" name="Titel 4">
            <a:extLst>
              <a:ext uri="{FF2B5EF4-FFF2-40B4-BE49-F238E27FC236}">
                <a16:creationId xmlns:a16="http://schemas.microsoft.com/office/drawing/2014/main" id="{B02D180A-215F-4EFD-8934-17180B05C1D4}"/>
              </a:ext>
            </a:extLst>
          </p:cNvPr>
          <p:cNvSpPr txBox="1">
            <a:spLocks/>
          </p:cNvSpPr>
          <p:nvPr/>
        </p:nvSpPr>
        <p:spPr bwMode="gray">
          <a:xfrm>
            <a:off x="4316361" y="18865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Expositionen</a:t>
            </a:r>
          </a:p>
        </p:txBody>
      </p:sp>
      <p:pic>
        <p:nvPicPr>
          <p:cNvPr id="8" name="Grafik 7">
            <a:extLst>
              <a:ext uri="{FF2B5EF4-FFF2-40B4-BE49-F238E27FC236}">
                <a16:creationId xmlns:a16="http://schemas.microsoft.com/office/drawing/2014/main" id="{971D0734-0A15-42BF-A2B1-A2281C352FA3}"/>
              </a:ext>
            </a:extLst>
          </p:cNvPr>
          <p:cNvPicPr>
            <a:picLocks noChangeAspect="1"/>
          </p:cNvPicPr>
          <p:nvPr/>
        </p:nvPicPr>
        <p:blipFill>
          <a:blip r:embed="rId2"/>
          <a:stretch>
            <a:fillRect/>
          </a:stretch>
        </p:blipFill>
        <p:spPr>
          <a:xfrm>
            <a:off x="2994050" y="1114337"/>
            <a:ext cx="8429194" cy="5743663"/>
          </a:xfrm>
          <a:prstGeom prst="rect">
            <a:avLst/>
          </a:prstGeom>
        </p:spPr>
      </p:pic>
      <p:sp>
        <p:nvSpPr>
          <p:cNvPr id="9" name="Textfeld 8">
            <a:extLst>
              <a:ext uri="{FF2B5EF4-FFF2-40B4-BE49-F238E27FC236}">
                <a16:creationId xmlns:a16="http://schemas.microsoft.com/office/drawing/2014/main" id="{CC0ABFAE-D972-4B4A-A68B-CDC0A71E6529}"/>
              </a:ext>
            </a:extLst>
          </p:cNvPr>
          <p:cNvSpPr txBox="1"/>
          <p:nvPr/>
        </p:nvSpPr>
        <p:spPr bwMode="gray">
          <a:xfrm>
            <a:off x="472272" y="894304"/>
            <a:ext cx="4350936" cy="773723"/>
          </a:xfrm>
          <a:prstGeom prst="rect">
            <a:avLst/>
          </a:prstGeom>
          <a:noFill/>
        </p:spPr>
        <p:txBody>
          <a:bodyPr wrap="square" lIns="0" tIns="0" rIns="0" bIns="0" rtlCol="0">
            <a:noAutofit/>
          </a:bodyPr>
          <a:lstStyle/>
          <a:p>
            <a:pPr>
              <a:lnSpc>
                <a:spcPct val="105000"/>
              </a:lnSpc>
            </a:pPr>
            <a:r>
              <a:rPr lang="de-DE" sz="4000" b="1" dirty="0">
                <a:solidFill>
                  <a:srgbClr val="002060"/>
                </a:solidFill>
                <a:latin typeface="+mj-lt"/>
              </a:rPr>
              <a:t>Grünflächenanteil</a:t>
            </a:r>
          </a:p>
        </p:txBody>
      </p:sp>
      <p:sp>
        <p:nvSpPr>
          <p:cNvPr id="10" name="Textfeld 9">
            <a:extLst>
              <a:ext uri="{FF2B5EF4-FFF2-40B4-BE49-F238E27FC236}">
                <a16:creationId xmlns:a16="http://schemas.microsoft.com/office/drawing/2014/main" id="{9FD94E0C-91D4-4BFC-9F65-7986FF3010A9}"/>
              </a:ext>
            </a:extLst>
          </p:cNvPr>
          <p:cNvSpPr txBox="1"/>
          <p:nvPr/>
        </p:nvSpPr>
        <p:spPr bwMode="gray">
          <a:xfrm>
            <a:off x="191981" y="6669344"/>
            <a:ext cx="4211577" cy="1093249"/>
          </a:xfrm>
          <a:prstGeom prst="rect">
            <a:avLst/>
          </a:prstGeom>
          <a:noFill/>
        </p:spPr>
        <p:txBody>
          <a:bodyPr wrap="square" lIns="0" tIns="0" rIns="0" bIns="0" rtlCol="0">
            <a:noAutofit/>
          </a:bodyPr>
          <a:lstStyle/>
          <a:p>
            <a:pPr>
              <a:lnSpc>
                <a:spcPct val="105000"/>
              </a:lnSpc>
            </a:pPr>
            <a:r>
              <a:rPr lang="de-DE" sz="800" dirty="0">
                <a:latin typeface="+mj-lt"/>
              </a:rPr>
              <a:t>HCHS: Hamburg </a:t>
            </a:r>
            <a:r>
              <a:rPr lang="de-DE" sz="800" dirty="0" err="1">
                <a:latin typeface="+mj-lt"/>
              </a:rPr>
              <a:t>Ciity</a:t>
            </a:r>
            <a:r>
              <a:rPr lang="de-DE" sz="800" dirty="0">
                <a:latin typeface="+mj-lt"/>
              </a:rPr>
              <a:t> Health Studie.</a:t>
            </a:r>
          </a:p>
        </p:txBody>
      </p:sp>
    </p:spTree>
    <p:extLst>
      <p:ext uri="{BB962C8B-B14F-4D97-AF65-F5344CB8AC3E}">
        <p14:creationId xmlns:p14="http://schemas.microsoft.com/office/powerpoint/2010/main" val="657328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4C5FD5-B794-45E4-8FED-101A211A1885}"/>
              </a:ext>
            </a:extLst>
          </p:cNvPr>
          <p:cNvSpPr>
            <a:spLocks noGrp="1"/>
          </p:cNvSpPr>
          <p:nvPr>
            <p:ph type="dt" sz="half" idx="10"/>
          </p:nvPr>
        </p:nvSpPr>
        <p:spPr/>
        <p:txBody>
          <a:bodyPr/>
          <a:lstStyle/>
          <a:p>
            <a:r>
              <a:rPr lang="de-DE"/>
              <a:t>Katharina Schulze</a:t>
            </a:r>
            <a:endParaRPr lang="de-DE" dirty="0"/>
          </a:p>
        </p:txBody>
      </p:sp>
      <p:sp>
        <p:nvSpPr>
          <p:cNvPr id="4" name="Foliennummernplatzhalter 3">
            <a:extLst>
              <a:ext uri="{FF2B5EF4-FFF2-40B4-BE49-F238E27FC236}">
                <a16:creationId xmlns:a16="http://schemas.microsoft.com/office/drawing/2014/main" id="{0B68F65F-E8FC-480D-BF90-D276D9D2CE18}"/>
              </a:ext>
            </a:extLst>
          </p:cNvPr>
          <p:cNvSpPr>
            <a:spLocks noGrp="1"/>
          </p:cNvSpPr>
          <p:nvPr>
            <p:ph type="sldNum" sz="quarter" idx="12"/>
          </p:nvPr>
        </p:nvSpPr>
        <p:spPr/>
        <p:txBody>
          <a:bodyPr/>
          <a:lstStyle/>
          <a:p>
            <a:fld id="{9B00EF49-7894-4F53-A8DD-F7DB3BFC5032}" type="slidenum">
              <a:rPr lang="de-DE" smtClean="0"/>
              <a:t>9</a:t>
            </a:fld>
            <a:endParaRPr lang="de-DE" dirty="0"/>
          </a:p>
        </p:txBody>
      </p:sp>
      <p:pic>
        <p:nvPicPr>
          <p:cNvPr id="9" name="Grafik 8">
            <a:extLst>
              <a:ext uri="{FF2B5EF4-FFF2-40B4-BE49-F238E27FC236}">
                <a16:creationId xmlns:a16="http://schemas.microsoft.com/office/drawing/2014/main" id="{282FC12C-F85A-4BAC-9533-81A172B1DCB0}"/>
              </a:ext>
            </a:extLst>
          </p:cNvPr>
          <p:cNvPicPr>
            <a:picLocks noChangeAspect="1"/>
          </p:cNvPicPr>
          <p:nvPr/>
        </p:nvPicPr>
        <p:blipFill>
          <a:blip r:embed="rId2"/>
          <a:stretch>
            <a:fillRect/>
          </a:stretch>
        </p:blipFill>
        <p:spPr>
          <a:xfrm>
            <a:off x="1993646" y="868460"/>
            <a:ext cx="8657607" cy="5989540"/>
          </a:xfrm>
          <a:prstGeom prst="rect">
            <a:avLst/>
          </a:prstGeom>
        </p:spPr>
      </p:pic>
      <p:sp>
        <p:nvSpPr>
          <p:cNvPr id="10" name="Titel 4">
            <a:extLst>
              <a:ext uri="{FF2B5EF4-FFF2-40B4-BE49-F238E27FC236}">
                <a16:creationId xmlns:a16="http://schemas.microsoft.com/office/drawing/2014/main" id="{90E63CE2-BA7C-4BFE-A6A8-9B8C3F243928}"/>
              </a:ext>
            </a:extLst>
          </p:cNvPr>
          <p:cNvSpPr txBox="1">
            <a:spLocks/>
          </p:cNvSpPr>
          <p:nvPr/>
        </p:nvSpPr>
        <p:spPr bwMode="gray">
          <a:xfrm>
            <a:off x="4316361" y="188656"/>
            <a:ext cx="4493342" cy="470182"/>
          </a:xfrm>
          <a:prstGeom prst="rect">
            <a:avLst/>
          </a:prstGeom>
        </p:spPr>
        <p:txBody>
          <a:bodyPr vert="horz" lIns="0" tIns="0" rIns="0" bIns="0" rtlCol="0" anchor="t">
            <a:noAutofit/>
          </a:bodyPr>
          <a:lstStyle>
            <a:lvl1pPr algn="l" defTabSz="913971" rtl="0" eaLnBrk="1" latinLnBrk="0" hangingPunct="1">
              <a:lnSpc>
                <a:spcPct val="90000"/>
              </a:lnSpc>
              <a:spcBef>
                <a:spcPct val="0"/>
              </a:spcBef>
              <a:buNone/>
              <a:defRPr sz="2799" kern="1200">
                <a:solidFill>
                  <a:schemeClr val="accent1"/>
                </a:solidFill>
                <a:latin typeface="+mj-lt"/>
                <a:ea typeface="+mj-ea"/>
                <a:cs typeface="+mj-cs"/>
              </a:defRPr>
            </a:lvl1pPr>
          </a:lstStyle>
          <a:p>
            <a:pPr algn="ctr"/>
            <a:r>
              <a:rPr lang="de-DE" b="1" dirty="0"/>
              <a:t>Expositionen</a:t>
            </a:r>
          </a:p>
        </p:txBody>
      </p:sp>
    </p:spTree>
    <p:extLst>
      <p:ext uri="{BB962C8B-B14F-4D97-AF65-F5344CB8AC3E}">
        <p14:creationId xmlns:p14="http://schemas.microsoft.com/office/powerpoint/2010/main" val="6210190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KE PPT-Master 16:9">
  <a:themeElements>
    <a:clrScheme name="UKE">
      <a:dk1>
        <a:srgbClr val="333333"/>
      </a:dk1>
      <a:lt1>
        <a:sysClr val="window" lastClr="FFFFFF"/>
      </a:lt1>
      <a:dk2>
        <a:srgbClr val="AA9C8F"/>
      </a:dk2>
      <a:lt2>
        <a:srgbClr val="E9E4E1"/>
      </a:lt2>
      <a:accent1>
        <a:srgbClr val="004992"/>
      </a:accent1>
      <a:accent2>
        <a:srgbClr val="68C3CD"/>
      </a:accent2>
      <a:accent3>
        <a:srgbClr val="7296AF"/>
      </a:accent3>
      <a:accent4>
        <a:srgbClr val="87BD24"/>
      </a:accent4>
      <a:accent5>
        <a:srgbClr val="FCBE0E"/>
      </a:accent5>
      <a:accent6>
        <a:srgbClr val="EF7B05"/>
      </a:accent6>
      <a:hlink>
        <a:srgbClr val="004992"/>
      </a:hlink>
      <a:folHlink>
        <a:srgbClr val="004992"/>
      </a:folHlink>
    </a:clrScheme>
    <a:fontScheme name="Calibri Light + Calibri">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chemeClr val="accent1"/>
          </a:solidFill>
        </a:ln>
      </a:spPr>
      <a:bodyPr lIns="72000" tIns="36000" rIns="72000" bIns="36000" rtlCol="0" anchor="ctr"/>
      <a:lstStyle>
        <a:defPPr algn="ctr">
          <a:defRPr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marL="216000" indent="-216000">
          <a:lnSpc>
            <a:spcPct val="105000"/>
          </a:lnSpc>
          <a:buFont typeface="Arial" panose="020B0604020202020204" pitchFamily="34" charset="0"/>
          <a:buChar char="•"/>
          <a:defRPr dirty="0" err="1" smtClean="0">
            <a:latin typeface="+mj-lt"/>
          </a:defRPr>
        </a:defPPr>
      </a:lstStyle>
    </a:txDef>
  </a:objectDefaults>
  <a:extraClrSchemeLst/>
  <a:custClrLst>
    <a:custClr>
      <a:srgbClr val="FFDF00"/>
    </a:custClr>
    <a:custClr name="UKE INside">
      <a:srgbClr val="FCBE0E"/>
    </a:custClr>
    <a:custClr>
      <a:srgbClr val="EF7B05"/>
    </a:custClr>
    <a:custClr name="UKE INside">
      <a:srgbClr val="B22229"/>
    </a:custClr>
    <a:custClr name="UKE INside">
      <a:srgbClr val="BA9BC5"/>
    </a:custClr>
    <a:custClr>
      <a:srgbClr val="68C3CD"/>
    </a:custClr>
    <a:custClr name="UKE INside">
      <a:srgbClr val="7296AF"/>
    </a:custClr>
    <a:custClr name="UKE INside">
      <a:srgbClr val="74C095"/>
    </a:custClr>
    <a:custClr>
      <a:srgbClr val="8ABD24"/>
    </a:custClr>
    <a:custClr name="R 255">
      <a:srgbClr val="FFFFFF"/>
    </a:custClr>
    <a:custClr>
      <a:srgbClr val="FFF3BE"/>
    </a:custClr>
    <a:custClr>
      <a:srgbClr val="FFEED1"/>
    </a:custClr>
    <a:custClr>
      <a:srgbClr val="FEE8D4"/>
    </a:custClr>
    <a:custClr>
      <a:srgbClr val="F4E6E1"/>
    </a:custClr>
    <a:custClr>
      <a:srgbClr val="EFEAF3"/>
    </a:custClr>
    <a:custClr>
      <a:srgbClr val="DEF1F1"/>
    </a:custClr>
    <a:custClr>
      <a:srgbClr val="E7EAEE"/>
    </a:custClr>
    <a:custClr>
      <a:srgbClr val="DFF0E6"/>
    </a:custClr>
    <a:custClr>
      <a:srgbClr val="E9F3DE"/>
    </a:custClr>
    <a:custClr>
      <a:srgbClr val="FFFFFF"/>
    </a:custClr>
    <a:custClr name="UKE">
      <a:srgbClr val="004992"/>
    </a:custClr>
    <a:custClr name="UKE">
      <a:srgbClr val="AA9C8F"/>
    </a:custClr>
    <a:custClr name="UKE">
      <a:srgbClr val="575756"/>
    </a:custClr>
    <a:custClr name="Kinder-UKE">
      <a:srgbClr val="004992"/>
    </a:custClr>
    <a:custClr name="Kinder-UKE">
      <a:srgbClr val="9BCBEB"/>
    </a:custClr>
    <a:custClr name="Kinder-UKE">
      <a:srgbClr val="D40F7D"/>
    </a:custClr>
    <a:custClr name="UCCH">
      <a:srgbClr val="ED7333"/>
    </a:custClr>
    <a:custClr name="UHZ">
      <a:srgbClr val="6D2A3C"/>
    </a:custClr>
    <a:custClr name="Notfall Blutspende Behörde">
      <a:srgbClr val="DA291C"/>
    </a:custClr>
    <a:custClr>
      <a:srgbClr val="FFFFFF"/>
    </a:custClr>
    <a:custClr name="8%">
      <a:srgbClr val="E3E5F2"/>
    </a:custClr>
    <a:custClr name="17%">
      <a:srgbClr val="E9E4E1"/>
    </a:custClr>
    <a:custClr name="10%">
      <a:srgbClr val="E6E7E8"/>
    </a:custClr>
    <a:custClr name="8%">
      <a:srgbClr val="E3E5F2"/>
    </a:custClr>
    <a:custClr name="20%">
      <a:srgbClr val="E8F4FC"/>
    </a:custClr>
    <a:custClr name="7%">
      <a:srgbClr val="FDE8F1"/>
    </a:custClr>
    <a:custClr name="UCCH">
      <a:srgbClr val="FEF0E0"/>
    </a:custClr>
    <a:custClr name="UHZ">
      <a:srgbClr val="F2ECED"/>
    </a:custClr>
    <a:custClr name="Notfall Blutspende Behörde">
      <a:srgbClr val="FCE1E2"/>
    </a:custClr>
    <a:custClr>
      <a:srgbClr val="FFFFFF"/>
    </a:custClr>
  </a:custClrLst>
  <a:extLst>
    <a:ext uri="{05A4C25C-085E-4340-85A3-A5531E510DB2}">
      <thm15:themeFamily xmlns:thm15="http://schemas.microsoft.com/office/thememl/2012/main" name="Allgemeine UKE Vorlage_16zu9.potx" id="{957DE25E-0F78-4EF1-98DD-96D955A2C821}" vid="{E46D4DA1-4AE5-4E5B-A87E-90FBEF0F92B7}"/>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3883BFA913288448A4FC66347014DF3" ma:contentTypeVersion="11" ma:contentTypeDescription="Ein neues Dokument erstellen." ma:contentTypeScope="" ma:versionID="5814e2efa36762a2b070f52b4d8509d7">
  <xsd:schema xmlns:xsd="http://www.w3.org/2001/XMLSchema" xmlns:xs="http://www.w3.org/2001/XMLSchema" xmlns:p="http://schemas.microsoft.com/office/2006/metadata/properties" xmlns:ns2="c8a4b984-41af-44ad-90a7-311dc11efa27" xmlns:ns3="0130c899-b1e8-47d8-86f8-6fe6b849d6f2" targetNamespace="http://schemas.microsoft.com/office/2006/metadata/properties" ma:root="true" ma:fieldsID="6a437154413b9fa92c824ca2bdef8095" ns2:_="" ns3:_="">
    <xsd:import namespace="c8a4b984-41af-44ad-90a7-311dc11efa27"/>
    <xsd:import namespace="0130c899-b1e8-47d8-86f8-6fe6b849d6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4b984-41af-44ad-90a7-311dc11ef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902dec8-a9aa-4cb7-a2d5-0c0a0010876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30c899-b1e8-47d8-86f8-6fe6b849d6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26ca5f2-a010-48d3-93e2-61e0d35cd0e4}" ma:internalName="TaxCatchAll" ma:showField="CatchAllData" ma:web="0130c899-b1e8-47d8-86f8-6fe6b849d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a4b984-41af-44ad-90a7-311dc11efa27">
      <Terms xmlns="http://schemas.microsoft.com/office/infopath/2007/PartnerControls"/>
    </lcf76f155ced4ddcb4097134ff3c332f>
    <TaxCatchAll xmlns="0130c899-b1e8-47d8-86f8-6fe6b849d6f2" xsi:nil="true"/>
  </documentManagement>
</p:properties>
</file>

<file path=customXml/itemProps1.xml><?xml version="1.0" encoding="utf-8"?>
<ds:datastoreItem xmlns:ds="http://schemas.openxmlformats.org/officeDocument/2006/customXml" ds:itemID="{BEA06D25-8565-4932-8926-CF017A0878F5}"/>
</file>

<file path=customXml/itemProps2.xml><?xml version="1.0" encoding="utf-8"?>
<ds:datastoreItem xmlns:ds="http://schemas.openxmlformats.org/officeDocument/2006/customXml" ds:itemID="{A4E07083-57E2-4C55-B4EC-AAA4B2CE95CF}"/>
</file>

<file path=customXml/itemProps3.xml><?xml version="1.0" encoding="utf-8"?>
<ds:datastoreItem xmlns:ds="http://schemas.openxmlformats.org/officeDocument/2006/customXml" ds:itemID="{F22B3FB1-2137-4118-8E27-4C4EA0E9A53D}"/>
</file>

<file path=docProps/app.xml><?xml version="1.0" encoding="utf-8"?>
<Properties xmlns="http://schemas.openxmlformats.org/officeDocument/2006/extended-properties" xmlns:vt="http://schemas.openxmlformats.org/officeDocument/2006/docPropsVTypes">
  <TotalTime>0</TotalTime>
  <Words>1851</Words>
  <Application>Microsoft Macintosh PowerPoint</Application>
  <PresentationFormat>Breitbild</PresentationFormat>
  <Paragraphs>280</Paragraphs>
  <Slides>37</Slides>
  <Notes>6</Notes>
  <HiddenSlides>24</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37</vt:i4>
      </vt:variant>
    </vt:vector>
  </HeadingPairs>
  <TitlesOfParts>
    <vt:vector size="43" baseType="lpstr">
      <vt:lpstr>Arial</vt:lpstr>
      <vt:lpstr>Calibri</vt:lpstr>
      <vt:lpstr>Calibri Light</vt:lpstr>
      <vt:lpstr>Symbol</vt:lpstr>
      <vt:lpstr>Office</vt:lpstr>
      <vt:lpstr>UKE PPT-Master 16:9</vt:lpstr>
      <vt:lpstr>Gesundheit und Lebensqualität in Hamburg  Status Quo und erste Ergebnisse als Grundlage für GeSGo</vt:lpstr>
      <vt:lpstr>Das Arbeitspaket I - Ziele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Gesundheitsbezogene Lebensqualität</vt:lpstr>
      <vt:lpstr>PowerPoint-Präsentation</vt:lpstr>
      <vt:lpstr>Outcome Herzinfarkt</vt:lpstr>
      <vt:lpstr>Outcome Herzinfarkt</vt:lpstr>
      <vt:lpstr>Outcome Arterielle Hypertonie</vt:lpstr>
      <vt:lpstr>Outcome Arterielle Hypertonie</vt:lpstr>
      <vt:lpstr>Outcome chronische Bronchitis und COPD</vt:lpstr>
      <vt:lpstr>Outcome chronische Bronchitis und COPD</vt:lpstr>
      <vt:lpstr>Outcome Asthma</vt:lpstr>
      <vt:lpstr>Outcome Asthma</vt:lpstr>
      <vt:lpstr>Subjektive und objektive Lärmexposition im Kontext von Lebensqualität</vt:lpstr>
      <vt:lpstr>Subjektive und objektive Lärmexposition im Kontext von Gesundheit</vt:lpstr>
      <vt:lpstr>Subjektive und objektive Luftqualität im Kontext von Lebensqualität</vt:lpstr>
      <vt:lpstr>Luft</vt:lpstr>
      <vt:lpstr>PowerPoint-Präsentation</vt:lpstr>
      <vt:lpstr>Grünflächen</vt:lpstr>
      <vt:lpstr>Was steht noch auf der Liste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Integration von Gesundheit in die Stadt- und Verkehrsplanung – Neue Governancestrukturen in stadtregionalen Verkehrskorridoren (GeSGo)  Planung Primärdatenerhebung</dc:title>
  <dc:creator>Schulze, Katharina</dc:creator>
  <cp:lastModifiedBy>Katharina Schulze</cp:lastModifiedBy>
  <cp:revision>142</cp:revision>
  <dcterms:created xsi:type="dcterms:W3CDTF">2025-11-07T12:26:02Z</dcterms:created>
  <dcterms:modified xsi:type="dcterms:W3CDTF">2025-11-18T05:56:33Z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0x010100C3883BFA913288448A4FC66347014DF3</vt:lpwstr>
  </property>
</Properties>
</file>