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8" r:id="rId5"/>
    <p:sldId id="265" r:id="rId6"/>
    <p:sldId id="267" r:id="rId7"/>
    <p:sldId id="271" r:id="rId8"/>
    <p:sldId id="262" r:id="rId9"/>
    <p:sldId id="279" r:id="rId10"/>
    <p:sldId id="274" r:id="rId11"/>
    <p:sldId id="257" r:id="rId12"/>
    <p:sldId id="28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96423F-54CE-C674-A921-822CA0960980}" name="Busch, Susanne" initials="SB" userId="S::wpw331@haw-hamburg.de::84487e34-d162-462c-a908-bf4c22da58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0852-33E3-4579-A333-1D2B63E9A104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8ABB7-9B28-49CD-B4D8-0E330BF777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7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0F3-64A6-4A6D-AF61-9F6D02EDCBA2}" type="datetime1">
              <a:rPr lang="de-DE" smtClean="0"/>
              <a:t>17.11.2025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76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F48F-4618-49DA-81F3-0A6D04C23390}" type="datetime1">
              <a:rPr lang="de-DE" smtClean="0"/>
              <a:t>17.11.2025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4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0F2E-23A9-413A-B93B-424292CF67C8}" type="datetime1">
              <a:rPr lang="de-DE" smtClean="0"/>
              <a:t>17.11.2025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62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0B50-7F72-4D46-8CE4-10ED329F6928}" type="datetime1">
              <a:rPr lang="de-DE" smtClean="0"/>
              <a:t>17.11.2025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416172"/>
            <a:ext cx="2743200" cy="365125"/>
          </a:xfrm>
        </p:spPr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5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52BF-6CC1-4238-9536-F46F31D2AE0A}" type="datetime1">
              <a:rPr lang="de-DE" smtClean="0"/>
              <a:t>17.11.2025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71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8342-13E1-474F-9019-19C65544EE37}" type="datetime1">
              <a:rPr lang="de-DE" smtClean="0"/>
              <a:t>17.11.2025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87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400-B0BD-47A6-80A5-6F970326C83E}" type="datetime1">
              <a:rPr lang="de-DE" smtClean="0"/>
              <a:t>17.11.2025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01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35EF-6AC7-40C4-80E2-123598C63E67}" type="datetime1">
              <a:rPr lang="de-DE" smtClean="0"/>
              <a:t>17.11.2025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45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F564-C78F-43E4-A69B-AF2E2E091DDE}" type="datetime1">
              <a:rPr lang="de-DE" smtClean="0"/>
              <a:t>17.11.2025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02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6913-A526-4F86-A975-442101F3806F}" type="datetime1">
              <a:rPr lang="de-DE" smtClean="0"/>
              <a:t>17.11.2025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4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17B5-48FC-4CF7-9E48-2FCA81C9B7D8}" type="datetime1">
              <a:rPr lang="de-DE" smtClean="0"/>
              <a:t>17.11.2025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25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8F70-D870-4BEA-A23F-68FD337B63BF}" type="datetime1">
              <a:rPr lang="de-DE" smtClean="0"/>
              <a:t>17.11.2025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FC1F-E038-43A0-A9D5-1C36C5EC9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27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0219"/>
            <a:ext cx="12192000" cy="162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5" name="Gerader Verbinder 4"/>
          <p:cNvCxnSpPr/>
          <p:nvPr/>
        </p:nvCxnSpPr>
        <p:spPr>
          <a:xfrm>
            <a:off x="0" y="2932027"/>
            <a:ext cx="12192000" cy="0"/>
          </a:xfrm>
          <a:prstGeom prst="line">
            <a:avLst/>
          </a:prstGeom>
          <a:ln w="60325">
            <a:solidFill>
              <a:srgbClr val="004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46" y="5864085"/>
            <a:ext cx="620826" cy="658462"/>
          </a:xfrm>
          <a:prstGeom prst="rect">
            <a:avLst/>
          </a:prstGeom>
        </p:spPr>
      </p:pic>
      <p:sp>
        <p:nvSpPr>
          <p:cNvPr id="7" name="Titel 2"/>
          <p:cNvSpPr txBox="1">
            <a:spLocks/>
          </p:cNvSpPr>
          <p:nvPr/>
        </p:nvSpPr>
        <p:spPr>
          <a:xfrm>
            <a:off x="480001" y="3199813"/>
            <a:ext cx="11472651" cy="129455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rgbClr val="004794"/>
                </a:solidFill>
                <a:latin typeface="+mn-lt"/>
              </a:rPr>
              <a:t>Juniorforschungsgruppe</a:t>
            </a:r>
            <a:br>
              <a:rPr lang="de-DE" sz="2800" dirty="0">
                <a:solidFill>
                  <a:srgbClr val="004794"/>
                </a:solidFill>
                <a:latin typeface="+mn-lt"/>
              </a:rPr>
            </a:br>
            <a:r>
              <a:rPr lang="de-DE" sz="2800" dirty="0">
                <a:solidFill>
                  <a:srgbClr val="004794"/>
                </a:solidFill>
                <a:latin typeface="+mn-lt"/>
              </a:rPr>
              <a:t>Integration von </a:t>
            </a:r>
            <a:r>
              <a:rPr lang="de-DE" sz="2800" u="sng" dirty="0">
                <a:solidFill>
                  <a:srgbClr val="004794"/>
                </a:solidFill>
                <a:latin typeface="+mn-lt"/>
              </a:rPr>
              <a:t>Ge</a:t>
            </a:r>
            <a:r>
              <a:rPr lang="de-DE" sz="2800" dirty="0">
                <a:solidFill>
                  <a:srgbClr val="004794"/>
                </a:solidFill>
                <a:latin typeface="+mn-lt"/>
              </a:rPr>
              <a:t>sundheit in die </a:t>
            </a:r>
            <a:r>
              <a:rPr lang="de-DE" sz="2800" u="sng" dirty="0">
                <a:solidFill>
                  <a:srgbClr val="004794"/>
                </a:solidFill>
                <a:latin typeface="+mn-lt"/>
              </a:rPr>
              <a:t>S</a:t>
            </a:r>
            <a:r>
              <a:rPr lang="de-DE" sz="2800" dirty="0">
                <a:solidFill>
                  <a:srgbClr val="004794"/>
                </a:solidFill>
                <a:latin typeface="+mn-lt"/>
              </a:rPr>
              <a:t>tadt- und Verkehrsplanung – </a:t>
            </a:r>
            <a:br>
              <a:rPr lang="de-DE" sz="2800" dirty="0">
                <a:solidFill>
                  <a:srgbClr val="004794"/>
                </a:solidFill>
                <a:latin typeface="+mn-lt"/>
              </a:rPr>
            </a:br>
            <a:r>
              <a:rPr lang="de-DE" sz="2800" dirty="0">
                <a:solidFill>
                  <a:srgbClr val="004794"/>
                </a:solidFill>
                <a:latin typeface="+mn-lt"/>
              </a:rPr>
              <a:t>Neue </a:t>
            </a:r>
            <a:r>
              <a:rPr lang="de-DE" sz="2800" u="sng" dirty="0">
                <a:solidFill>
                  <a:srgbClr val="004794"/>
                </a:solidFill>
                <a:latin typeface="+mn-lt"/>
              </a:rPr>
              <a:t>Go</a:t>
            </a:r>
            <a:r>
              <a:rPr lang="de-DE" sz="2800" dirty="0">
                <a:solidFill>
                  <a:srgbClr val="004794"/>
                </a:solidFill>
                <a:latin typeface="+mn-lt"/>
              </a:rPr>
              <a:t>vernancestrukturen in stadtregionalen Verkehrskorridoren (GeSGo) </a:t>
            </a:r>
            <a:endParaRPr lang="en-US" sz="3200" dirty="0">
              <a:solidFill>
                <a:srgbClr val="004794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8627" y="6055430"/>
            <a:ext cx="239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4794"/>
                </a:solidFill>
              </a:rPr>
              <a:t>Herbstsymposium 2025</a:t>
            </a:r>
            <a:br>
              <a:rPr lang="de-DE" dirty="0">
                <a:solidFill>
                  <a:srgbClr val="004794"/>
                </a:solidFill>
              </a:rPr>
            </a:br>
            <a:r>
              <a:rPr lang="de-DE" dirty="0">
                <a:solidFill>
                  <a:srgbClr val="004794"/>
                </a:solidFill>
              </a:rPr>
              <a:t>18. November 2025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0000" y="4662578"/>
            <a:ext cx="613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rgbClr val="004794"/>
                </a:solidFill>
              </a:rPr>
              <a:t>J. Augustin</a:t>
            </a:r>
            <a:r>
              <a:rPr lang="de-DE" dirty="0">
                <a:solidFill>
                  <a:srgbClr val="004794"/>
                </a:solidFill>
              </a:rPr>
              <a:t>, S. Busch, C. Gertz, M. Helmrich, K. Schulze, L. Völzer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6863" r="14717" b="13919"/>
          <a:stretch/>
        </p:blipFill>
        <p:spPr>
          <a:xfrm>
            <a:off x="9366988" y="5570474"/>
            <a:ext cx="1652414" cy="1074070"/>
          </a:xfrm>
          <a:prstGeom prst="rect">
            <a:avLst/>
          </a:prstGeom>
        </p:spPr>
      </p:pic>
      <p:pic>
        <p:nvPicPr>
          <p:cNvPr id="12" name="Grafik 1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373E25FE-D0B6-F4AA-F680-5E982FF44F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16" y="5852935"/>
            <a:ext cx="1938572" cy="5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4843532" y="339780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 stehen wir?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424" y="1449240"/>
            <a:ext cx="10760840" cy="4647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Akademische Lehre (WS 25/26)</a:t>
            </a:r>
          </a:p>
          <a:p>
            <a:pPr marL="800100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4794"/>
                </a:solidFill>
              </a:rPr>
              <a:t>„Einführung in die StadtGesundheit - Gesundheit und Lebensqualität im Kontext der lokalen Verkehrsinfrastruktur“, Universität Hamburg.</a:t>
            </a:r>
          </a:p>
          <a:p>
            <a:pPr marL="800100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4794"/>
                </a:solidFill>
              </a:rPr>
              <a:t>„Integrierte Verkehrsplanung“, Technische Universität Hamburg. </a:t>
            </a:r>
          </a:p>
          <a:p>
            <a:pPr marL="800100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4794"/>
                </a:solidFill>
              </a:rPr>
              <a:t>„Gesundheitsförderung und Prävention in der Stadtregion des Hamburger Südwestens“, Hochschule für Angewandte Wissenschaften Hamburg. </a:t>
            </a:r>
          </a:p>
          <a:p>
            <a:pPr lvl="1">
              <a:lnSpc>
                <a:spcPct val="110000"/>
              </a:lnSpc>
            </a:pPr>
            <a:endParaRPr lang="de-DE" sz="2000" dirty="0">
              <a:solidFill>
                <a:srgbClr val="004794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Vernetzung</a:t>
            </a:r>
          </a:p>
          <a:p>
            <a:pPr marL="800100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4794"/>
                </a:solidFill>
              </a:rPr>
              <a:t>Herbstsymposium 18. November 2025</a:t>
            </a:r>
          </a:p>
          <a:p>
            <a:pPr marL="800100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4794"/>
                </a:solidFill>
              </a:rPr>
              <a:t>Fachaustausch Landkreis Stade (Integriertes Gesamtverkehrskonzept </a:t>
            </a:r>
            <a:r>
              <a:rPr lang="de-DE" sz="2000" dirty="0" err="1">
                <a:solidFill>
                  <a:srgbClr val="004794"/>
                </a:solidFill>
              </a:rPr>
              <a:t>Lkr</a:t>
            </a:r>
            <a:r>
              <a:rPr lang="de-DE" sz="2000" dirty="0">
                <a:solidFill>
                  <a:srgbClr val="004794"/>
                </a:solidFill>
              </a:rPr>
              <a:t>. Stade)</a:t>
            </a:r>
          </a:p>
          <a:p>
            <a:pPr lvl="1">
              <a:lnSpc>
                <a:spcPct val="110000"/>
              </a:lnSpc>
            </a:pPr>
            <a:endParaRPr lang="de-DE" sz="2000" dirty="0">
              <a:solidFill>
                <a:srgbClr val="004794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Wissenstransfer</a:t>
            </a:r>
          </a:p>
          <a:p>
            <a:pPr marL="800100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4794"/>
                </a:solidFill>
              </a:rPr>
              <a:t>Filmprojekt zur Beschreibung und Dokumentation des Untersuchungsraumes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Untersuchungsraum - Projektumsetzung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- Ausblick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1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3825224"/>
            <a:ext cx="12192000" cy="162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/>
          </a:p>
        </p:txBody>
      </p:sp>
      <p:cxnSp>
        <p:nvCxnSpPr>
          <p:cNvPr id="7" name="Gerader Verbinder 6"/>
          <p:cNvCxnSpPr/>
          <p:nvPr/>
        </p:nvCxnSpPr>
        <p:spPr>
          <a:xfrm>
            <a:off x="0" y="3717032"/>
            <a:ext cx="12192000" cy="0"/>
          </a:xfrm>
          <a:prstGeom prst="line">
            <a:avLst/>
          </a:prstGeom>
          <a:ln w="60325">
            <a:solidFill>
              <a:srgbClr val="004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2"/>
          <p:cNvSpPr txBox="1">
            <a:spLocks/>
          </p:cNvSpPr>
          <p:nvPr/>
        </p:nvSpPr>
        <p:spPr>
          <a:xfrm>
            <a:off x="480001" y="3933056"/>
            <a:ext cx="11472651" cy="11065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solidFill>
                  <a:srgbClr val="004794"/>
                </a:solidFill>
                <a:latin typeface="+mn-lt"/>
              </a:rPr>
              <a:t>Vielen</a:t>
            </a:r>
            <a:r>
              <a:rPr lang="en-US" sz="2800" dirty="0">
                <a:solidFill>
                  <a:srgbClr val="004794"/>
                </a:solidFill>
                <a:latin typeface="+mn-lt"/>
              </a:rPr>
              <a:t> Dank </a:t>
            </a:r>
            <a:r>
              <a:rPr lang="en-US" sz="2800" dirty="0" err="1">
                <a:solidFill>
                  <a:srgbClr val="004794"/>
                </a:solidFill>
                <a:latin typeface="+mn-lt"/>
              </a:rPr>
              <a:t>für</a:t>
            </a:r>
            <a:r>
              <a:rPr lang="en-US" sz="2800" dirty="0">
                <a:solidFill>
                  <a:srgbClr val="004794"/>
                </a:solidFill>
                <a:latin typeface="+mn-lt"/>
              </a:rPr>
              <a:t> die </a:t>
            </a:r>
            <a:r>
              <a:rPr lang="en-US" sz="2800" dirty="0" err="1">
                <a:solidFill>
                  <a:srgbClr val="004794"/>
                </a:solidFill>
                <a:latin typeface="+mn-lt"/>
              </a:rPr>
              <a:t>Aufmerksamkeit</a:t>
            </a:r>
            <a:r>
              <a:rPr lang="en-US" sz="2800" dirty="0">
                <a:solidFill>
                  <a:srgbClr val="004794"/>
                </a:solidFill>
                <a:latin typeface="+mn-lt"/>
              </a:rPr>
              <a:t>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3352" y="5428381"/>
            <a:ext cx="32089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794"/>
                </a:solidFill>
              </a:rPr>
              <a:t>Kontakt</a:t>
            </a:r>
            <a:r>
              <a:rPr lang="en-US" sz="1400" b="1" dirty="0">
                <a:solidFill>
                  <a:srgbClr val="004794"/>
                </a:solidFill>
              </a:rPr>
              <a:t>: </a:t>
            </a:r>
          </a:p>
          <a:p>
            <a:r>
              <a:rPr lang="en-US" sz="1400" dirty="0">
                <a:solidFill>
                  <a:srgbClr val="004794"/>
                </a:solidFill>
              </a:rPr>
              <a:t>PD Dr. Jobst Augustin</a:t>
            </a:r>
          </a:p>
          <a:p>
            <a:r>
              <a:rPr lang="en-US" sz="1400" dirty="0" err="1">
                <a:solidFill>
                  <a:srgbClr val="004794"/>
                </a:solidFill>
              </a:rPr>
              <a:t>Universitätsklinikum</a:t>
            </a:r>
            <a:r>
              <a:rPr lang="en-US" sz="1400" dirty="0">
                <a:solidFill>
                  <a:srgbClr val="004794"/>
                </a:solidFill>
              </a:rPr>
              <a:t> Hamburg-Eppendorf</a:t>
            </a:r>
          </a:p>
          <a:p>
            <a:r>
              <a:rPr lang="en-US" sz="1400" dirty="0" err="1">
                <a:solidFill>
                  <a:srgbClr val="004794"/>
                </a:solidFill>
              </a:rPr>
              <a:t>Martinistr</a:t>
            </a:r>
            <a:r>
              <a:rPr lang="en-US" sz="1400" dirty="0">
                <a:solidFill>
                  <a:srgbClr val="004794"/>
                </a:solidFill>
              </a:rPr>
              <a:t>. 52</a:t>
            </a:r>
          </a:p>
          <a:p>
            <a:r>
              <a:rPr lang="en-US" sz="1400" dirty="0">
                <a:solidFill>
                  <a:srgbClr val="004794"/>
                </a:solidFill>
              </a:rPr>
              <a:t>20246 Hamburg</a:t>
            </a:r>
          </a:p>
          <a:p>
            <a:r>
              <a:rPr lang="de-DE" sz="1400" dirty="0">
                <a:solidFill>
                  <a:srgbClr val="004794"/>
                </a:solidFill>
              </a:rPr>
              <a:t>E-Mail: jo.augustin@uke.de</a:t>
            </a:r>
            <a:endParaRPr lang="en-US" sz="1400" dirty="0">
              <a:solidFill>
                <a:srgbClr val="004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7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3638994" y="339780"/>
            <a:ext cx="507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sind die strategischen Ziele?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424" y="1449240"/>
            <a:ext cx="10760840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Verbesserung der </a:t>
            </a:r>
            <a:r>
              <a:rPr lang="de-DE" sz="2400" b="1" dirty="0">
                <a:solidFill>
                  <a:srgbClr val="004794"/>
                </a:solidFill>
              </a:rPr>
              <a:t>strategischen Vernetzung </a:t>
            </a:r>
            <a:r>
              <a:rPr lang="de-DE" sz="2400" dirty="0">
                <a:solidFill>
                  <a:srgbClr val="004794"/>
                </a:solidFill>
              </a:rPr>
              <a:t>der </a:t>
            </a:r>
            <a:r>
              <a:rPr lang="de-DE" sz="2400" b="1" dirty="0">
                <a:solidFill>
                  <a:srgbClr val="004794"/>
                </a:solidFill>
              </a:rPr>
              <a:t>Hamburger Hochschulen</a:t>
            </a:r>
            <a:r>
              <a:rPr lang="de-DE" sz="2400" dirty="0">
                <a:solidFill>
                  <a:srgbClr val="004794"/>
                </a:solidFill>
              </a:rPr>
              <a:t> im Bereich </a:t>
            </a:r>
            <a:r>
              <a:rPr lang="de-DE" sz="2400" b="1" dirty="0">
                <a:solidFill>
                  <a:srgbClr val="004794"/>
                </a:solidFill>
              </a:rPr>
              <a:t>StadtGesundheit</a:t>
            </a:r>
            <a:r>
              <a:rPr lang="de-DE" sz="2400" dirty="0">
                <a:solidFill>
                  <a:srgbClr val="004794"/>
                </a:solidFill>
              </a:rPr>
              <a:t> -&gt; Kooperationsstruktur für weitere Anträge und Aktivitäten.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Weitere </a:t>
            </a:r>
            <a:r>
              <a:rPr lang="de-DE" sz="2400" b="1" dirty="0">
                <a:solidFill>
                  <a:srgbClr val="004794"/>
                </a:solidFill>
              </a:rPr>
              <a:t>Schärfung</a:t>
            </a:r>
            <a:r>
              <a:rPr lang="de-DE" sz="2400" dirty="0">
                <a:solidFill>
                  <a:srgbClr val="004794"/>
                </a:solidFill>
              </a:rPr>
              <a:t> der </a:t>
            </a:r>
            <a:r>
              <a:rPr lang="de-DE" sz="2400" b="1" dirty="0">
                <a:solidFill>
                  <a:srgbClr val="004794"/>
                </a:solidFill>
              </a:rPr>
              <a:t>Themenschwerpunkte</a:t>
            </a:r>
            <a:r>
              <a:rPr lang="de-DE" sz="2400" dirty="0">
                <a:solidFill>
                  <a:srgbClr val="004794"/>
                </a:solidFill>
              </a:rPr>
              <a:t> Mobilität, Gesundheit, Nachhaltigkeit, etc. in Stadtregionen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Erkenntnisse sollen in die </a:t>
            </a:r>
            <a:r>
              <a:rPr lang="de-DE" sz="2400" b="1" dirty="0">
                <a:solidFill>
                  <a:srgbClr val="004794"/>
                </a:solidFill>
              </a:rPr>
              <a:t>akademische Lehre </a:t>
            </a:r>
            <a:r>
              <a:rPr lang="de-DE" sz="2400" dirty="0">
                <a:solidFill>
                  <a:srgbClr val="004794"/>
                </a:solidFill>
              </a:rPr>
              <a:t>verschiedener Studiengänge an Hamburger Hochschulen eingebracht werden.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Einbeziehung von Studierenden in das Projekt durch begleitende akademische </a:t>
            </a:r>
            <a:r>
              <a:rPr lang="de-DE" sz="2400" b="1" dirty="0">
                <a:solidFill>
                  <a:srgbClr val="004794"/>
                </a:solidFill>
              </a:rPr>
              <a:t>Abschlussarbeiten</a:t>
            </a:r>
            <a:r>
              <a:rPr lang="de-DE" sz="2400" dirty="0">
                <a:solidFill>
                  <a:srgbClr val="004794"/>
                </a:solidFill>
              </a:rPr>
              <a:t>.</a:t>
            </a:r>
            <a:endParaRPr lang="de-DE" dirty="0">
              <a:solidFill>
                <a:srgbClr val="00479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Untersuchungsraum - Projektumsetzung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- Ausblick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87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4722541" y="295468"/>
            <a:ext cx="276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Steckbrief GeSGo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044264" y="6409427"/>
            <a:ext cx="812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Forschungsgruppe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Hintergrund - Untersuchungsraum - Projektumsetzung - Ausblick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5424" y="1308568"/>
            <a:ext cx="111581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033463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4794"/>
                </a:solidFill>
              </a:rPr>
              <a:t>Titel: 		Integration von Gesundheit in die Stadt- und Verkehrsplanung – </a:t>
            </a:r>
            <a:br>
              <a:rPr lang="de-DE" sz="2200" dirty="0">
                <a:solidFill>
                  <a:srgbClr val="004794"/>
                </a:solidFill>
              </a:rPr>
            </a:br>
            <a:r>
              <a:rPr lang="de-DE" sz="2200" dirty="0">
                <a:solidFill>
                  <a:srgbClr val="004794"/>
                </a:solidFill>
              </a:rPr>
              <a:t>		Neue Governancestrukturen in stadtregionalen Verkehrskorridoren </a:t>
            </a:r>
          </a:p>
          <a:p>
            <a:pPr marL="285750" indent="-285750" defTabSz="1033463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4794"/>
              </a:solidFill>
            </a:endParaRPr>
          </a:p>
          <a:p>
            <a:pPr marL="285750" indent="-285750" defTabSz="1033463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4794"/>
                </a:solidFill>
              </a:rPr>
              <a:t>Laufzeit:	3 Jahre (ab 01. Januar 2025)</a:t>
            </a:r>
          </a:p>
          <a:p>
            <a:pPr marL="285750" indent="-285750" defTabSz="1033463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4794"/>
              </a:solidFill>
            </a:endParaRPr>
          </a:p>
          <a:p>
            <a:pPr marL="285750" indent="-285750" defTabSz="1033463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4794"/>
                </a:solidFill>
              </a:rPr>
              <a:t>Beteiligte</a:t>
            </a:r>
            <a:br>
              <a:rPr lang="de-DE" sz="2200" dirty="0">
                <a:solidFill>
                  <a:srgbClr val="004794"/>
                </a:solidFill>
              </a:rPr>
            </a:br>
            <a:r>
              <a:rPr lang="de-DE" sz="2200" dirty="0">
                <a:solidFill>
                  <a:srgbClr val="004794"/>
                </a:solidFill>
              </a:rPr>
              <a:t>Institutionen:	Universitätsklinikum Hamburg-Eppendorf (PD Dr. J. Augustin, K. Schulze)</a:t>
            </a:r>
          </a:p>
          <a:p>
            <a:pPr defTabSz="1033463"/>
            <a:r>
              <a:rPr lang="de-DE" sz="2200" dirty="0">
                <a:solidFill>
                  <a:srgbClr val="004794"/>
                </a:solidFill>
              </a:rPr>
              <a:t>		Hochschule für angewandte Wissenschaften (Prof. Dr. S. Busch, L. Völzer)</a:t>
            </a:r>
          </a:p>
          <a:p>
            <a:pPr defTabSz="1033463"/>
            <a:r>
              <a:rPr lang="de-DE" sz="2200" dirty="0">
                <a:solidFill>
                  <a:srgbClr val="004794"/>
                </a:solidFill>
              </a:rPr>
              <a:t>		Technische Universität Hamburg (Prof. Dr. C. Gertz, M. Helmrich)</a:t>
            </a:r>
          </a:p>
          <a:p>
            <a:pPr defTabSz="1033463"/>
            <a:r>
              <a:rPr lang="de-DE" sz="2200" dirty="0">
                <a:solidFill>
                  <a:srgbClr val="004794"/>
                </a:solidFill>
              </a:rPr>
              <a:t>				</a:t>
            </a:r>
          </a:p>
          <a:p>
            <a:pPr defTabSz="1033463"/>
            <a:r>
              <a:rPr lang="de-DE" sz="2200" dirty="0">
                <a:solidFill>
                  <a:srgbClr val="004794"/>
                </a:solidFill>
              </a:rPr>
              <a:t>		Beirat:</a:t>
            </a:r>
          </a:p>
          <a:p>
            <a:pPr defTabSz="1033463"/>
            <a:r>
              <a:rPr lang="de-DE" sz="2200" dirty="0">
                <a:solidFill>
                  <a:srgbClr val="004794"/>
                </a:solidFill>
              </a:rPr>
              <a:t>		Hafen City Universität (Prof. Dr. J. Pohlan)</a:t>
            </a:r>
          </a:p>
          <a:p>
            <a:pPr defTabSz="1033463"/>
            <a:r>
              <a:rPr lang="de-DE" sz="2200" dirty="0">
                <a:solidFill>
                  <a:srgbClr val="004794"/>
                </a:solidFill>
              </a:rPr>
              <a:t>		Hamburgische Arbeitsgemeinschaft Gesundheitsförderung e.V.</a:t>
            </a:r>
          </a:p>
          <a:p>
            <a:pPr defTabSz="1033463"/>
            <a:endParaRPr lang="de-DE" sz="2200" dirty="0">
              <a:solidFill>
                <a:srgbClr val="004794"/>
              </a:solidFill>
            </a:endParaRPr>
          </a:p>
          <a:p>
            <a:pPr marL="285750" indent="-285750" defTabSz="1033463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4794"/>
                </a:solidFill>
              </a:rPr>
              <a:t>Förderung:	Fritz und Hildegard Berg-Stiftung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4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4575893" y="339780"/>
            <a:ext cx="306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motiviert uns?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424" y="1449240"/>
            <a:ext cx="10760840" cy="435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4794"/>
                </a:solidFill>
              </a:rPr>
              <a:t>Stadtregionen</a:t>
            </a:r>
            <a:r>
              <a:rPr lang="de-DE" sz="2400" dirty="0">
                <a:solidFill>
                  <a:srgbClr val="004794"/>
                </a:solidFill>
              </a:rPr>
              <a:t> zeichnen sich durch wirtschaftliche Stärke, leistungsfähige </a:t>
            </a:r>
            <a:r>
              <a:rPr lang="de-DE" sz="2400" b="1" dirty="0">
                <a:solidFill>
                  <a:srgbClr val="004794"/>
                </a:solidFill>
              </a:rPr>
              <a:t>Infrastruktur</a:t>
            </a:r>
            <a:r>
              <a:rPr lang="de-DE" sz="2400" dirty="0">
                <a:solidFill>
                  <a:srgbClr val="004794"/>
                </a:solidFill>
              </a:rPr>
              <a:t> sowie großem </a:t>
            </a:r>
            <a:r>
              <a:rPr lang="de-DE" sz="2400" b="1" dirty="0">
                <a:solidFill>
                  <a:srgbClr val="004794"/>
                </a:solidFill>
              </a:rPr>
              <a:t>Bevölkerungspotenzial</a:t>
            </a:r>
            <a:r>
              <a:rPr lang="de-DE" sz="2400" dirty="0">
                <a:solidFill>
                  <a:srgbClr val="004794"/>
                </a:solidFill>
              </a:rPr>
              <a:t> aus.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Oftmals hohe </a:t>
            </a:r>
            <a:r>
              <a:rPr lang="de-DE" sz="2400" b="1" dirty="0">
                <a:solidFill>
                  <a:srgbClr val="004794"/>
                </a:solidFill>
              </a:rPr>
              <a:t>Heterogenität</a:t>
            </a:r>
            <a:r>
              <a:rPr lang="de-DE" sz="2400" dirty="0">
                <a:solidFill>
                  <a:srgbClr val="004794"/>
                </a:solidFill>
              </a:rPr>
              <a:t> in der Bevölkerungsstruktur und -dichte. 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Komplexe </a:t>
            </a:r>
            <a:r>
              <a:rPr lang="de-DE" sz="2400" b="1" dirty="0">
                <a:solidFill>
                  <a:srgbClr val="004794"/>
                </a:solidFill>
              </a:rPr>
              <a:t>sozio-politische Gebilde </a:t>
            </a:r>
            <a:r>
              <a:rPr lang="de-DE" sz="2400" dirty="0">
                <a:solidFill>
                  <a:srgbClr val="004794"/>
                </a:solidFill>
              </a:rPr>
              <a:t>mit hoher Anzahl an Akteuren, Institutionen und Zuständigkeiten.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Politische Ziel einer hohen </a:t>
            </a:r>
            <a:r>
              <a:rPr lang="de-DE" sz="2400" b="1" dirty="0">
                <a:solidFill>
                  <a:srgbClr val="004794"/>
                </a:solidFill>
              </a:rPr>
              <a:t>Wettbewerbsfähigkeit</a:t>
            </a:r>
            <a:r>
              <a:rPr lang="de-DE" sz="2400" dirty="0">
                <a:solidFill>
                  <a:srgbClr val="004794"/>
                </a:solidFill>
              </a:rPr>
              <a:t> setzt eine intensive </a:t>
            </a:r>
            <a:r>
              <a:rPr lang="de-DE" sz="2400" b="1" dirty="0">
                <a:solidFill>
                  <a:srgbClr val="004794"/>
                </a:solidFill>
              </a:rPr>
              <a:t>verkehrsinfrastrukturelle Anbindung </a:t>
            </a:r>
            <a:r>
              <a:rPr lang="de-DE" sz="2400" dirty="0">
                <a:solidFill>
                  <a:srgbClr val="004794"/>
                </a:solidFill>
              </a:rPr>
              <a:t>und Vernetzung voraus. 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4794"/>
                </a:solidFill>
              </a:rPr>
              <a:t>Zielkonflikte</a:t>
            </a:r>
            <a:r>
              <a:rPr lang="de-DE" sz="2400" dirty="0">
                <a:solidFill>
                  <a:srgbClr val="004794"/>
                </a:solidFill>
              </a:rPr>
              <a:t> zwischen Verkehrsinfrastruktur, Naturschutz sowie vor allem Gesundheitsaspekten der lokalen Bevölkerung.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44264" y="6409427"/>
            <a:ext cx="812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Hintergrund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Untersuchungsraum - Projektumsetzung - Ausblick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80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3342321" y="339780"/>
            <a:ext cx="551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Warum</a:t>
            </a:r>
            <a:r>
              <a:rPr kumimoji="0" lang="de-DE" sz="2800" b="1" i="0" u="none" strike="noStrike" kern="1200" cap="none" spc="0" normalizeH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Hamburger Südwesten?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47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424" y="1449240"/>
            <a:ext cx="10760840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4794"/>
                </a:solidFill>
              </a:rPr>
              <a:t>Hohe Dichte </a:t>
            </a:r>
            <a:r>
              <a:rPr lang="de-DE" sz="2400" dirty="0">
                <a:solidFill>
                  <a:srgbClr val="004794"/>
                </a:solidFill>
              </a:rPr>
              <a:t>an stadtregionalen </a:t>
            </a:r>
            <a:r>
              <a:rPr lang="de-DE" sz="2400" b="1" dirty="0">
                <a:solidFill>
                  <a:srgbClr val="004794"/>
                </a:solidFill>
              </a:rPr>
              <a:t>Siedlungs- und Verkehrsachsen</a:t>
            </a:r>
            <a:r>
              <a:rPr lang="de-DE" sz="2400" dirty="0">
                <a:solidFill>
                  <a:srgbClr val="004794"/>
                </a:solidFill>
              </a:rPr>
              <a:t>, die teilweise parallel zueinander verlaufen.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Intensive </a:t>
            </a:r>
            <a:r>
              <a:rPr lang="de-DE" sz="2400" b="1" dirty="0">
                <a:solidFill>
                  <a:srgbClr val="004794"/>
                </a:solidFill>
              </a:rPr>
              <a:t>Durchmischung</a:t>
            </a:r>
            <a:r>
              <a:rPr lang="de-DE" sz="2400" dirty="0">
                <a:solidFill>
                  <a:srgbClr val="004794"/>
                </a:solidFill>
              </a:rPr>
              <a:t> von Natur- und Erholungsräumen, Siedlungsflächen sowie Flächennutzung.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Markanter </a:t>
            </a:r>
            <a:r>
              <a:rPr lang="de-DE" sz="2400" b="1" dirty="0">
                <a:solidFill>
                  <a:srgbClr val="004794"/>
                </a:solidFill>
              </a:rPr>
              <a:t>sozialer Gradient </a:t>
            </a:r>
            <a:r>
              <a:rPr lang="de-DE" sz="2400" dirty="0">
                <a:solidFill>
                  <a:srgbClr val="004794"/>
                </a:solidFill>
              </a:rPr>
              <a:t>in der Bevölkerung.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Räumliche Unterschiede </a:t>
            </a:r>
            <a:r>
              <a:rPr lang="de-DE" sz="2400" b="1" dirty="0">
                <a:solidFill>
                  <a:srgbClr val="004794"/>
                </a:solidFill>
              </a:rPr>
              <a:t>gesundheitlicher Outcomes </a:t>
            </a:r>
            <a:r>
              <a:rPr lang="de-DE" sz="2400" dirty="0">
                <a:solidFill>
                  <a:srgbClr val="004794"/>
                </a:solidFill>
              </a:rPr>
              <a:t>in der Bevölkerung.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794"/>
                </a:solidFill>
              </a:rPr>
              <a:t>Im Vergleich zum Hamburger Norden „scheinbar“ geringere </a:t>
            </a:r>
            <a:r>
              <a:rPr lang="de-DE" sz="2400" b="1" dirty="0">
                <a:solidFill>
                  <a:srgbClr val="004794"/>
                </a:solidFill>
              </a:rPr>
              <a:t>Aufmerksamkeit</a:t>
            </a:r>
            <a:r>
              <a:rPr lang="de-DE" sz="2400" dirty="0">
                <a:solidFill>
                  <a:srgbClr val="004794"/>
                </a:solidFill>
              </a:rPr>
              <a:t> im politischen Diskurs.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44264" y="6409427"/>
            <a:ext cx="812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Hintergrund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Untersuchungsraum - Projektumsetzung - Ausblick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3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Untersuchungsraum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Projektumsetzung - Ausblick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4" y="1208159"/>
            <a:ext cx="7185676" cy="50804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3342321" y="339780"/>
            <a:ext cx="551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Warum</a:t>
            </a:r>
            <a:r>
              <a:rPr kumimoji="0" lang="de-DE" sz="2800" b="1" i="0" u="none" strike="noStrike" kern="1200" cap="none" spc="0" normalizeH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Hamburger Südwesten?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47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Untersuchungsraum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Projektumsetzung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Ausblick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4265343" y="339780"/>
            <a:ext cx="367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das Projektziel?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424" y="1449240"/>
            <a:ext cx="107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400" b="1" dirty="0">
                <a:solidFill>
                  <a:srgbClr val="004794"/>
                </a:solidFill>
              </a:rPr>
              <a:t>Übergeordnete Projektziel</a:t>
            </a:r>
            <a:r>
              <a:rPr lang="de-DE" sz="2400" dirty="0">
                <a:solidFill>
                  <a:srgbClr val="004794"/>
                </a:solidFill>
              </a:rPr>
              <a:t>: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Vernetzung von Stadt und Region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Austausch von Akteuren und Disziplinen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Dialog zwischen Wissenschaft und Gesellschaft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Stärkung von Nachhaltigkeit und Gesundheit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60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Untersuchungsraum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Projektumsetzung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Ausblick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4265343" y="339780"/>
            <a:ext cx="367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das Projektziel?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424" y="1449240"/>
            <a:ext cx="10760840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400" b="1" dirty="0">
                <a:solidFill>
                  <a:srgbClr val="004794"/>
                </a:solidFill>
              </a:rPr>
              <a:t>Inhaltliche Projektziele</a:t>
            </a:r>
            <a:r>
              <a:rPr lang="de-DE" sz="2400" dirty="0">
                <a:solidFill>
                  <a:srgbClr val="004794"/>
                </a:solidFill>
              </a:rPr>
              <a:t>: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Analyse der </a:t>
            </a:r>
            <a:r>
              <a:rPr lang="de-DE" sz="2400" b="1" dirty="0">
                <a:solidFill>
                  <a:srgbClr val="004794"/>
                </a:solidFill>
              </a:rPr>
              <a:t>Assoziationen</a:t>
            </a:r>
            <a:r>
              <a:rPr lang="de-DE" sz="2400" dirty="0">
                <a:solidFill>
                  <a:srgbClr val="004794"/>
                </a:solidFill>
              </a:rPr>
              <a:t> stadtregionaler </a:t>
            </a:r>
            <a:r>
              <a:rPr lang="de-DE" sz="2400" b="1" dirty="0">
                <a:solidFill>
                  <a:srgbClr val="004794"/>
                </a:solidFill>
              </a:rPr>
              <a:t>Verkehrsachsen</a:t>
            </a:r>
            <a:r>
              <a:rPr lang="de-DE" sz="2400" dirty="0">
                <a:solidFill>
                  <a:srgbClr val="004794"/>
                </a:solidFill>
              </a:rPr>
              <a:t> zur </a:t>
            </a:r>
            <a:r>
              <a:rPr lang="de-DE" sz="2400" b="1" dirty="0">
                <a:solidFill>
                  <a:srgbClr val="004794"/>
                </a:solidFill>
              </a:rPr>
              <a:t>Gesundheit</a:t>
            </a:r>
            <a:r>
              <a:rPr lang="de-DE" sz="2400" dirty="0">
                <a:solidFill>
                  <a:srgbClr val="004794"/>
                </a:solidFill>
              </a:rPr>
              <a:t> und gesundheitsbezogenen </a:t>
            </a:r>
            <a:r>
              <a:rPr lang="de-DE" sz="2400" b="1" dirty="0">
                <a:solidFill>
                  <a:srgbClr val="004794"/>
                </a:solidFill>
              </a:rPr>
              <a:t>Lebensqualität</a:t>
            </a:r>
            <a:r>
              <a:rPr lang="de-DE" sz="2400" dirty="0">
                <a:solidFill>
                  <a:srgbClr val="004794"/>
                </a:solidFill>
              </a:rPr>
              <a:t> (</a:t>
            </a:r>
            <a:r>
              <a:rPr lang="de-DE" sz="2400" dirty="0" err="1">
                <a:solidFill>
                  <a:srgbClr val="004794"/>
                </a:solidFill>
              </a:rPr>
              <a:t>HRQoL</a:t>
            </a:r>
            <a:r>
              <a:rPr lang="de-DE" sz="2400" dirty="0">
                <a:solidFill>
                  <a:srgbClr val="004794"/>
                </a:solidFill>
              </a:rPr>
              <a:t>) der lokalen Bevölkerung.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Vergleichende Analyse stadtregionaler </a:t>
            </a:r>
            <a:r>
              <a:rPr lang="de-DE" sz="2400" b="1" dirty="0">
                <a:solidFill>
                  <a:srgbClr val="004794"/>
                </a:solidFill>
              </a:rPr>
              <a:t>Verkehrsachsen</a:t>
            </a:r>
            <a:r>
              <a:rPr lang="de-DE" sz="2400" dirty="0">
                <a:solidFill>
                  <a:srgbClr val="004794"/>
                </a:solidFill>
              </a:rPr>
              <a:t> und ihre </a:t>
            </a:r>
            <a:r>
              <a:rPr lang="de-DE" sz="2400" b="1" dirty="0">
                <a:solidFill>
                  <a:srgbClr val="004794"/>
                </a:solidFill>
              </a:rPr>
              <a:t>Bedeutung</a:t>
            </a:r>
            <a:r>
              <a:rPr lang="de-DE" sz="2400" dirty="0">
                <a:solidFill>
                  <a:srgbClr val="004794"/>
                </a:solidFill>
              </a:rPr>
              <a:t> für </a:t>
            </a:r>
            <a:r>
              <a:rPr lang="de-DE" sz="2400" b="1" dirty="0">
                <a:solidFill>
                  <a:srgbClr val="004794"/>
                </a:solidFill>
              </a:rPr>
              <a:t>Naturraum</a:t>
            </a:r>
            <a:r>
              <a:rPr lang="de-DE" sz="2400" dirty="0">
                <a:solidFill>
                  <a:srgbClr val="004794"/>
                </a:solidFill>
              </a:rPr>
              <a:t> und </a:t>
            </a:r>
            <a:r>
              <a:rPr lang="de-DE" sz="2400" b="1" dirty="0">
                <a:solidFill>
                  <a:srgbClr val="004794"/>
                </a:solidFill>
              </a:rPr>
              <a:t>Infrastruktur</a:t>
            </a:r>
            <a:r>
              <a:rPr lang="de-DE" sz="2400" dirty="0">
                <a:solidFill>
                  <a:srgbClr val="004794"/>
                </a:solidFill>
              </a:rPr>
              <a:t> unter besonderer Berücksichtigung von </a:t>
            </a:r>
            <a:r>
              <a:rPr lang="de-DE" sz="2400" b="1" dirty="0" err="1">
                <a:solidFill>
                  <a:srgbClr val="004794"/>
                </a:solidFill>
              </a:rPr>
              <a:t>HRQoL</a:t>
            </a:r>
            <a:r>
              <a:rPr lang="de-DE" sz="2400" dirty="0">
                <a:solidFill>
                  <a:srgbClr val="004794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solidFill>
                  <a:srgbClr val="004794"/>
                </a:solidFill>
              </a:rPr>
              <a:t>Identifizierung und Analyse von </a:t>
            </a:r>
            <a:r>
              <a:rPr lang="de-DE" sz="2400" b="1" dirty="0">
                <a:solidFill>
                  <a:srgbClr val="004794"/>
                </a:solidFill>
              </a:rPr>
              <a:t>Defiziten</a:t>
            </a:r>
            <a:r>
              <a:rPr lang="de-DE" sz="2400" dirty="0">
                <a:solidFill>
                  <a:srgbClr val="004794"/>
                </a:solidFill>
              </a:rPr>
              <a:t> und </a:t>
            </a:r>
            <a:r>
              <a:rPr lang="de-DE" sz="2400" b="1" dirty="0">
                <a:solidFill>
                  <a:srgbClr val="004794"/>
                </a:solidFill>
              </a:rPr>
              <a:t>Zielkonflikten</a:t>
            </a:r>
            <a:r>
              <a:rPr lang="de-DE" sz="2400" dirty="0">
                <a:solidFill>
                  <a:srgbClr val="004794"/>
                </a:solidFill>
              </a:rPr>
              <a:t> zwischen </a:t>
            </a:r>
            <a:r>
              <a:rPr lang="de-DE" sz="2400" b="1" dirty="0">
                <a:solidFill>
                  <a:srgbClr val="004794"/>
                </a:solidFill>
              </a:rPr>
              <a:t>Naturschutz</a:t>
            </a:r>
            <a:r>
              <a:rPr lang="de-DE" sz="2400" dirty="0">
                <a:solidFill>
                  <a:srgbClr val="004794"/>
                </a:solidFill>
              </a:rPr>
              <a:t>, stadtregionaler </a:t>
            </a:r>
            <a:r>
              <a:rPr lang="de-DE" sz="2400" b="1" dirty="0">
                <a:solidFill>
                  <a:srgbClr val="004794"/>
                </a:solidFill>
              </a:rPr>
              <a:t>Verkehrsentwicklung</a:t>
            </a:r>
            <a:r>
              <a:rPr lang="de-DE" sz="2400" dirty="0">
                <a:solidFill>
                  <a:srgbClr val="004794"/>
                </a:solidFill>
              </a:rPr>
              <a:t> und </a:t>
            </a:r>
            <a:r>
              <a:rPr lang="de-DE" sz="2400" b="1" dirty="0">
                <a:solidFill>
                  <a:srgbClr val="004794"/>
                </a:solidFill>
              </a:rPr>
              <a:t>Gesundheit</a:t>
            </a:r>
            <a:r>
              <a:rPr lang="de-DE" sz="2400" dirty="0">
                <a:solidFill>
                  <a:srgbClr val="004794"/>
                </a:solidFill>
              </a:rPr>
              <a:t> sowie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>
                <a:solidFill>
                  <a:srgbClr val="004794"/>
                </a:solidFill>
              </a:rPr>
              <a:t>Entwicklung</a:t>
            </a:r>
            <a:r>
              <a:rPr lang="de-DE" sz="2400" dirty="0">
                <a:solidFill>
                  <a:srgbClr val="004794"/>
                </a:solidFill>
              </a:rPr>
              <a:t> von </a:t>
            </a:r>
            <a:r>
              <a:rPr lang="de-DE" sz="2400" b="1" dirty="0">
                <a:solidFill>
                  <a:srgbClr val="004794"/>
                </a:solidFill>
              </a:rPr>
              <a:t>Strategien</a:t>
            </a:r>
            <a:r>
              <a:rPr lang="de-DE" sz="2400" dirty="0">
                <a:solidFill>
                  <a:srgbClr val="004794"/>
                </a:solidFill>
              </a:rPr>
              <a:t> und </a:t>
            </a:r>
            <a:r>
              <a:rPr lang="de-DE" sz="2400" b="1" dirty="0">
                <a:solidFill>
                  <a:srgbClr val="004794"/>
                </a:solidFill>
              </a:rPr>
              <a:t>Handlungsempfehlungen</a:t>
            </a:r>
            <a:r>
              <a:rPr lang="de-DE" sz="2400" dirty="0">
                <a:solidFill>
                  <a:srgbClr val="004794"/>
                </a:solidFill>
              </a:rPr>
              <a:t> zur Optimierung von Prozessen auf verschiedenen Planungsebenen.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22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Untersuchungsraum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Projektumsetzung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Ausblick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3493777" y="339780"/>
            <a:ext cx="525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sieht die Projektstruktur aus?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03" y="1404135"/>
            <a:ext cx="7831378" cy="457463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0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" y="863000"/>
            <a:ext cx="12192000" cy="45719"/>
          </a:xfrm>
          <a:prstGeom prst="rect">
            <a:avLst/>
          </a:prstGeom>
          <a:solidFill>
            <a:srgbClr val="004794"/>
          </a:solidFill>
          <a:ln w="9525">
            <a:solidFill>
              <a:srgbClr val="26468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5798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00F4FF-6803-4BCD-AF94-05F9E5C9847C}"/>
              </a:ext>
            </a:extLst>
          </p:cNvPr>
          <p:cNvSpPr txBox="1"/>
          <p:nvPr/>
        </p:nvSpPr>
        <p:spPr>
          <a:xfrm>
            <a:off x="4842270" y="339780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 stehen wir?</a:t>
            </a:r>
          </a:p>
        </p:txBody>
      </p:sp>
      <p:sp>
        <p:nvSpPr>
          <p:cNvPr id="7" name="Pfeil: eingekerbt nach rechts 4">
            <a:extLst>
              <a:ext uri="{FF2B5EF4-FFF2-40B4-BE49-F238E27FC236}">
                <a16:creationId xmlns:a16="http://schemas.microsoft.com/office/drawing/2014/main" id="{D6691249-88B6-403C-84C9-5A3DE9EB89AB}"/>
              </a:ext>
            </a:extLst>
          </p:cNvPr>
          <p:cNvSpPr/>
          <p:nvPr/>
        </p:nvSpPr>
        <p:spPr>
          <a:xfrm>
            <a:off x="157042" y="2762132"/>
            <a:ext cx="12020517" cy="2499203"/>
          </a:xfrm>
          <a:prstGeom prst="notch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rgbClr val="004794"/>
              </a:solidFill>
            </a:endParaRPr>
          </a:p>
        </p:txBody>
      </p:sp>
      <p:sp>
        <p:nvSpPr>
          <p:cNvPr id="8" name="Freihandform: Form 5">
            <a:extLst>
              <a:ext uri="{FF2B5EF4-FFF2-40B4-BE49-F238E27FC236}">
                <a16:creationId xmlns:a16="http://schemas.microsoft.com/office/drawing/2014/main" id="{492902A9-2722-439F-97F7-F94A2ABBFEF2}"/>
              </a:ext>
            </a:extLst>
          </p:cNvPr>
          <p:cNvSpPr/>
          <p:nvPr/>
        </p:nvSpPr>
        <p:spPr>
          <a:xfrm>
            <a:off x="99806" y="2698773"/>
            <a:ext cx="1730003" cy="681088"/>
          </a:xfrm>
          <a:custGeom>
            <a:avLst/>
            <a:gdLst>
              <a:gd name="connsiteX0" fmla="*/ 0 w 1619707"/>
              <a:gd name="connsiteY0" fmla="*/ 0 h 2212698"/>
              <a:gd name="connsiteX1" fmla="*/ 1619707 w 1619707"/>
              <a:gd name="connsiteY1" fmla="*/ 0 h 2212698"/>
              <a:gd name="connsiteX2" fmla="*/ 1619707 w 1619707"/>
              <a:gd name="connsiteY2" fmla="*/ 2212698 h 2212698"/>
              <a:gd name="connsiteX3" fmla="*/ 0 w 1619707"/>
              <a:gd name="connsiteY3" fmla="*/ 2212698 h 2212698"/>
              <a:gd name="connsiteX4" fmla="*/ 0 w 1619707"/>
              <a:gd name="connsiteY4" fmla="*/ 0 h 22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07" h="2212698">
                <a:moveTo>
                  <a:pt x="0" y="0"/>
                </a:moveTo>
                <a:lnTo>
                  <a:pt x="1619707" y="0"/>
                </a:lnTo>
                <a:lnTo>
                  <a:pt x="1619707" y="2212698"/>
                </a:lnTo>
                <a:lnTo>
                  <a:pt x="0" y="2212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kern="1200" dirty="0">
                <a:solidFill>
                  <a:srgbClr val="004794"/>
                </a:solidFill>
              </a:rPr>
              <a:t>Organisatorisches</a:t>
            </a:r>
            <a:r>
              <a:rPr lang="de-DE" sz="1200" kern="1200" dirty="0">
                <a:solidFill>
                  <a:srgbClr val="004794"/>
                </a:solidFill>
              </a:rPr>
              <a:t>  (Verträge, Stellenbesetzungen, etc.)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B33CA42-AE15-4EC9-A4AF-616F6BEC0F47}"/>
              </a:ext>
            </a:extLst>
          </p:cNvPr>
          <p:cNvSpPr/>
          <p:nvPr/>
        </p:nvSpPr>
        <p:spPr>
          <a:xfrm flipV="1">
            <a:off x="2816234" y="3935241"/>
            <a:ext cx="50570" cy="47346"/>
          </a:xfrm>
          <a:prstGeom prst="ellipse">
            <a:avLst/>
          </a:prstGeom>
          <a:solidFill>
            <a:srgbClr val="CFD6EB"/>
          </a:solidFill>
          <a:ln>
            <a:solidFill>
              <a:srgbClr val="CFD6E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004794"/>
              </a:solidFill>
            </a:endParaRPr>
          </a:p>
        </p:txBody>
      </p:sp>
      <p:sp>
        <p:nvSpPr>
          <p:cNvPr id="11" name="Freihandform: Form 9">
            <a:extLst>
              <a:ext uri="{FF2B5EF4-FFF2-40B4-BE49-F238E27FC236}">
                <a16:creationId xmlns:a16="http://schemas.microsoft.com/office/drawing/2014/main" id="{5AD4CC7F-07BA-415E-8C84-DDF92DBAC5B2}"/>
              </a:ext>
            </a:extLst>
          </p:cNvPr>
          <p:cNvSpPr/>
          <p:nvPr/>
        </p:nvSpPr>
        <p:spPr>
          <a:xfrm>
            <a:off x="2786686" y="2552447"/>
            <a:ext cx="1969312" cy="827413"/>
          </a:xfrm>
          <a:custGeom>
            <a:avLst/>
            <a:gdLst>
              <a:gd name="connsiteX0" fmla="*/ 0 w 1619707"/>
              <a:gd name="connsiteY0" fmla="*/ 0 h 2212698"/>
              <a:gd name="connsiteX1" fmla="*/ 1619707 w 1619707"/>
              <a:gd name="connsiteY1" fmla="*/ 0 h 2212698"/>
              <a:gd name="connsiteX2" fmla="*/ 1619707 w 1619707"/>
              <a:gd name="connsiteY2" fmla="*/ 2212698 h 2212698"/>
              <a:gd name="connsiteX3" fmla="*/ 0 w 1619707"/>
              <a:gd name="connsiteY3" fmla="*/ 2212698 h 2212698"/>
              <a:gd name="connsiteX4" fmla="*/ 0 w 1619707"/>
              <a:gd name="connsiteY4" fmla="*/ 0 h 22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07" h="2212698">
                <a:moveTo>
                  <a:pt x="0" y="0"/>
                </a:moveTo>
                <a:lnTo>
                  <a:pt x="1619707" y="0"/>
                </a:lnTo>
                <a:lnTo>
                  <a:pt x="1619707" y="2212698"/>
                </a:lnTo>
                <a:lnTo>
                  <a:pt x="0" y="2212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kern="1200" dirty="0">
                <a:solidFill>
                  <a:srgbClr val="004794"/>
                </a:solidFill>
              </a:rPr>
              <a:t>Datenerhebung</a:t>
            </a:r>
            <a:r>
              <a:rPr lang="de-DE" sz="1200" kern="1200" dirty="0">
                <a:solidFill>
                  <a:srgbClr val="004794"/>
                </a:solidFill>
              </a:rPr>
              <a:t> (Entwicklung Studiendesign, Fragebogen, etc.) 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83FAEB1-E87B-4053-A6D9-16F022480A92}"/>
              </a:ext>
            </a:extLst>
          </p:cNvPr>
          <p:cNvSpPr/>
          <p:nvPr/>
        </p:nvSpPr>
        <p:spPr>
          <a:xfrm>
            <a:off x="4632737" y="3935241"/>
            <a:ext cx="50570" cy="47346"/>
          </a:xfrm>
          <a:prstGeom prst="ellipse">
            <a:avLst/>
          </a:prstGeom>
          <a:solidFill>
            <a:srgbClr val="CFD6EB"/>
          </a:solidFill>
          <a:ln>
            <a:solidFill>
              <a:srgbClr val="CFD6E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004794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A784EA9-43B1-4AEF-9F6E-D80E87EA36EA}"/>
              </a:ext>
            </a:extLst>
          </p:cNvPr>
          <p:cNvSpPr/>
          <p:nvPr/>
        </p:nvSpPr>
        <p:spPr>
          <a:xfrm>
            <a:off x="6449240" y="3935241"/>
            <a:ext cx="50570" cy="47346"/>
          </a:xfrm>
          <a:prstGeom prst="ellipse">
            <a:avLst/>
          </a:prstGeom>
          <a:solidFill>
            <a:srgbClr val="CFD6EB"/>
          </a:solidFill>
          <a:ln>
            <a:solidFill>
              <a:srgbClr val="CFD6E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004794"/>
              </a:solidFill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C169A8F-EC52-4789-8122-111EE1243CEF}"/>
              </a:ext>
            </a:extLst>
          </p:cNvPr>
          <p:cNvSpPr/>
          <p:nvPr/>
        </p:nvSpPr>
        <p:spPr>
          <a:xfrm>
            <a:off x="5780616" y="4816584"/>
            <a:ext cx="1890890" cy="538539"/>
          </a:xfrm>
          <a:custGeom>
            <a:avLst/>
            <a:gdLst>
              <a:gd name="connsiteX0" fmla="*/ 0 w 1619707"/>
              <a:gd name="connsiteY0" fmla="*/ 0 h 2212698"/>
              <a:gd name="connsiteX1" fmla="*/ 1619707 w 1619707"/>
              <a:gd name="connsiteY1" fmla="*/ 0 h 2212698"/>
              <a:gd name="connsiteX2" fmla="*/ 1619707 w 1619707"/>
              <a:gd name="connsiteY2" fmla="*/ 2212698 h 2212698"/>
              <a:gd name="connsiteX3" fmla="*/ 0 w 1619707"/>
              <a:gd name="connsiteY3" fmla="*/ 2212698 h 2212698"/>
              <a:gd name="connsiteX4" fmla="*/ 0 w 1619707"/>
              <a:gd name="connsiteY4" fmla="*/ 0 h 22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07" h="2212698">
                <a:moveTo>
                  <a:pt x="0" y="0"/>
                </a:moveTo>
                <a:lnTo>
                  <a:pt x="1619707" y="0"/>
                </a:lnTo>
                <a:lnTo>
                  <a:pt x="1619707" y="2212698"/>
                </a:lnTo>
                <a:lnTo>
                  <a:pt x="0" y="2212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kern="1200" dirty="0">
                <a:solidFill>
                  <a:srgbClr val="004794"/>
                </a:solidFill>
              </a:rPr>
              <a:t>Ziel- und Konfliktanalysen </a:t>
            </a:r>
            <a:r>
              <a:rPr lang="de-DE" sz="1200" kern="1200" dirty="0">
                <a:solidFill>
                  <a:srgbClr val="004794"/>
                </a:solidFill>
              </a:rPr>
              <a:t>(</a:t>
            </a:r>
            <a:r>
              <a:rPr lang="de-DE" sz="1200" kern="1200" dirty="0" err="1">
                <a:solidFill>
                  <a:srgbClr val="004794"/>
                </a:solidFill>
              </a:rPr>
              <a:t>Akteursbefragungen</a:t>
            </a:r>
            <a:r>
              <a:rPr lang="de-DE" sz="1200" kern="1200" dirty="0">
                <a:solidFill>
                  <a:srgbClr val="004794"/>
                </a:solidFill>
              </a:rPr>
              <a:t>, etc.)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DC1D3E5-CBA4-4C8F-8EF9-14E2EEB86DC4}"/>
              </a:ext>
            </a:extLst>
          </p:cNvPr>
          <p:cNvSpPr/>
          <p:nvPr/>
        </p:nvSpPr>
        <p:spPr>
          <a:xfrm>
            <a:off x="8265745" y="3935241"/>
            <a:ext cx="50570" cy="47346"/>
          </a:xfrm>
          <a:prstGeom prst="ellipse">
            <a:avLst/>
          </a:prstGeom>
          <a:solidFill>
            <a:srgbClr val="CFD6EB"/>
          </a:solidFill>
          <a:ln>
            <a:solidFill>
              <a:srgbClr val="CFD6E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004794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7E45CC8-76F7-4ABC-84F3-70D6FAF2AD10}"/>
              </a:ext>
            </a:extLst>
          </p:cNvPr>
          <p:cNvSpPr/>
          <p:nvPr/>
        </p:nvSpPr>
        <p:spPr>
          <a:xfrm>
            <a:off x="10082248" y="3935241"/>
            <a:ext cx="50570" cy="47346"/>
          </a:xfrm>
          <a:prstGeom prst="ellipse">
            <a:avLst/>
          </a:prstGeom>
          <a:solidFill>
            <a:srgbClr val="CFD6EB"/>
          </a:solidFill>
          <a:ln>
            <a:solidFill>
              <a:srgbClr val="CFD6E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004794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2476D88-5ED3-339F-A7FE-4D3CA24AF797}"/>
              </a:ext>
            </a:extLst>
          </p:cNvPr>
          <p:cNvSpPr/>
          <p:nvPr/>
        </p:nvSpPr>
        <p:spPr>
          <a:xfrm>
            <a:off x="525609" y="3523547"/>
            <a:ext cx="864000" cy="1314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794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B156967-CEC9-9D14-E030-BDE0FCAAB9F8}"/>
              </a:ext>
            </a:extLst>
          </p:cNvPr>
          <p:cNvSpPr/>
          <p:nvPr/>
        </p:nvSpPr>
        <p:spPr>
          <a:xfrm>
            <a:off x="1210821" y="3685274"/>
            <a:ext cx="3744000" cy="1314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794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D3B24DB-3626-F674-1BB9-0D5ECCCC5162}"/>
              </a:ext>
            </a:extLst>
          </p:cNvPr>
          <p:cNvSpPr/>
          <p:nvPr/>
        </p:nvSpPr>
        <p:spPr>
          <a:xfrm>
            <a:off x="2544009" y="3852237"/>
            <a:ext cx="5040000" cy="1314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794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DD91D9D-E3AC-93F8-9739-0C91641B3EB6}"/>
              </a:ext>
            </a:extLst>
          </p:cNvPr>
          <p:cNvSpPr/>
          <p:nvPr/>
        </p:nvSpPr>
        <p:spPr>
          <a:xfrm>
            <a:off x="4950777" y="4200705"/>
            <a:ext cx="4104000" cy="13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4794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C58F08E-9E4F-3016-001E-97292C4538FB}"/>
              </a:ext>
            </a:extLst>
          </p:cNvPr>
          <p:cNvSpPr/>
          <p:nvPr/>
        </p:nvSpPr>
        <p:spPr>
          <a:xfrm>
            <a:off x="4958828" y="4017836"/>
            <a:ext cx="3564000" cy="13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4794"/>
              </a:solidFill>
            </a:endParaRPr>
          </a:p>
        </p:txBody>
      </p:sp>
      <p:cxnSp>
        <p:nvCxnSpPr>
          <p:cNvPr id="23" name="Gerade Verbindung 30">
            <a:extLst>
              <a:ext uri="{FF2B5EF4-FFF2-40B4-BE49-F238E27FC236}">
                <a16:creationId xmlns:a16="http://schemas.microsoft.com/office/drawing/2014/main" id="{6D41FF77-DC61-571D-96D0-2CDF34DE55E2}"/>
              </a:ext>
            </a:extLst>
          </p:cNvPr>
          <p:cNvCxnSpPr>
            <a:cxnSpLocks/>
          </p:cNvCxnSpPr>
          <p:nvPr/>
        </p:nvCxnSpPr>
        <p:spPr>
          <a:xfrm>
            <a:off x="1121073" y="3359978"/>
            <a:ext cx="0" cy="118196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>
            <a:extLst>
              <a:ext uri="{FF2B5EF4-FFF2-40B4-BE49-F238E27FC236}">
                <a16:creationId xmlns:a16="http://schemas.microsoft.com/office/drawing/2014/main" id="{5352AC6B-7618-4ACE-A555-27E5022413D0}"/>
              </a:ext>
            </a:extLst>
          </p:cNvPr>
          <p:cNvCxnSpPr>
            <a:cxnSpLocks/>
          </p:cNvCxnSpPr>
          <p:nvPr/>
        </p:nvCxnSpPr>
        <p:spPr>
          <a:xfrm>
            <a:off x="2408442" y="3769393"/>
            <a:ext cx="653" cy="10080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9">
            <a:extLst>
              <a:ext uri="{FF2B5EF4-FFF2-40B4-BE49-F238E27FC236}">
                <a16:creationId xmlns:a16="http://schemas.microsoft.com/office/drawing/2014/main" id="{9C25202B-7347-F195-7FA0-3D1403164B6D}"/>
              </a:ext>
            </a:extLst>
          </p:cNvPr>
          <p:cNvCxnSpPr>
            <a:cxnSpLocks/>
          </p:cNvCxnSpPr>
          <p:nvPr/>
        </p:nvCxnSpPr>
        <p:spPr>
          <a:xfrm>
            <a:off x="3763516" y="3359978"/>
            <a:ext cx="0" cy="52357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3">
            <a:extLst>
              <a:ext uri="{FF2B5EF4-FFF2-40B4-BE49-F238E27FC236}">
                <a16:creationId xmlns:a16="http://schemas.microsoft.com/office/drawing/2014/main" id="{79A0FE6B-50A2-8982-484E-8C1226751B48}"/>
              </a:ext>
            </a:extLst>
          </p:cNvPr>
          <p:cNvCxnSpPr>
            <a:cxnSpLocks/>
          </p:cNvCxnSpPr>
          <p:nvPr/>
        </p:nvCxnSpPr>
        <p:spPr>
          <a:xfrm>
            <a:off x="6000078" y="3350536"/>
            <a:ext cx="0" cy="6840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45">
            <a:extLst>
              <a:ext uri="{FF2B5EF4-FFF2-40B4-BE49-F238E27FC236}">
                <a16:creationId xmlns:a16="http://schemas.microsoft.com/office/drawing/2014/main" id="{D4324F9D-5339-AF3F-AA9C-0AA533B49670}"/>
              </a:ext>
            </a:extLst>
          </p:cNvPr>
          <p:cNvCxnSpPr>
            <a:cxnSpLocks/>
          </p:cNvCxnSpPr>
          <p:nvPr/>
        </p:nvCxnSpPr>
        <p:spPr>
          <a:xfrm>
            <a:off x="6721707" y="4264331"/>
            <a:ext cx="0" cy="5400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ihandform: Form 36">
            <a:extLst>
              <a:ext uri="{FF2B5EF4-FFF2-40B4-BE49-F238E27FC236}">
                <a16:creationId xmlns:a16="http://schemas.microsoft.com/office/drawing/2014/main" id="{5181A5F9-C8CF-4309-B0CD-301076B18D39}"/>
              </a:ext>
            </a:extLst>
          </p:cNvPr>
          <p:cNvSpPr/>
          <p:nvPr/>
        </p:nvSpPr>
        <p:spPr>
          <a:xfrm>
            <a:off x="8530191" y="2895105"/>
            <a:ext cx="1811440" cy="489216"/>
          </a:xfrm>
          <a:custGeom>
            <a:avLst/>
            <a:gdLst>
              <a:gd name="connsiteX0" fmla="*/ 0 w 1619707"/>
              <a:gd name="connsiteY0" fmla="*/ 0 h 2212698"/>
              <a:gd name="connsiteX1" fmla="*/ 1619707 w 1619707"/>
              <a:gd name="connsiteY1" fmla="*/ 0 h 2212698"/>
              <a:gd name="connsiteX2" fmla="*/ 1619707 w 1619707"/>
              <a:gd name="connsiteY2" fmla="*/ 2212698 h 2212698"/>
              <a:gd name="connsiteX3" fmla="*/ 0 w 1619707"/>
              <a:gd name="connsiteY3" fmla="*/ 2212698 h 2212698"/>
              <a:gd name="connsiteX4" fmla="*/ 0 w 1619707"/>
              <a:gd name="connsiteY4" fmla="*/ 0 h 22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07" h="2212698">
                <a:moveTo>
                  <a:pt x="0" y="0"/>
                </a:moveTo>
                <a:lnTo>
                  <a:pt x="1619707" y="0"/>
                </a:lnTo>
                <a:lnTo>
                  <a:pt x="1619707" y="2212698"/>
                </a:lnTo>
                <a:lnTo>
                  <a:pt x="0" y="2212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dirty="0">
                <a:solidFill>
                  <a:srgbClr val="004794"/>
                </a:solidFill>
              </a:rPr>
              <a:t>Konzeptentwicklung und Handlungsempfehlungen</a:t>
            </a:r>
            <a:endParaRPr lang="de-DE" sz="1200" kern="1200" dirty="0">
              <a:solidFill>
                <a:srgbClr val="004794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5C2E88B-0175-4CD8-BDEA-E3F0EAA4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1" r="10785" b="28222"/>
          <a:stretch/>
        </p:blipFill>
        <p:spPr>
          <a:xfrm>
            <a:off x="535057" y="1406954"/>
            <a:ext cx="1143700" cy="1008000"/>
          </a:xfrm>
          <a:prstGeom prst="rect">
            <a:avLst/>
          </a:prstGeom>
        </p:spPr>
      </p:pic>
      <p:pic>
        <p:nvPicPr>
          <p:cNvPr id="36" name="Picture 2" descr="Zielflagge clipart. Kostenloser Download. | Creazill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t="12281" r="20062" b="12053"/>
          <a:stretch/>
        </p:blipFill>
        <p:spPr bwMode="auto">
          <a:xfrm>
            <a:off x="10786423" y="1214630"/>
            <a:ext cx="1264550" cy="15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ihandform: Form 9">
            <a:extLst>
              <a:ext uri="{FF2B5EF4-FFF2-40B4-BE49-F238E27FC236}">
                <a16:creationId xmlns:a16="http://schemas.microsoft.com/office/drawing/2014/main" id="{5AD4CC7F-07BA-415E-8C84-DDF92DBAC5B2}"/>
              </a:ext>
            </a:extLst>
          </p:cNvPr>
          <p:cNvSpPr/>
          <p:nvPr/>
        </p:nvSpPr>
        <p:spPr>
          <a:xfrm>
            <a:off x="1544590" y="4858909"/>
            <a:ext cx="1730003" cy="621391"/>
          </a:xfrm>
          <a:custGeom>
            <a:avLst/>
            <a:gdLst>
              <a:gd name="connsiteX0" fmla="*/ 0 w 1619707"/>
              <a:gd name="connsiteY0" fmla="*/ 0 h 2212698"/>
              <a:gd name="connsiteX1" fmla="*/ 1619707 w 1619707"/>
              <a:gd name="connsiteY1" fmla="*/ 0 h 2212698"/>
              <a:gd name="connsiteX2" fmla="*/ 1619707 w 1619707"/>
              <a:gd name="connsiteY2" fmla="*/ 2212698 h 2212698"/>
              <a:gd name="connsiteX3" fmla="*/ 0 w 1619707"/>
              <a:gd name="connsiteY3" fmla="*/ 2212698 h 2212698"/>
              <a:gd name="connsiteX4" fmla="*/ 0 w 1619707"/>
              <a:gd name="connsiteY4" fmla="*/ 0 h 22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07" h="2212698">
                <a:moveTo>
                  <a:pt x="0" y="0"/>
                </a:moveTo>
                <a:lnTo>
                  <a:pt x="1619707" y="0"/>
                </a:lnTo>
                <a:lnTo>
                  <a:pt x="1619707" y="2212698"/>
                </a:lnTo>
                <a:lnTo>
                  <a:pt x="0" y="2212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kern="1200" dirty="0">
                <a:solidFill>
                  <a:srgbClr val="004794"/>
                </a:solidFill>
              </a:rPr>
              <a:t>Vorbereitung</a:t>
            </a:r>
            <a:r>
              <a:rPr lang="de-DE" sz="1200" kern="1200" dirty="0">
                <a:solidFill>
                  <a:srgbClr val="004794"/>
                </a:solidFill>
              </a:rPr>
              <a:t> (Datenbeschaffung, Literaturarbeit, etc.)  </a:t>
            </a:r>
          </a:p>
        </p:txBody>
      </p:sp>
      <p:sp>
        <p:nvSpPr>
          <p:cNvPr id="38" name="Freihandform: Form 9">
            <a:extLst>
              <a:ext uri="{FF2B5EF4-FFF2-40B4-BE49-F238E27FC236}">
                <a16:creationId xmlns:a16="http://schemas.microsoft.com/office/drawing/2014/main" id="{5AD4CC7F-07BA-415E-8C84-DDF92DBAC5B2}"/>
              </a:ext>
            </a:extLst>
          </p:cNvPr>
          <p:cNvSpPr/>
          <p:nvPr/>
        </p:nvSpPr>
        <p:spPr>
          <a:xfrm>
            <a:off x="5145124" y="2759957"/>
            <a:ext cx="1730003" cy="621391"/>
          </a:xfrm>
          <a:custGeom>
            <a:avLst/>
            <a:gdLst>
              <a:gd name="connsiteX0" fmla="*/ 0 w 1619707"/>
              <a:gd name="connsiteY0" fmla="*/ 0 h 2212698"/>
              <a:gd name="connsiteX1" fmla="*/ 1619707 w 1619707"/>
              <a:gd name="connsiteY1" fmla="*/ 0 h 2212698"/>
              <a:gd name="connsiteX2" fmla="*/ 1619707 w 1619707"/>
              <a:gd name="connsiteY2" fmla="*/ 2212698 h 2212698"/>
              <a:gd name="connsiteX3" fmla="*/ 0 w 1619707"/>
              <a:gd name="connsiteY3" fmla="*/ 2212698 h 2212698"/>
              <a:gd name="connsiteX4" fmla="*/ 0 w 1619707"/>
              <a:gd name="connsiteY4" fmla="*/ 0 h 22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07" h="2212698">
                <a:moveTo>
                  <a:pt x="0" y="0"/>
                </a:moveTo>
                <a:lnTo>
                  <a:pt x="1619707" y="0"/>
                </a:lnTo>
                <a:lnTo>
                  <a:pt x="1619707" y="2212698"/>
                </a:lnTo>
                <a:lnTo>
                  <a:pt x="0" y="2212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kern="1200" dirty="0">
                <a:solidFill>
                  <a:srgbClr val="004794"/>
                </a:solidFill>
              </a:rPr>
              <a:t>Analysen</a:t>
            </a:r>
            <a:br>
              <a:rPr lang="de-DE" sz="1200" kern="1200" dirty="0">
                <a:solidFill>
                  <a:srgbClr val="004794"/>
                </a:solidFill>
              </a:rPr>
            </a:br>
            <a:r>
              <a:rPr lang="de-DE" sz="1200" kern="1200" dirty="0">
                <a:solidFill>
                  <a:srgbClr val="004794"/>
                </a:solidFill>
              </a:rPr>
              <a:t>(Gesundheit, soz</a:t>
            </a:r>
            <a:r>
              <a:rPr lang="de-DE" sz="1200" dirty="0">
                <a:solidFill>
                  <a:srgbClr val="004794"/>
                </a:solidFill>
              </a:rPr>
              <a:t>. Lage, </a:t>
            </a:r>
            <a:r>
              <a:rPr lang="de-DE" sz="1200" kern="1200" dirty="0">
                <a:solidFill>
                  <a:srgbClr val="004794"/>
                </a:solidFill>
              </a:rPr>
              <a:t>Mobilität, etc.)  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C58F08E-9E4F-3016-001E-97292C4538FB}"/>
              </a:ext>
            </a:extLst>
          </p:cNvPr>
          <p:cNvSpPr/>
          <p:nvPr/>
        </p:nvSpPr>
        <p:spPr>
          <a:xfrm>
            <a:off x="8211556" y="4384350"/>
            <a:ext cx="2700000" cy="13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9" name="Gerade Verbindung 45">
            <a:extLst>
              <a:ext uri="{FF2B5EF4-FFF2-40B4-BE49-F238E27FC236}">
                <a16:creationId xmlns:a16="http://schemas.microsoft.com/office/drawing/2014/main" id="{D4324F9D-5339-AF3F-AA9C-0AA533B49670}"/>
              </a:ext>
            </a:extLst>
          </p:cNvPr>
          <p:cNvCxnSpPr>
            <a:cxnSpLocks/>
          </p:cNvCxnSpPr>
          <p:nvPr/>
        </p:nvCxnSpPr>
        <p:spPr>
          <a:xfrm>
            <a:off x="9421782" y="3344656"/>
            <a:ext cx="0" cy="10800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 rot="16200000">
            <a:off x="610360" y="5581913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rgbClr val="004794"/>
                </a:solidFill>
              </a:rPr>
              <a:t>1. Januar 2025</a:t>
            </a:r>
          </a:p>
        </p:txBody>
      </p:sp>
      <p:cxnSp>
        <p:nvCxnSpPr>
          <p:cNvPr id="43" name="Gerade Verbindung 39">
            <a:extLst>
              <a:ext uri="{FF2B5EF4-FFF2-40B4-BE49-F238E27FC236}">
                <a16:creationId xmlns:a16="http://schemas.microsoft.com/office/drawing/2014/main" id="{9C25202B-7347-F195-7FA0-3D1403164B6D}"/>
              </a:ext>
            </a:extLst>
          </p:cNvPr>
          <p:cNvCxnSpPr>
            <a:cxnSpLocks/>
          </p:cNvCxnSpPr>
          <p:nvPr/>
        </p:nvCxnSpPr>
        <p:spPr>
          <a:xfrm>
            <a:off x="957083" y="3374798"/>
            <a:ext cx="0" cy="2160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7">
            <a:extLst>
              <a:ext uri="{FF2B5EF4-FFF2-40B4-BE49-F238E27FC236}">
                <a16:creationId xmlns:a16="http://schemas.microsoft.com/office/drawing/2014/main" id="{5352AC6B-7618-4ACE-A555-27E5022413D0}"/>
              </a:ext>
            </a:extLst>
          </p:cNvPr>
          <p:cNvCxnSpPr>
            <a:cxnSpLocks/>
          </p:cNvCxnSpPr>
          <p:nvPr/>
        </p:nvCxnSpPr>
        <p:spPr>
          <a:xfrm>
            <a:off x="1320286" y="3944989"/>
            <a:ext cx="653" cy="1008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044264" y="6409427"/>
            <a:ext cx="82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Forschungsgruppe - Hintergrund - Untersuchungsraum - Projektumsetzung -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Ausblick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C1F-E038-43A0-A9D5-1C36C5EC92AC}" type="slidenum">
              <a:rPr lang="de-DE" smtClean="0"/>
              <a:t>9</a:t>
            </a:fld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D731720-93DA-4FAC-8421-A1118176A800}"/>
              </a:ext>
            </a:extLst>
          </p:cNvPr>
          <p:cNvGrpSpPr/>
          <p:nvPr/>
        </p:nvGrpSpPr>
        <p:grpSpPr>
          <a:xfrm>
            <a:off x="2363829" y="1023262"/>
            <a:ext cx="1817229" cy="1703656"/>
            <a:chOff x="2135230" y="1067222"/>
            <a:chExt cx="1817229" cy="1703656"/>
          </a:xfrm>
        </p:grpSpPr>
        <p:sp>
          <p:nvSpPr>
            <p:cNvPr id="6" name="Pfeil: nach unten 5">
              <a:extLst>
                <a:ext uri="{FF2B5EF4-FFF2-40B4-BE49-F238E27FC236}">
                  <a16:creationId xmlns:a16="http://schemas.microsoft.com/office/drawing/2014/main" id="{6CA08ACB-78DE-453D-8E75-FF13C5F35760}"/>
                </a:ext>
              </a:extLst>
            </p:cNvPr>
            <p:cNvSpPr/>
            <p:nvPr/>
          </p:nvSpPr>
          <p:spPr>
            <a:xfrm>
              <a:off x="2875656" y="1410874"/>
              <a:ext cx="321461" cy="1360004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E9B1E61-AA84-49E2-B741-DC12A91B758F}"/>
                </a:ext>
              </a:extLst>
            </p:cNvPr>
            <p:cNvSpPr txBox="1"/>
            <p:nvPr/>
          </p:nvSpPr>
          <p:spPr>
            <a:xfrm>
              <a:off x="2135230" y="1067222"/>
              <a:ext cx="1817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>
                  <a:solidFill>
                    <a:srgbClr val="004794"/>
                  </a:solidFill>
                </a:rPr>
                <a:t>18. November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883BFA913288448A4FC66347014DF3" ma:contentTypeVersion="11" ma:contentTypeDescription="Ein neues Dokument erstellen." ma:contentTypeScope="" ma:versionID="5814e2efa36762a2b070f52b4d8509d7">
  <xsd:schema xmlns:xsd="http://www.w3.org/2001/XMLSchema" xmlns:xs="http://www.w3.org/2001/XMLSchema" xmlns:p="http://schemas.microsoft.com/office/2006/metadata/properties" xmlns:ns2="c8a4b984-41af-44ad-90a7-311dc11efa27" xmlns:ns3="0130c899-b1e8-47d8-86f8-6fe6b849d6f2" targetNamespace="http://schemas.microsoft.com/office/2006/metadata/properties" ma:root="true" ma:fieldsID="6a437154413b9fa92c824ca2bdef8095" ns2:_="" ns3:_="">
    <xsd:import namespace="c8a4b984-41af-44ad-90a7-311dc11efa27"/>
    <xsd:import namespace="0130c899-b1e8-47d8-86f8-6fe6b849d6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4b984-41af-44ad-90a7-311dc11ef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902dec8-a9aa-4cb7-a2d5-0c0a001087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0c899-b1e8-47d8-86f8-6fe6b849d6f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26ca5f2-a010-48d3-93e2-61e0d35cd0e4}" ma:internalName="TaxCatchAll" ma:showField="CatchAllData" ma:web="0130c899-b1e8-47d8-86f8-6fe6b849d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a4b984-41af-44ad-90a7-311dc11efa27">
      <Terms xmlns="http://schemas.microsoft.com/office/infopath/2007/PartnerControls"/>
    </lcf76f155ced4ddcb4097134ff3c332f>
    <TaxCatchAll xmlns="0130c899-b1e8-47d8-86f8-6fe6b849d6f2" xsi:nil="true"/>
  </documentManagement>
</p:properties>
</file>

<file path=customXml/itemProps1.xml><?xml version="1.0" encoding="utf-8"?>
<ds:datastoreItem xmlns:ds="http://schemas.openxmlformats.org/officeDocument/2006/customXml" ds:itemID="{46787D90-CA88-4902-9F57-2BA9231EC071}"/>
</file>

<file path=customXml/itemProps2.xml><?xml version="1.0" encoding="utf-8"?>
<ds:datastoreItem xmlns:ds="http://schemas.openxmlformats.org/officeDocument/2006/customXml" ds:itemID="{39732270-591D-4D96-998A-AEA507E4511A}"/>
</file>

<file path=customXml/itemProps3.xml><?xml version="1.0" encoding="utf-8"?>
<ds:datastoreItem xmlns:ds="http://schemas.openxmlformats.org/officeDocument/2006/customXml" ds:itemID="{03FC2322-3671-44DC-9E27-539211DDA03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Breitbild</PresentationFormat>
  <Paragraphs>96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Augustin, Jobst</dc:creator>
  <cp:lastModifiedBy>Augustin, Jobst</cp:lastModifiedBy>
  <cp:revision>104</cp:revision>
  <dcterms:created xsi:type="dcterms:W3CDTF">2024-11-01T11:25:59Z</dcterms:created>
  <dcterms:modified xsi:type="dcterms:W3CDTF">2025-11-17T18:23:51Z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2024-11-18T21:58:11Z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2c6cac8d-ab61-47b3-8209-4df2e46aefbc</vt:lpwstr>
  </property>
  <property fmtid="{D5CDD505-2E9C-101B-9397-08002B2CF9AE}" pid="7" name="MSIP_Label_defa4170-0d19-0005-0004-bc88714345d2_ActionId">
    <vt:lpwstr>0b05b8af-087a-4ef2-9970-dc33cbfc6427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0x010100C3883BFA913288448A4FC66347014DF3</vt:lpwstr>
  </property>
</Properties>
</file>