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347" r:id="rId5"/>
    <p:sldId id="257" r:id="rId6"/>
    <p:sldId id="349" r:id="rId7"/>
    <p:sldId id="369" r:id="rId8"/>
    <p:sldId id="371" r:id="rId9"/>
    <p:sldId id="389" r:id="rId10"/>
    <p:sldId id="344" r:id="rId11"/>
    <p:sldId id="365" r:id="rId12"/>
    <p:sldId id="390" r:id="rId13"/>
    <p:sldId id="376" r:id="rId14"/>
    <p:sldId id="374" r:id="rId15"/>
    <p:sldId id="366" r:id="rId16"/>
    <p:sldId id="370" r:id="rId17"/>
    <p:sldId id="368" r:id="rId18"/>
    <p:sldId id="364" r:id="rId19"/>
    <p:sldId id="384" r:id="rId20"/>
    <p:sldId id="383" r:id="rId21"/>
  </p:sldIdLst>
  <p:sldSz cx="9144000" cy="5143500" type="screen16x9"/>
  <p:notesSz cx="6797675" cy="9926638"/>
  <p:custDataLst>
    <p:tags r:id="rId24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5">
          <p15:clr>
            <a:srgbClr val="A4A3A4"/>
          </p15:clr>
        </p15:guide>
        <p15:guide id="2" orient="horz" pos="2845">
          <p15:clr>
            <a:srgbClr val="A4A3A4"/>
          </p15:clr>
        </p15:guide>
        <p15:guide id="3" pos="226">
          <p15:clr>
            <a:srgbClr val="A4A3A4"/>
          </p15:clr>
        </p15:guide>
        <p15:guide id="4" pos="5602">
          <p15:clr>
            <a:srgbClr val="A4A3A4"/>
          </p15:clr>
        </p15:guide>
        <p15:guide id="5" pos="2857">
          <p15:clr>
            <a:srgbClr val="A4A3A4"/>
          </p15:clr>
        </p15:guide>
        <p15:guide id="6" pos="29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efis, Caroline Dr." initials="KCD" lastIdx="33" clrIdx="0">
    <p:extLst>
      <p:ext uri="{19B8F6BF-5375-455C-9EA6-DF929625EA0E}">
        <p15:presenceInfo xmlns:p15="http://schemas.microsoft.com/office/powerpoint/2012/main" userId="S-1-5-21-2000478354-764733703-1177238915-861871" providerId="AD"/>
      </p:ext>
    </p:extLst>
  </p:cmAuthor>
  <p:cmAuthor id="2" name="Kloster, Tanja" initials="KT" lastIdx="17" clrIdx="1">
    <p:extLst>
      <p:ext uri="{19B8F6BF-5375-455C-9EA6-DF929625EA0E}">
        <p15:presenceInfo xmlns:p15="http://schemas.microsoft.com/office/powerpoint/2012/main" userId="S-1-5-21-2000478354-764733703-1177238915-1008469" providerId="AD"/>
      </p:ext>
    </p:extLst>
  </p:cmAuthor>
  <p:cmAuthor id="3" name="Nahr, Heinrich" initials="HN" lastIdx="1" clrIdx="2">
    <p:extLst>
      <p:ext uri="{19B8F6BF-5375-455C-9EA6-DF929625EA0E}">
        <p15:presenceInfo xmlns:p15="http://schemas.microsoft.com/office/powerpoint/2012/main" userId="S::heinrich.nahr@soziales.hamburg.de::d2bc4b9d-f787-48c4-b5b8-42f1b6fb27c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6816" autoAdjust="0"/>
  </p:normalViewPr>
  <p:slideViewPr>
    <p:cSldViewPr snapToGrid="0" snapToObjects="1" showGuides="1">
      <p:cViewPr varScale="1">
        <p:scale>
          <a:sx n="119" d="100"/>
          <a:sy n="119" d="100"/>
        </p:scale>
        <p:origin x="120" y="276"/>
      </p:cViewPr>
      <p:guideLst>
        <p:guide orient="horz" pos="735"/>
        <p:guide orient="horz" pos="2845"/>
        <p:guide pos="226"/>
        <p:guide pos="5602"/>
        <p:guide pos="2857"/>
        <p:guide pos="2971"/>
      </p:guideLst>
    </p:cSldViewPr>
  </p:slideViewPr>
  <p:outlineViewPr>
    <p:cViewPr>
      <p:scale>
        <a:sx n="33" d="100"/>
        <a:sy n="33" d="100"/>
      </p:scale>
      <p:origin x="0" y="15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828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D8AF8-2E56-4547-84F9-96057233AD14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C58F0-E75D-4808-B697-027AE36503B0}" type="slidenum">
              <a:rPr lang="en-GB" smtClean="0"/>
              <a:t>‹Nr.›</a:t>
            </a:fld>
            <a:endParaRPr lang="en-GB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595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8D5E8-D97F-4DA3-9E02-1D4E7239C906}" type="datetimeFigureOut">
              <a:rPr lang="de-DE" smtClean="0"/>
              <a:t>12.11.2025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EAA9B-7186-463C-842C-219271E656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022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002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Von PLZ-Ebene auf Sozialraumebene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/>
              <a:t>bevölkerungsgewichtet werden die Daten von PLZ auf Sozialraumebene hochaggregiert </a:t>
            </a:r>
            <a:r>
              <a:rPr lang="de-DE" sz="1200" dirty="0">
                <a:solidFill>
                  <a:srgbClr val="FF0000"/>
                </a:solidFill>
              </a:rPr>
              <a:t>(Anm. HN: Basishypothese ist hier, dass Verteilung des Krankheitsbildes in einem PLZ-Gebiet mit der Bevölkerungsverteilung gleich gesetzt wird; ist im Prinzip bei diesen kleinen Gebieten vernachlässigbar, sollte aber bei der Bewertung der Ergebnisse  bewusst sein)</a:t>
            </a:r>
            <a:endParaRPr lang="de-DE" sz="12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5341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6800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2964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Behörde für Stadtentwicklung und Wohnen, wird jährlich durchgeführt</a:t>
            </a:r>
          </a:p>
          <a:p>
            <a:pPr marL="228600" indent="-228600"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Sozialräume setzen sich aus mehreren stat. Gebieten zusammen. </a:t>
            </a:r>
          </a:p>
          <a:p>
            <a:pPr marL="228600" indent="-228600"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den Sozialindex auf Sozialraum-Ebene zu erhalten, werden die Statussummen der stat. Gebiete bevölkerungsgewichtet addiert. </a:t>
            </a:r>
          </a:p>
          <a:p>
            <a:pPr marL="228600" indent="-228600"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Für die neue Statussumme der Sozialräume wird die Standardabweichung bestimmt und es erfolgt eine Einteilung in Klassen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Hinweis: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die BSW nur die Statussummen von stat. Gebieten errechnet, deren Bevölkerung n&gt;300 ist, wird nicht die gesamte Bevölkerung in einem Sozialraum berücksichtigt. Daher kann es zu Differenzen kommen zwischen der Summe der Bevölkerung aus den stat. Gebieten und der Bevölkerungsanzahl vom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(s. z.B. in der Datei „Sozialindex_2023_final“ in Zelle C871 vs. N871). Da allerdings über 99% der Bevölkerung berücksichtigt wird, wird diese Limitation für die Berechnung des Sozialindex auf Sozialraum-Ebene in Kauf genommen.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6092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6544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ÖGD </a:t>
            </a:r>
            <a:r>
              <a:rPr lang="de-DE" dirty="0" err="1"/>
              <a:t>datahub</a:t>
            </a:r>
            <a:r>
              <a:rPr lang="de-DE" dirty="0"/>
              <a:t>: Zugriff Bezirke/KGFM (Vortrag verweisen?); </a:t>
            </a:r>
            <a:r>
              <a:rPr lang="de-DE" dirty="0" err="1"/>
              <a:t>dashboard</a:t>
            </a:r>
            <a:r>
              <a:rPr lang="de-DE" dirty="0"/>
              <a:t> für Öffentlichkeit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7449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4438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905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19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474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240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2490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Für die GBE relevant!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162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656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2804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 indent="0">
              <a:lnSpc>
                <a:spcPct val="150000"/>
              </a:lnSpc>
              <a:buNone/>
            </a:pPr>
            <a:r>
              <a:rPr lang="de-DE" sz="1000" u="sng" dirty="0"/>
              <a:t>Flächendeckende Abrechnungsdaten der Kassenärztlichen Vereinigung Hamburg (KVH)</a:t>
            </a:r>
          </a:p>
          <a:p>
            <a:pPr lvl="2">
              <a:lnSpc>
                <a:spcPct val="150000"/>
              </a:lnSpc>
            </a:pPr>
            <a:r>
              <a:rPr lang="de-DE" sz="1000" dirty="0"/>
              <a:t>Bereitstellung eines anonymisierten Datensatzes für das Jahr 2021 </a:t>
            </a:r>
          </a:p>
          <a:p>
            <a:pPr lvl="2">
              <a:lnSpc>
                <a:spcPct val="150000"/>
              </a:lnSpc>
            </a:pPr>
            <a:r>
              <a:rPr lang="de-DE" sz="1000" dirty="0"/>
              <a:t>Daten von &gt;1.633.000 gesetzlich Versicherten (~86% der HH Bevölkerung) enthalten</a:t>
            </a:r>
          </a:p>
          <a:p>
            <a:pPr lvl="2">
              <a:lnSpc>
                <a:spcPct val="150000"/>
              </a:lnSpc>
            </a:pPr>
            <a:r>
              <a:rPr lang="de-DE" sz="1000" u="sng" dirty="0"/>
              <a:t>Nicht enthalten</a:t>
            </a:r>
            <a:r>
              <a:rPr lang="de-DE" sz="1000" dirty="0"/>
              <a:t>: Daten von Teilnehmer/innen von Selektivverträgen, Privatversicherte, Nicht-Versicherte, gesetzlich Versicherte ohne Arztkontakt im Jahr 2021 </a:t>
            </a:r>
          </a:p>
          <a:p>
            <a:pPr lvl="2">
              <a:lnSpc>
                <a:spcPct val="150000"/>
              </a:lnSpc>
            </a:pPr>
            <a:r>
              <a:rPr lang="de-DE" sz="1000" dirty="0"/>
              <a:t>Daten nach Altersgruppe, Geschlecht und Wohnort (PLZ) der Versicherten</a:t>
            </a:r>
          </a:p>
          <a:p>
            <a:pPr lvl="2">
              <a:lnSpc>
                <a:spcPct val="150000"/>
              </a:lnSpc>
            </a:pPr>
            <a:r>
              <a:rPr lang="de-DE" sz="1000" dirty="0"/>
              <a:t>Daten: Depressive Erkrankungen (ICD: F32, F33, F34.1), Inanspruchnahme von psychotherapeutischer/psychiatrischer Hilfe, Adipositas bei </a:t>
            </a:r>
            <a:r>
              <a:rPr lang="de-DE" sz="1000" dirty="0" err="1"/>
              <a:t>KiJu</a:t>
            </a:r>
            <a:r>
              <a:rPr lang="de-DE" sz="1000" dirty="0"/>
              <a:t> (0-20 Jahre) (ICD: E66)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832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2.wmf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ildplatzhalter 52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9144000" cy="3715200"/>
          </a:xfrm>
          <a:custGeom>
            <a:avLst/>
            <a:gdLst>
              <a:gd name="connsiteX0" fmla="*/ 0 w 9144000"/>
              <a:gd name="connsiteY0" fmla="*/ 0 h 3715200"/>
              <a:gd name="connsiteX1" fmla="*/ 9144000 w 9144000"/>
              <a:gd name="connsiteY1" fmla="*/ 0 h 3715200"/>
              <a:gd name="connsiteX2" fmla="*/ 9144000 w 9144000"/>
              <a:gd name="connsiteY2" fmla="*/ 3715200 h 3715200"/>
              <a:gd name="connsiteX3" fmla="*/ 5935980 w 9144000"/>
              <a:gd name="connsiteY3" fmla="*/ 3715200 h 3715200"/>
              <a:gd name="connsiteX4" fmla="*/ 5164968 w 9144000"/>
              <a:gd name="connsiteY4" fmla="*/ 3715200 h 3715200"/>
              <a:gd name="connsiteX5" fmla="*/ 1624358 w 9144000"/>
              <a:gd name="connsiteY5" fmla="*/ 3715200 h 3715200"/>
              <a:gd name="connsiteX6" fmla="*/ 1624358 w 9144000"/>
              <a:gd name="connsiteY6" fmla="*/ 3715200 h 3715200"/>
              <a:gd name="connsiteX7" fmla="*/ 1784351 w 9144000"/>
              <a:gd name="connsiteY7" fmla="*/ 3480152 h 3715200"/>
              <a:gd name="connsiteX8" fmla="*/ 1152128 w 9144000"/>
              <a:gd name="connsiteY8" fmla="*/ 3480152 h 3715200"/>
              <a:gd name="connsiteX9" fmla="*/ 1060429 w 9144000"/>
              <a:gd name="connsiteY9" fmla="*/ 3480152 h 3715200"/>
              <a:gd name="connsiteX10" fmla="*/ 1004494 w 9144000"/>
              <a:gd name="connsiteY10" fmla="*/ 3480152 h 3715200"/>
              <a:gd name="connsiteX11" fmla="*/ 80844 w 9144000"/>
              <a:gd name="connsiteY11" fmla="*/ 3480152 h 3715200"/>
              <a:gd name="connsiteX12" fmla="*/ 0 w 9144000"/>
              <a:gd name="connsiteY12" fmla="*/ 3480152 h 3715200"/>
              <a:gd name="connsiteX13" fmla="*/ 0 w 9144000"/>
              <a:gd name="connsiteY13" fmla="*/ 3473421 h 3715200"/>
              <a:gd name="connsiteX14" fmla="*/ 0 w 9144000"/>
              <a:gd name="connsiteY14" fmla="*/ 2689257 h 3715200"/>
              <a:gd name="connsiteX15" fmla="*/ 0 w 9144000"/>
              <a:gd name="connsiteY15" fmla="*/ 225978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3715200">
                <a:moveTo>
                  <a:pt x="0" y="0"/>
                </a:moveTo>
                <a:lnTo>
                  <a:pt x="9144000" y="0"/>
                </a:lnTo>
                <a:lnTo>
                  <a:pt x="9144000" y="3715200"/>
                </a:lnTo>
                <a:lnTo>
                  <a:pt x="5935980" y="3715200"/>
                </a:lnTo>
                <a:lnTo>
                  <a:pt x="5164968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2689257"/>
                </a:lnTo>
                <a:lnTo>
                  <a:pt x="0" y="225978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72000" tIns="72000" rIns="252000" bIns="216000" anchor="b">
            <a:noAutofit/>
          </a:bodyPr>
          <a:lstStyle>
            <a:lvl1pPr algn="r">
              <a:spcBef>
                <a:spcPts val="0"/>
              </a:spcBef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Um das Hintergrundbild einzufügen, markieren Sie bitte den grauen</a:t>
            </a:r>
            <a:br>
              <a:rPr lang="de-DE" dirty="0"/>
            </a:br>
            <a:r>
              <a:rPr lang="de-DE" dirty="0"/>
              <a:t>Platzhalter und wählen dann ein Bild über den Reiter „Einfügen“, „Grafik“ </a:t>
            </a:r>
            <a:br>
              <a:rPr lang="de-DE" dirty="0"/>
            </a:br>
            <a:r>
              <a:rPr lang="de-DE" dirty="0"/>
              <a:t>aus. </a:t>
            </a:r>
            <a:r>
              <a:rPr lang="de-DE" noProof="0" dirty="0"/>
              <a:t>Bitte nach Einfügen des Bildes das Bild in den Hintergrund legen.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3715200"/>
            <a:ext cx="9144000" cy="1428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4" descr="Z:\Kunden\Hamburg_Marketing\Bildmaterial\Logos_Gesellschaften\HamburgLogo_Weiße_Typo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857999" y="4515735"/>
            <a:ext cx="2027867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58775" y="4691340"/>
            <a:ext cx="4465638" cy="184666"/>
          </a:xfrm>
        </p:spPr>
        <p:txBody>
          <a:bodyPr/>
          <a:lstStyle>
            <a:lvl1pPr>
              <a:spcBef>
                <a:spcPts val="0"/>
              </a:spcBef>
              <a:defRPr sz="12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Datum  |  Ort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2" name="Freihandform 11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15" name="Freihandform 14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23" name="Freihandform 22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1" name="Textplatzhalter 50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0"/>
            <a:ext cx="5961600" cy="3715200"/>
          </a:xfrm>
          <a:custGeom>
            <a:avLst/>
            <a:gdLst>
              <a:gd name="connsiteX0" fmla="*/ 0 w 5961600"/>
              <a:gd name="connsiteY0" fmla="*/ 0 h 3715200"/>
              <a:gd name="connsiteX1" fmla="*/ 5961600 w 5961600"/>
              <a:gd name="connsiteY1" fmla="*/ 0 h 3715200"/>
              <a:gd name="connsiteX2" fmla="*/ 3805736 w 5961600"/>
              <a:gd name="connsiteY2" fmla="*/ 3170662 h 3715200"/>
              <a:gd name="connsiteX3" fmla="*/ 2852125 w 5961600"/>
              <a:gd name="connsiteY3" fmla="*/ 3715200 h 3715200"/>
              <a:gd name="connsiteX4" fmla="*/ 2346960 w 5961600"/>
              <a:gd name="connsiteY4" fmla="*/ 3715200 h 3715200"/>
              <a:gd name="connsiteX5" fmla="*/ 2301240 w 5961600"/>
              <a:gd name="connsiteY5" fmla="*/ 3715200 h 3715200"/>
              <a:gd name="connsiteX6" fmla="*/ 1624358 w 5961600"/>
              <a:gd name="connsiteY6" fmla="*/ 3715200 h 3715200"/>
              <a:gd name="connsiteX7" fmla="*/ 1624358 w 5961600"/>
              <a:gd name="connsiteY7" fmla="*/ 3715200 h 3715200"/>
              <a:gd name="connsiteX8" fmla="*/ 1784351 w 5961600"/>
              <a:gd name="connsiteY8" fmla="*/ 3480152 h 3715200"/>
              <a:gd name="connsiteX9" fmla="*/ 1152128 w 5961600"/>
              <a:gd name="connsiteY9" fmla="*/ 3480152 h 3715200"/>
              <a:gd name="connsiteX10" fmla="*/ 1060429 w 5961600"/>
              <a:gd name="connsiteY10" fmla="*/ 3480152 h 3715200"/>
              <a:gd name="connsiteX11" fmla="*/ 1004494 w 5961600"/>
              <a:gd name="connsiteY11" fmla="*/ 3480152 h 3715200"/>
              <a:gd name="connsiteX12" fmla="*/ 80844 w 5961600"/>
              <a:gd name="connsiteY12" fmla="*/ 3480152 h 3715200"/>
              <a:gd name="connsiteX13" fmla="*/ 0 w 5961600"/>
              <a:gd name="connsiteY13" fmla="*/ 3480152 h 3715200"/>
              <a:gd name="connsiteX14" fmla="*/ 0 w 5961600"/>
              <a:gd name="connsiteY14" fmla="*/ 3473421 h 3715200"/>
              <a:gd name="connsiteX15" fmla="*/ 0 w 5961600"/>
              <a:gd name="connsiteY15" fmla="*/ 3428384 h 3715200"/>
              <a:gd name="connsiteX16" fmla="*/ 0 w 5961600"/>
              <a:gd name="connsiteY16" fmla="*/ 292272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61600" h="3715200">
                <a:moveTo>
                  <a:pt x="0" y="0"/>
                </a:moveTo>
                <a:lnTo>
                  <a:pt x="5961600" y="0"/>
                </a:lnTo>
                <a:lnTo>
                  <a:pt x="3805736" y="3170662"/>
                </a:lnTo>
                <a:cubicBezTo>
                  <a:pt x="3551366" y="3526776"/>
                  <a:pt x="3192220" y="3711464"/>
                  <a:pt x="2852125" y="3715200"/>
                </a:cubicBezTo>
                <a:lnTo>
                  <a:pt x="2346960" y="3715200"/>
                </a:lnTo>
                <a:lnTo>
                  <a:pt x="2301240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3428384"/>
                </a:lnTo>
                <a:lnTo>
                  <a:pt x="0" y="292272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</p:spPr>
        <p:txBody>
          <a:bodyPr wrap="square" lIns="360000" tIns="518400" rIns="115200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200" b="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359532" y="2067694"/>
            <a:ext cx="3456384" cy="923330"/>
          </a:xfrm>
        </p:spPr>
        <p:txBody>
          <a:bodyPr/>
          <a:lstStyle>
            <a:lvl1pPr marL="0" indent="0" algn="l">
              <a:buNone/>
              <a:defRPr sz="2000" b="0" cap="none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4" name="Freihandform 53"/>
          <p:cNvSpPr>
            <a:spLocks noChangeAspect="1"/>
          </p:cNvSpPr>
          <p:nvPr userDrawn="1"/>
        </p:nvSpPr>
        <p:spPr bwMode="gray">
          <a:xfrm>
            <a:off x="0" y="3480152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13810" y="3525428"/>
            <a:ext cx="4172056" cy="195814"/>
          </a:xfrm>
        </p:spPr>
        <p:txBody>
          <a:bodyPr tIns="36000" rIns="0" bIns="36000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Quellenangabe Fotonachweis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074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hell_04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716462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716462" y="4516438"/>
            <a:ext cx="41760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 algn="r">
              <a:spcBef>
                <a:spcPts val="1200"/>
              </a:spcBef>
              <a:buFont typeface="Arial" pitchFamily="34" charset="0"/>
              <a:buNone/>
              <a:defRPr sz="800" b="0" cap="none" baseline="0">
                <a:solidFill>
                  <a:schemeClr val="bg2"/>
                </a:solidFill>
              </a:defRPr>
            </a:lvl1pPr>
            <a:lvl2pPr marL="0" indent="0">
              <a:spcBef>
                <a:spcPts val="800"/>
              </a:spcBef>
              <a:buFont typeface="Arial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269875" indent="-269875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538163" indent="-268288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808038" indent="-269875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400"/>
              </a:spcBef>
              <a:buClr>
                <a:schemeClr val="accent1"/>
              </a:buClr>
              <a:buSzPct val="150000"/>
            </a:pPr>
            <a:r>
              <a:rPr lang="de-DE" sz="800" dirty="0">
                <a:solidFill>
                  <a:schemeClr val="accent5"/>
                </a:solidFill>
              </a:rPr>
              <a:t>www.mediaserver.hamburg.de / Datenland Architektursimulation / Erik Recke</a:t>
            </a:r>
          </a:p>
        </p:txBody>
      </p:sp>
    </p:spTree>
    <p:extLst>
      <p:ext uri="{BB962C8B-B14F-4D97-AF65-F5344CB8AC3E}">
        <p14:creationId xmlns:p14="http://schemas.microsoft.com/office/powerpoint/2010/main" val="746560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hell_05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716462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716462" y="4516438"/>
            <a:ext cx="41760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 algn="r">
              <a:spcBef>
                <a:spcPts val="1200"/>
              </a:spcBef>
              <a:buFont typeface="Arial" pitchFamily="34" charset="0"/>
              <a:buNone/>
              <a:defRPr sz="800" b="0" cap="none" baseline="0">
                <a:solidFill>
                  <a:schemeClr val="bg2"/>
                </a:solidFill>
              </a:defRPr>
            </a:lvl1pPr>
            <a:lvl2pPr marL="0" indent="0">
              <a:spcBef>
                <a:spcPts val="800"/>
              </a:spcBef>
              <a:buFont typeface="Arial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269875" indent="-269875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538163" indent="-268288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808038" indent="-269875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400"/>
              </a:spcBef>
              <a:buClr>
                <a:schemeClr val="accent1"/>
              </a:buClr>
              <a:buSzPct val="150000"/>
            </a:pPr>
            <a:r>
              <a:rPr lang="de-DE" sz="800" dirty="0">
                <a:solidFill>
                  <a:schemeClr val="accent5"/>
                </a:solidFill>
              </a:rPr>
              <a:t>www.mediaserver.hamburg.de / Andreas Vallbracht</a:t>
            </a:r>
          </a:p>
        </p:txBody>
      </p:sp>
    </p:spTree>
    <p:extLst>
      <p:ext uri="{BB962C8B-B14F-4D97-AF65-F5344CB8AC3E}">
        <p14:creationId xmlns:p14="http://schemas.microsoft.com/office/powerpoint/2010/main" val="2613943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4716463" y="1166812"/>
            <a:ext cx="4176712" cy="3349625"/>
          </a:xfrm>
        </p:spPr>
        <p:txBody>
          <a:bodyPr tIns="36000">
            <a:noAutofit/>
          </a:bodyPr>
          <a:lstStyle>
            <a:lvl1pPr algn="ctr">
              <a:spcBef>
                <a:spcPts val="0"/>
              </a:spcBef>
              <a:defRPr sz="1050" b="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Durch klicken auf das Symbol </a:t>
            </a:r>
            <a:br>
              <a:rPr lang="de-DE" noProof="0"/>
            </a:br>
            <a:r>
              <a:rPr lang="de-DE" noProof="0"/>
              <a:t>das gewünschte Bild einfügen</a:t>
            </a:r>
          </a:p>
          <a:p>
            <a:endParaRPr lang="de-DE" noProof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4176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287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 /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720197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711547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8775" y="1166812"/>
            <a:ext cx="4176712" cy="3349625"/>
          </a:xfrm>
        </p:spPr>
        <p:txBody>
          <a:bodyPr tIns="36000">
            <a:noAutofit/>
          </a:bodyPr>
          <a:lstStyle>
            <a:lvl1pPr algn="ctr">
              <a:spcBef>
                <a:spcPts val="0"/>
              </a:spcBef>
              <a:defRPr sz="1050" b="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Durch klicken auf das Symbol </a:t>
            </a:r>
            <a:br>
              <a:rPr lang="de-DE" noProof="0"/>
            </a:br>
            <a:r>
              <a:rPr lang="de-DE" noProof="0"/>
              <a:t>das gewünschte Bild einfügen</a:t>
            </a:r>
          </a:p>
          <a:p>
            <a:endParaRPr lang="de-DE" noProof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2260" y="4393327"/>
            <a:ext cx="4176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563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ben / Text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720197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2879330"/>
            <a:ext cx="8534400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8775" y="1166812"/>
            <a:ext cx="8534400" cy="1548953"/>
          </a:xfrm>
        </p:spPr>
        <p:txBody>
          <a:bodyPr tIns="36000">
            <a:noAutofit/>
          </a:bodyPr>
          <a:lstStyle>
            <a:lvl1pPr algn="ctr">
              <a:spcBef>
                <a:spcPts val="0"/>
              </a:spcBef>
              <a:defRPr sz="1050" b="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Durch klicken auf das Symbol </a:t>
            </a:r>
            <a:br>
              <a:rPr lang="de-DE" noProof="0"/>
            </a:br>
            <a:r>
              <a:rPr lang="de-DE" noProof="0"/>
              <a:t>das gewünschte Bild einfügen</a:t>
            </a:r>
          </a:p>
          <a:p>
            <a:endParaRPr lang="de-DE" noProof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56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 Text +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4716463" y="1166812"/>
            <a:ext cx="4176712" cy="2340000"/>
          </a:xfrm>
        </p:spPr>
        <p:txBody>
          <a:bodyPr tIns="36000">
            <a:noAutofit/>
          </a:bodyPr>
          <a:lstStyle>
            <a:lvl1pPr algn="ctr">
              <a:spcBef>
                <a:spcPts val="0"/>
              </a:spcBef>
              <a:defRPr sz="1050" b="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Durch klicken auf das Symbol </a:t>
            </a:r>
            <a:br>
              <a:rPr lang="de-DE" noProof="0"/>
            </a:br>
            <a:r>
              <a:rPr lang="de-DE" noProof="0"/>
              <a:t>das gewünschte Bild einfügen</a:t>
            </a:r>
          </a:p>
          <a:p>
            <a:endParaRPr lang="de-DE" noProof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85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+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720197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711547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8775" y="1166812"/>
            <a:ext cx="4176712" cy="2340000"/>
          </a:xfrm>
        </p:spPr>
        <p:txBody>
          <a:bodyPr tIns="36000">
            <a:noAutofit/>
          </a:bodyPr>
          <a:lstStyle>
            <a:lvl1pPr algn="ctr">
              <a:spcBef>
                <a:spcPts val="0"/>
              </a:spcBef>
              <a:defRPr sz="1050" b="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Durch klicken auf das Symbol </a:t>
            </a:r>
            <a:br>
              <a:rPr lang="de-DE" noProof="0"/>
            </a:br>
            <a:r>
              <a:rPr lang="de-DE" noProof="0"/>
              <a:t>das gewünschte Bild einfügen</a:t>
            </a:r>
          </a:p>
          <a:p>
            <a:endParaRPr lang="de-DE" noProof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66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8534400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376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hne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720197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7529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9144000" cy="4778322"/>
          </a:xfrm>
          <a:custGeom>
            <a:avLst/>
            <a:gdLst>
              <a:gd name="connsiteX0" fmla="*/ 0 w 9144000"/>
              <a:gd name="connsiteY0" fmla="*/ 0 h 4778322"/>
              <a:gd name="connsiteX1" fmla="*/ 9144000 w 9144000"/>
              <a:gd name="connsiteY1" fmla="*/ 0 h 4778322"/>
              <a:gd name="connsiteX2" fmla="*/ 9144000 w 9144000"/>
              <a:gd name="connsiteY2" fmla="*/ 4778322 h 4778322"/>
              <a:gd name="connsiteX3" fmla="*/ 854908 w 9144000"/>
              <a:gd name="connsiteY3" fmla="*/ 4778322 h 4778322"/>
              <a:gd name="connsiteX4" fmla="*/ 946800 w 9144000"/>
              <a:gd name="connsiteY4" fmla="*/ 4643322 h 4778322"/>
              <a:gd name="connsiteX5" fmla="*/ 595565 w 9144000"/>
              <a:gd name="connsiteY5" fmla="*/ 4643322 h 4778322"/>
              <a:gd name="connsiteX6" fmla="*/ 544621 w 9144000"/>
              <a:gd name="connsiteY6" fmla="*/ 4643322 h 4778322"/>
              <a:gd name="connsiteX7" fmla="*/ 513546 w 9144000"/>
              <a:gd name="connsiteY7" fmla="*/ 4643322 h 4778322"/>
              <a:gd name="connsiteX8" fmla="*/ 407 w 9144000"/>
              <a:gd name="connsiteY8" fmla="*/ 4643322 h 4778322"/>
              <a:gd name="connsiteX9" fmla="*/ 0 w 9144000"/>
              <a:gd name="connsiteY9" fmla="*/ 4643322 h 4778322"/>
              <a:gd name="connsiteX0" fmla="*/ 0 w 9144000"/>
              <a:gd name="connsiteY0" fmla="*/ 0 h 4778322"/>
              <a:gd name="connsiteX1" fmla="*/ 9144000 w 9144000"/>
              <a:gd name="connsiteY1" fmla="*/ 0 h 4778322"/>
              <a:gd name="connsiteX2" fmla="*/ 9144000 w 9144000"/>
              <a:gd name="connsiteY2" fmla="*/ 4778322 h 4778322"/>
              <a:gd name="connsiteX3" fmla="*/ 854908 w 9144000"/>
              <a:gd name="connsiteY3" fmla="*/ 4778322 h 4778322"/>
              <a:gd name="connsiteX4" fmla="*/ 946800 w 9144000"/>
              <a:gd name="connsiteY4" fmla="*/ 4643322 h 4778322"/>
              <a:gd name="connsiteX5" fmla="*/ 544621 w 9144000"/>
              <a:gd name="connsiteY5" fmla="*/ 4643322 h 4778322"/>
              <a:gd name="connsiteX6" fmla="*/ 513546 w 9144000"/>
              <a:gd name="connsiteY6" fmla="*/ 4643322 h 4778322"/>
              <a:gd name="connsiteX7" fmla="*/ 407 w 9144000"/>
              <a:gd name="connsiteY7" fmla="*/ 4643322 h 4778322"/>
              <a:gd name="connsiteX8" fmla="*/ 0 w 9144000"/>
              <a:gd name="connsiteY8" fmla="*/ 4643322 h 4778322"/>
              <a:gd name="connsiteX9" fmla="*/ 0 w 9144000"/>
              <a:gd name="connsiteY9" fmla="*/ 0 h 4778322"/>
              <a:gd name="connsiteX0" fmla="*/ 0 w 9144000"/>
              <a:gd name="connsiteY0" fmla="*/ 0 h 4778322"/>
              <a:gd name="connsiteX1" fmla="*/ 9144000 w 9144000"/>
              <a:gd name="connsiteY1" fmla="*/ 0 h 4778322"/>
              <a:gd name="connsiteX2" fmla="*/ 9144000 w 9144000"/>
              <a:gd name="connsiteY2" fmla="*/ 4778322 h 4778322"/>
              <a:gd name="connsiteX3" fmla="*/ 854908 w 9144000"/>
              <a:gd name="connsiteY3" fmla="*/ 4778322 h 4778322"/>
              <a:gd name="connsiteX4" fmla="*/ 946800 w 9144000"/>
              <a:gd name="connsiteY4" fmla="*/ 4643322 h 4778322"/>
              <a:gd name="connsiteX5" fmla="*/ 544621 w 9144000"/>
              <a:gd name="connsiteY5" fmla="*/ 4643322 h 4778322"/>
              <a:gd name="connsiteX6" fmla="*/ 407 w 9144000"/>
              <a:gd name="connsiteY6" fmla="*/ 4643322 h 4778322"/>
              <a:gd name="connsiteX7" fmla="*/ 0 w 9144000"/>
              <a:gd name="connsiteY7" fmla="*/ 4643322 h 4778322"/>
              <a:gd name="connsiteX8" fmla="*/ 0 w 9144000"/>
              <a:gd name="connsiteY8" fmla="*/ 0 h 4778322"/>
              <a:gd name="connsiteX0" fmla="*/ 0 w 9144000"/>
              <a:gd name="connsiteY0" fmla="*/ 0 h 4778322"/>
              <a:gd name="connsiteX1" fmla="*/ 9144000 w 9144000"/>
              <a:gd name="connsiteY1" fmla="*/ 0 h 4778322"/>
              <a:gd name="connsiteX2" fmla="*/ 9144000 w 9144000"/>
              <a:gd name="connsiteY2" fmla="*/ 4778322 h 4778322"/>
              <a:gd name="connsiteX3" fmla="*/ 854908 w 9144000"/>
              <a:gd name="connsiteY3" fmla="*/ 4778322 h 4778322"/>
              <a:gd name="connsiteX4" fmla="*/ 946800 w 9144000"/>
              <a:gd name="connsiteY4" fmla="*/ 4643322 h 4778322"/>
              <a:gd name="connsiteX5" fmla="*/ 407 w 9144000"/>
              <a:gd name="connsiteY5" fmla="*/ 4643322 h 4778322"/>
              <a:gd name="connsiteX6" fmla="*/ 0 w 9144000"/>
              <a:gd name="connsiteY6" fmla="*/ 4643322 h 4778322"/>
              <a:gd name="connsiteX7" fmla="*/ 0 w 9144000"/>
              <a:gd name="connsiteY7" fmla="*/ 0 h 477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4778322">
                <a:moveTo>
                  <a:pt x="0" y="0"/>
                </a:moveTo>
                <a:lnTo>
                  <a:pt x="9144000" y="0"/>
                </a:lnTo>
                <a:lnTo>
                  <a:pt x="9144000" y="4778322"/>
                </a:lnTo>
                <a:lnTo>
                  <a:pt x="854908" y="4778322"/>
                </a:lnTo>
                <a:lnTo>
                  <a:pt x="946800" y="4643322"/>
                </a:lnTo>
                <a:lnTo>
                  <a:pt x="407" y="4643322"/>
                </a:lnTo>
                <a:lnTo>
                  <a:pt x="0" y="4643322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tIns="72000">
            <a:noAutofit/>
          </a:bodyPr>
          <a:lstStyle>
            <a:lvl1pPr algn="ctr">
              <a:spcBef>
                <a:spcPts val="0"/>
              </a:spcBef>
              <a:defRPr sz="1200" b="0" baseline="0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Durch klicken auf das Symbol das gewünschte Bild einfügen. Bitte nach Einfügen des Bildes das Bild in den Hintergrund legen.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504185" y="766547"/>
            <a:ext cx="3960000" cy="1477328"/>
          </a:xfrm>
        </p:spPr>
        <p:txBody>
          <a:bodyPr/>
          <a:lstStyle>
            <a:lvl1pPr>
              <a:spcBef>
                <a:spcPts val="0"/>
              </a:spcBef>
              <a:defRPr sz="32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 KURZE AUSSAGE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6205" y="4516438"/>
            <a:ext cx="4172055" cy="123111"/>
          </a:xfrm>
        </p:spPr>
        <p:txBody>
          <a:bodyPr tIns="0" bIns="0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Quellenangabe Fotonachweis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394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nur_Hamburg_Logo_Verwaltung 01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30316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6" imgH="275" progId="TCLayout.ActiveDocument.1">
                  <p:embed/>
                </p:oleObj>
              </mc:Choice>
              <mc:Fallback>
                <p:oleObj name="think-cell Folie" r:id="rId3" imgW="276" imgH="27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Bildplatzhalter 31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9144000" cy="3075120"/>
          </a:xfrm>
          <a:custGeom>
            <a:avLst/>
            <a:gdLst>
              <a:gd name="connsiteX0" fmla="*/ 0 w 9144000"/>
              <a:gd name="connsiteY0" fmla="*/ 0 h 3075120"/>
              <a:gd name="connsiteX1" fmla="*/ 9144000 w 9144000"/>
              <a:gd name="connsiteY1" fmla="*/ 0 h 3075120"/>
              <a:gd name="connsiteX2" fmla="*/ 9144000 w 9144000"/>
              <a:gd name="connsiteY2" fmla="*/ 3075120 h 3075120"/>
              <a:gd name="connsiteX3" fmla="*/ 5935980 w 9144000"/>
              <a:gd name="connsiteY3" fmla="*/ 3075120 h 3075120"/>
              <a:gd name="connsiteX4" fmla="*/ 5164968 w 9144000"/>
              <a:gd name="connsiteY4" fmla="*/ 3075120 h 3075120"/>
              <a:gd name="connsiteX5" fmla="*/ 1624358 w 9144000"/>
              <a:gd name="connsiteY5" fmla="*/ 3075120 h 3075120"/>
              <a:gd name="connsiteX6" fmla="*/ 1784351 w 9144000"/>
              <a:gd name="connsiteY6" fmla="*/ 2840072 h 3075120"/>
              <a:gd name="connsiteX7" fmla="*/ 1152128 w 9144000"/>
              <a:gd name="connsiteY7" fmla="*/ 2840072 h 3075120"/>
              <a:gd name="connsiteX8" fmla="*/ 1060429 w 9144000"/>
              <a:gd name="connsiteY8" fmla="*/ 2840072 h 3075120"/>
              <a:gd name="connsiteX9" fmla="*/ 1004494 w 9144000"/>
              <a:gd name="connsiteY9" fmla="*/ 2840072 h 3075120"/>
              <a:gd name="connsiteX10" fmla="*/ 80844 w 9144000"/>
              <a:gd name="connsiteY10" fmla="*/ 2840072 h 3075120"/>
              <a:gd name="connsiteX11" fmla="*/ 0 w 9144000"/>
              <a:gd name="connsiteY11" fmla="*/ 2840072 h 3075120"/>
              <a:gd name="connsiteX12" fmla="*/ 0 w 9144000"/>
              <a:gd name="connsiteY12" fmla="*/ 2833341 h 3075120"/>
              <a:gd name="connsiteX13" fmla="*/ 0 w 9144000"/>
              <a:gd name="connsiteY13" fmla="*/ 2049177 h 3075120"/>
              <a:gd name="connsiteX14" fmla="*/ 0 w 9144000"/>
              <a:gd name="connsiteY14" fmla="*/ 1619700 h 307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3075120">
                <a:moveTo>
                  <a:pt x="0" y="0"/>
                </a:moveTo>
                <a:lnTo>
                  <a:pt x="9144000" y="0"/>
                </a:lnTo>
                <a:lnTo>
                  <a:pt x="9144000" y="3075120"/>
                </a:lnTo>
                <a:lnTo>
                  <a:pt x="5935980" y="3075120"/>
                </a:lnTo>
                <a:lnTo>
                  <a:pt x="5164968" y="3075120"/>
                </a:lnTo>
                <a:lnTo>
                  <a:pt x="1624358" y="3075120"/>
                </a:lnTo>
                <a:lnTo>
                  <a:pt x="1784351" y="2840072"/>
                </a:lnTo>
                <a:lnTo>
                  <a:pt x="1152128" y="2840072"/>
                </a:lnTo>
                <a:lnTo>
                  <a:pt x="1060429" y="2840072"/>
                </a:lnTo>
                <a:lnTo>
                  <a:pt x="1004494" y="2840072"/>
                </a:lnTo>
                <a:lnTo>
                  <a:pt x="80844" y="2840072"/>
                </a:lnTo>
                <a:lnTo>
                  <a:pt x="0" y="2840072"/>
                </a:lnTo>
                <a:lnTo>
                  <a:pt x="0" y="2833341"/>
                </a:lnTo>
                <a:lnTo>
                  <a:pt x="0" y="2049177"/>
                </a:lnTo>
                <a:lnTo>
                  <a:pt x="0" y="16197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72000" tIns="72000" rIns="252000" bIns="216000" anchor="b">
            <a:noAutofit/>
          </a:bodyPr>
          <a:lstStyle>
            <a:lvl1pPr algn="r">
              <a:spcBef>
                <a:spcPts val="0"/>
              </a:spcBef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Um das Hintergrundbild einzufügen, markieren Sie </a:t>
            </a:r>
            <a:br>
              <a:rPr lang="de-DE" dirty="0"/>
            </a:br>
            <a:r>
              <a:rPr lang="de-DE" dirty="0"/>
              <a:t>bitte den grauen Platzhalter und wählen dann ein Bild </a:t>
            </a:r>
            <a:br>
              <a:rPr lang="de-DE" dirty="0"/>
            </a:br>
            <a:r>
              <a:rPr lang="de-DE" dirty="0"/>
              <a:t>über den Reiter „Einfügen“, „Grafik“ aus. </a:t>
            </a:r>
            <a:r>
              <a:rPr lang="de-DE" noProof="0" dirty="0"/>
              <a:t>Bitte nach </a:t>
            </a:r>
            <a:br>
              <a:rPr lang="de-DE" noProof="0" dirty="0"/>
            </a:br>
            <a:r>
              <a:rPr lang="de-DE" noProof="0" dirty="0"/>
              <a:t>Einfügen des Bildes das Bild in den Hintergrund legen.</a:t>
            </a:r>
            <a:endParaRPr lang="de-DE" dirty="0"/>
          </a:p>
        </p:txBody>
      </p:sp>
      <p:sp>
        <p:nvSpPr>
          <p:cNvPr id="29" name="Rechteck 28"/>
          <p:cNvSpPr/>
          <p:nvPr userDrawn="1"/>
        </p:nvSpPr>
        <p:spPr>
          <a:xfrm>
            <a:off x="0" y="3075120"/>
            <a:ext cx="9144000" cy="206838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50110" y="3421395"/>
            <a:ext cx="7034810" cy="514738"/>
          </a:xfrm>
          <a:solidFill>
            <a:schemeClr val="bg1"/>
          </a:solidFill>
        </p:spPr>
        <p:txBody>
          <a:bodyPr wrap="none" lIns="72000" tIns="72000" rIns="72000" bIns="72000" anchor="ctr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="1" baseline="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pic>
        <p:nvPicPr>
          <p:cNvPr id="9" name="Picture 4" descr="Z:\Kunden\Hamburg_Marketing\Bildmaterial\Logos_Gesellschaften\HamburgLogo_Weiße_Typo.wm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4515735"/>
            <a:ext cx="2027867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4691340"/>
            <a:ext cx="4465638" cy="184666"/>
          </a:xfrm>
        </p:spPr>
        <p:txBody>
          <a:bodyPr/>
          <a:lstStyle>
            <a:lvl1pPr>
              <a:spcBef>
                <a:spcPts val="0"/>
              </a:spcBef>
              <a:defRPr sz="12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Datum  |  Ort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2" name="Freihandform 11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15" name="Freihandform 14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23" name="Freihandform 22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Textplatzhalt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494134" y="1435688"/>
            <a:ext cx="2971940" cy="195814"/>
          </a:xfrm>
        </p:spPr>
        <p:txBody>
          <a:bodyPr tIns="36000" rIns="0" bIns="36000"/>
          <a:lstStyle>
            <a:lvl1pPr algn="l"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Quellenangabe Fotonachweis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144751" y="2848967"/>
            <a:ext cx="6740169" cy="514738"/>
          </a:xfrm>
          <a:solidFill>
            <a:schemeClr val="bg1"/>
          </a:solidFill>
        </p:spPr>
        <p:txBody>
          <a:bodyPr wrap="none" lIns="72000" tIns="72000" rIns="72000" bIns="72000" anchor="ctr">
            <a:noAutofit/>
          </a:bodyPr>
          <a:lstStyle>
            <a:lvl1pPr algn="l">
              <a:defRPr sz="2400" b="1" cap="all" baseline="0">
                <a:solidFill>
                  <a:srgbClr val="E10019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  <a:endParaRPr lang="en-GB" dirty="0"/>
          </a:p>
        </p:txBody>
      </p:sp>
      <p:sp>
        <p:nvSpPr>
          <p:cNvPr id="30" name="Freihandform 29"/>
          <p:cNvSpPr>
            <a:spLocks noChangeAspect="1"/>
          </p:cNvSpPr>
          <p:nvPr userDrawn="1"/>
        </p:nvSpPr>
        <p:spPr bwMode="gray">
          <a:xfrm>
            <a:off x="0" y="2840072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357188" y="4095433"/>
            <a:ext cx="6048692" cy="246221"/>
          </a:xfrm>
        </p:spPr>
        <p:txBody>
          <a:bodyPr anchor="b"/>
          <a:lstStyle>
            <a:lvl1pPr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634143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ildplatzhalter 2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9144000" cy="3715200"/>
          </a:xfrm>
          <a:custGeom>
            <a:avLst/>
            <a:gdLst>
              <a:gd name="connsiteX0" fmla="*/ 0 w 9144000"/>
              <a:gd name="connsiteY0" fmla="*/ 0 h 3715200"/>
              <a:gd name="connsiteX1" fmla="*/ 9144000 w 9144000"/>
              <a:gd name="connsiteY1" fmla="*/ 0 h 3715200"/>
              <a:gd name="connsiteX2" fmla="*/ 9144000 w 9144000"/>
              <a:gd name="connsiteY2" fmla="*/ 3715200 h 3715200"/>
              <a:gd name="connsiteX3" fmla="*/ 5935980 w 9144000"/>
              <a:gd name="connsiteY3" fmla="*/ 3715200 h 3715200"/>
              <a:gd name="connsiteX4" fmla="*/ 5164968 w 9144000"/>
              <a:gd name="connsiteY4" fmla="*/ 3715200 h 3715200"/>
              <a:gd name="connsiteX5" fmla="*/ 1624358 w 9144000"/>
              <a:gd name="connsiteY5" fmla="*/ 3715200 h 3715200"/>
              <a:gd name="connsiteX6" fmla="*/ 1624358 w 9144000"/>
              <a:gd name="connsiteY6" fmla="*/ 3715200 h 3715200"/>
              <a:gd name="connsiteX7" fmla="*/ 1784351 w 9144000"/>
              <a:gd name="connsiteY7" fmla="*/ 3480152 h 3715200"/>
              <a:gd name="connsiteX8" fmla="*/ 1152128 w 9144000"/>
              <a:gd name="connsiteY8" fmla="*/ 3480152 h 3715200"/>
              <a:gd name="connsiteX9" fmla="*/ 1060429 w 9144000"/>
              <a:gd name="connsiteY9" fmla="*/ 3480152 h 3715200"/>
              <a:gd name="connsiteX10" fmla="*/ 1004494 w 9144000"/>
              <a:gd name="connsiteY10" fmla="*/ 3480152 h 3715200"/>
              <a:gd name="connsiteX11" fmla="*/ 80844 w 9144000"/>
              <a:gd name="connsiteY11" fmla="*/ 3480152 h 3715200"/>
              <a:gd name="connsiteX12" fmla="*/ 0 w 9144000"/>
              <a:gd name="connsiteY12" fmla="*/ 3480152 h 3715200"/>
              <a:gd name="connsiteX13" fmla="*/ 0 w 9144000"/>
              <a:gd name="connsiteY13" fmla="*/ 3473421 h 3715200"/>
              <a:gd name="connsiteX14" fmla="*/ 0 w 9144000"/>
              <a:gd name="connsiteY14" fmla="*/ 2689257 h 3715200"/>
              <a:gd name="connsiteX15" fmla="*/ 0 w 9144000"/>
              <a:gd name="connsiteY15" fmla="*/ 225978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3715200">
                <a:moveTo>
                  <a:pt x="0" y="0"/>
                </a:moveTo>
                <a:lnTo>
                  <a:pt x="9144000" y="0"/>
                </a:lnTo>
                <a:lnTo>
                  <a:pt x="9144000" y="3715200"/>
                </a:lnTo>
                <a:lnTo>
                  <a:pt x="5935980" y="3715200"/>
                </a:lnTo>
                <a:lnTo>
                  <a:pt x="5164968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2689257"/>
                </a:lnTo>
                <a:lnTo>
                  <a:pt x="0" y="225978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72000" tIns="72000" rIns="252000" bIns="216000" anchor="b">
            <a:noAutofit/>
          </a:bodyPr>
          <a:lstStyle>
            <a:lvl1pPr algn="r">
              <a:spcBef>
                <a:spcPts val="0"/>
              </a:spcBef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Um das Hintergrundbild einzufügen, markieren Sie bitte den grauen</a:t>
            </a:r>
            <a:br>
              <a:rPr lang="de-DE" dirty="0"/>
            </a:br>
            <a:r>
              <a:rPr lang="de-DE" dirty="0"/>
              <a:t>Platzhalter und wählen dann ein Bild über den Reiter „Einfügen“, „Grafik“ </a:t>
            </a:r>
            <a:br>
              <a:rPr lang="de-DE" dirty="0"/>
            </a:br>
            <a:r>
              <a:rPr lang="de-DE" dirty="0"/>
              <a:t>aus. </a:t>
            </a:r>
            <a:r>
              <a:rPr lang="de-DE" noProof="0" dirty="0"/>
              <a:t>Bitte nach Einfügen des Bildes das Bild in den Hintergrund legen.</a:t>
            </a:r>
            <a:endParaRPr lang="de-DE" dirty="0"/>
          </a:p>
        </p:txBody>
      </p:sp>
      <p:sp>
        <p:nvSpPr>
          <p:cNvPr id="30" name="Rechteck 29"/>
          <p:cNvSpPr/>
          <p:nvPr userDrawn="1"/>
        </p:nvSpPr>
        <p:spPr>
          <a:xfrm>
            <a:off x="0" y="3715200"/>
            <a:ext cx="9144000" cy="14282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0"/>
            <a:ext cx="5961600" cy="3715200"/>
          </a:xfrm>
          <a:custGeom>
            <a:avLst/>
            <a:gdLst>
              <a:gd name="connsiteX0" fmla="*/ 0 w 5961600"/>
              <a:gd name="connsiteY0" fmla="*/ 0 h 3715200"/>
              <a:gd name="connsiteX1" fmla="*/ 5961600 w 5961600"/>
              <a:gd name="connsiteY1" fmla="*/ 0 h 3715200"/>
              <a:gd name="connsiteX2" fmla="*/ 3805736 w 5961600"/>
              <a:gd name="connsiteY2" fmla="*/ 3170662 h 3715200"/>
              <a:gd name="connsiteX3" fmla="*/ 2852125 w 5961600"/>
              <a:gd name="connsiteY3" fmla="*/ 3715200 h 3715200"/>
              <a:gd name="connsiteX4" fmla="*/ 2346960 w 5961600"/>
              <a:gd name="connsiteY4" fmla="*/ 3715200 h 3715200"/>
              <a:gd name="connsiteX5" fmla="*/ 2301240 w 5961600"/>
              <a:gd name="connsiteY5" fmla="*/ 3715200 h 3715200"/>
              <a:gd name="connsiteX6" fmla="*/ 1624358 w 5961600"/>
              <a:gd name="connsiteY6" fmla="*/ 3715200 h 3715200"/>
              <a:gd name="connsiteX7" fmla="*/ 1624358 w 5961600"/>
              <a:gd name="connsiteY7" fmla="*/ 3715200 h 3715200"/>
              <a:gd name="connsiteX8" fmla="*/ 1784351 w 5961600"/>
              <a:gd name="connsiteY8" fmla="*/ 3480152 h 3715200"/>
              <a:gd name="connsiteX9" fmla="*/ 1152128 w 5961600"/>
              <a:gd name="connsiteY9" fmla="*/ 3480152 h 3715200"/>
              <a:gd name="connsiteX10" fmla="*/ 1060429 w 5961600"/>
              <a:gd name="connsiteY10" fmla="*/ 3480152 h 3715200"/>
              <a:gd name="connsiteX11" fmla="*/ 1004494 w 5961600"/>
              <a:gd name="connsiteY11" fmla="*/ 3480152 h 3715200"/>
              <a:gd name="connsiteX12" fmla="*/ 80844 w 5961600"/>
              <a:gd name="connsiteY12" fmla="*/ 3480152 h 3715200"/>
              <a:gd name="connsiteX13" fmla="*/ 0 w 5961600"/>
              <a:gd name="connsiteY13" fmla="*/ 3480152 h 3715200"/>
              <a:gd name="connsiteX14" fmla="*/ 0 w 5961600"/>
              <a:gd name="connsiteY14" fmla="*/ 3473421 h 3715200"/>
              <a:gd name="connsiteX15" fmla="*/ 0 w 5961600"/>
              <a:gd name="connsiteY15" fmla="*/ 3428384 h 3715200"/>
              <a:gd name="connsiteX16" fmla="*/ 0 w 5961600"/>
              <a:gd name="connsiteY16" fmla="*/ 292272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61600" h="3715200">
                <a:moveTo>
                  <a:pt x="0" y="0"/>
                </a:moveTo>
                <a:lnTo>
                  <a:pt x="5961600" y="0"/>
                </a:lnTo>
                <a:lnTo>
                  <a:pt x="3805736" y="3170662"/>
                </a:lnTo>
                <a:cubicBezTo>
                  <a:pt x="3551366" y="3526776"/>
                  <a:pt x="3192220" y="3711464"/>
                  <a:pt x="2852125" y="3715200"/>
                </a:cubicBezTo>
                <a:lnTo>
                  <a:pt x="2346960" y="3715200"/>
                </a:lnTo>
                <a:lnTo>
                  <a:pt x="2301240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3428384"/>
                </a:lnTo>
                <a:lnTo>
                  <a:pt x="0" y="292272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</p:spPr>
        <p:txBody>
          <a:bodyPr wrap="square" lIns="360000" tIns="518400" rIns="115200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200" b="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Platzhalter für eine kurze Aussage </a:t>
            </a:r>
          </a:p>
        </p:txBody>
      </p:sp>
      <p:sp>
        <p:nvSpPr>
          <p:cNvPr id="32" name="Freihandform 31"/>
          <p:cNvSpPr>
            <a:spLocks noChangeAspect="1"/>
          </p:cNvSpPr>
          <p:nvPr userDrawn="1"/>
        </p:nvSpPr>
        <p:spPr bwMode="gray">
          <a:xfrm>
            <a:off x="0" y="3480152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Z:\Kunden\Hamburg_Marketing\Bildmaterial\Logos_Gesellschaften\HamburgLogo_Weiße_Typo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4515735"/>
            <a:ext cx="2027867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ieren 9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2" name="Freihandform 11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15" name="Freihandform 14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23" name="Freihandform 22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713810" y="3525428"/>
            <a:ext cx="4172056" cy="195814"/>
          </a:xfrm>
        </p:spPr>
        <p:txBody>
          <a:bodyPr tIns="36000" rIns="0" bIns="36000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Quellenangabe Fotonachweis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006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nur_Hamburg_Logo_Verwaltung 02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ildplatzhalter 52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9144000" cy="3715200"/>
          </a:xfrm>
          <a:custGeom>
            <a:avLst/>
            <a:gdLst>
              <a:gd name="connsiteX0" fmla="*/ 0 w 9144000"/>
              <a:gd name="connsiteY0" fmla="*/ 0 h 3715200"/>
              <a:gd name="connsiteX1" fmla="*/ 9144000 w 9144000"/>
              <a:gd name="connsiteY1" fmla="*/ 0 h 3715200"/>
              <a:gd name="connsiteX2" fmla="*/ 9144000 w 9144000"/>
              <a:gd name="connsiteY2" fmla="*/ 3715200 h 3715200"/>
              <a:gd name="connsiteX3" fmla="*/ 5935980 w 9144000"/>
              <a:gd name="connsiteY3" fmla="*/ 3715200 h 3715200"/>
              <a:gd name="connsiteX4" fmla="*/ 5164968 w 9144000"/>
              <a:gd name="connsiteY4" fmla="*/ 3715200 h 3715200"/>
              <a:gd name="connsiteX5" fmla="*/ 1624358 w 9144000"/>
              <a:gd name="connsiteY5" fmla="*/ 3715200 h 3715200"/>
              <a:gd name="connsiteX6" fmla="*/ 1624358 w 9144000"/>
              <a:gd name="connsiteY6" fmla="*/ 3715200 h 3715200"/>
              <a:gd name="connsiteX7" fmla="*/ 1784351 w 9144000"/>
              <a:gd name="connsiteY7" fmla="*/ 3480152 h 3715200"/>
              <a:gd name="connsiteX8" fmla="*/ 1152128 w 9144000"/>
              <a:gd name="connsiteY8" fmla="*/ 3480152 h 3715200"/>
              <a:gd name="connsiteX9" fmla="*/ 1060429 w 9144000"/>
              <a:gd name="connsiteY9" fmla="*/ 3480152 h 3715200"/>
              <a:gd name="connsiteX10" fmla="*/ 1004494 w 9144000"/>
              <a:gd name="connsiteY10" fmla="*/ 3480152 h 3715200"/>
              <a:gd name="connsiteX11" fmla="*/ 80844 w 9144000"/>
              <a:gd name="connsiteY11" fmla="*/ 3480152 h 3715200"/>
              <a:gd name="connsiteX12" fmla="*/ 0 w 9144000"/>
              <a:gd name="connsiteY12" fmla="*/ 3480152 h 3715200"/>
              <a:gd name="connsiteX13" fmla="*/ 0 w 9144000"/>
              <a:gd name="connsiteY13" fmla="*/ 3473421 h 3715200"/>
              <a:gd name="connsiteX14" fmla="*/ 0 w 9144000"/>
              <a:gd name="connsiteY14" fmla="*/ 2689257 h 3715200"/>
              <a:gd name="connsiteX15" fmla="*/ 0 w 9144000"/>
              <a:gd name="connsiteY15" fmla="*/ 225978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3715200">
                <a:moveTo>
                  <a:pt x="0" y="0"/>
                </a:moveTo>
                <a:lnTo>
                  <a:pt x="9144000" y="0"/>
                </a:lnTo>
                <a:lnTo>
                  <a:pt x="9144000" y="3715200"/>
                </a:lnTo>
                <a:lnTo>
                  <a:pt x="5935980" y="3715200"/>
                </a:lnTo>
                <a:lnTo>
                  <a:pt x="5164968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2689257"/>
                </a:lnTo>
                <a:lnTo>
                  <a:pt x="0" y="225978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72000" tIns="72000" rIns="252000" bIns="216000" anchor="b">
            <a:noAutofit/>
          </a:bodyPr>
          <a:lstStyle>
            <a:lvl1pPr algn="r">
              <a:spcBef>
                <a:spcPts val="0"/>
              </a:spcBef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Um das Hintergrundbild einzufügen, markieren Sie </a:t>
            </a:r>
            <a:br>
              <a:rPr lang="de-DE" dirty="0"/>
            </a:br>
            <a:r>
              <a:rPr lang="de-DE" dirty="0"/>
              <a:t>bitte den grauen Platzhalter und wählen dann ein Bild </a:t>
            </a:r>
            <a:br>
              <a:rPr lang="de-DE" dirty="0"/>
            </a:br>
            <a:r>
              <a:rPr lang="de-DE" dirty="0"/>
              <a:t>über den Reiter „Einfügen“, „Grafik“ aus. </a:t>
            </a:r>
            <a:r>
              <a:rPr lang="de-DE" noProof="0" dirty="0"/>
              <a:t>Bitte nach </a:t>
            </a:r>
            <a:br>
              <a:rPr lang="de-DE" noProof="0" dirty="0"/>
            </a:br>
            <a:r>
              <a:rPr lang="de-DE" noProof="0" dirty="0"/>
              <a:t>Einfügen des Bildes das Bild in den Hintergrund legen.</a:t>
            </a:r>
            <a:endParaRPr lang="de-DE" dirty="0"/>
          </a:p>
        </p:txBody>
      </p:sp>
      <p:sp>
        <p:nvSpPr>
          <p:cNvPr id="29" name="Rechteck 28"/>
          <p:cNvSpPr/>
          <p:nvPr userDrawn="1"/>
        </p:nvSpPr>
        <p:spPr>
          <a:xfrm>
            <a:off x="0" y="3715200"/>
            <a:ext cx="9144000" cy="1428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Freihandform 29"/>
          <p:cNvSpPr>
            <a:spLocks noChangeAspect="1"/>
          </p:cNvSpPr>
          <p:nvPr userDrawn="1"/>
        </p:nvSpPr>
        <p:spPr bwMode="gray">
          <a:xfrm>
            <a:off x="0" y="3480152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531" y="1289606"/>
            <a:ext cx="7428619" cy="637849"/>
          </a:xfrm>
          <a:solidFill>
            <a:schemeClr val="bg1"/>
          </a:solidFill>
        </p:spPr>
        <p:txBody>
          <a:bodyPr wrap="none" lIns="72000" tIns="72000" rIns="72000" b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 baseline="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532" y="2821553"/>
            <a:ext cx="4021467" cy="453183"/>
          </a:xfrm>
          <a:solidFill>
            <a:schemeClr val="bg1"/>
          </a:solidFill>
        </p:spPr>
        <p:txBody>
          <a:bodyPr wrap="none" lIns="72000" tIns="72000" rIns="72000" bIns="72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none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durch klicken bearbeiten</a:t>
            </a:r>
            <a:endParaRPr lang="en-US" dirty="0"/>
          </a:p>
        </p:txBody>
      </p:sp>
      <p:pic>
        <p:nvPicPr>
          <p:cNvPr id="9" name="Picture 4" descr="Z:\Kunden\Hamburg_Marketing\Bildmaterial\Logos_Gesellschaften\HamburgLogo_Weiße_Typo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4515735"/>
            <a:ext cx="2027867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4691340"/>
            <a:ext cx="4465638" cy="184666"/>
          </a:xfrm>
        </p:spPr>
        <p:txBody>
          <a:bodyPr/>
          <a:lstStyle>
            <a:lvl1pPr>
              <a:spcBef>
                <a:spcPts val="0"/>
              </a:spcBef>
              <a:defRPr sz="12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Datum  |  Ort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2" name="Freihandform 11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15" name="Freihandform 14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23" name="Freihandform 22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713810" y="3525428"/>
            <a:ext cx="4172056" cy="195814"/>
          </a:xfrm>
        </p:spPr>
        <p:txBody>
          <a:bodyPr tIns="36000" rIns="0" bIns="36000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Quellenangabe Fotonachweis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9531" y="523632"/>
            <a:ext cx="7428619" cy="637849"/>
          </a:xfrm>
          <a:solidFill>
            <a:schemeClr val="bg1"/>
          </a:solidFill>
        </p:spPr>
        <p:txBody>
          <a:bodyPr wrap="none" lIns="72000" tIns="72000" rIns="72000" bIns="72000"/>
          <a:lstStyle>
            <a:lvl1pPr>
              <a:defRPr sz="3200" b="0" cap="all" baseline="0"/>
            </a:lvl1pPr>
          </a:lstStyle>
          <a:p>
            <a:pPr lvl="0"/>
            <a:r>
              <a:rPr lang="de-DE" dirty="0"/>
              <a:t>Titel durch Klicken bearbeiten</a:t>
            </a: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59531" y="2055580"/>
            <a:ext cx="7428619" cy="637849"/>
          </a:xfrm>
          <a:solidFill>
            <a:schemeClr val="bg1"/>
          </a:solidFill>
        </p:spPr>
        <p:txBody>
          <a:bodyPr wrap="none" lIns="72000" tIns="72000" rIns="72000" bIns="72000"/>
          <a:lstStyle>
            <a:lvl1pPr>
              <a:defRPr sz="3200" b="0" cap="all" baseline="0"/>
            </a:lvl1pPr>
          </a:lstStyle>
          <a:p>
            <a:pPr lvl="0"/>
            <a:r>
              <a:rPr lang="de-DE" dirty="0"/>
              <a:t>Titel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81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996188"/>
            <a:ext cx="9144000" cy="1147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4" descr="Z:\Kunden\Hamburg_Marketing\Bildmaterial\Logos_Gesellschaften\HamburgLogo_Weiße_Typo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4515735"/>
            <a:ext cx="2027867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206438"/>
            <a:ext cx="6906253" cy="400110"/>
          </a:xfrm>
        </p:spPr>
        <p:txBody>
          <a:bodyPr/>
          <a:lstStyle>
            <a:lvl1pPr>
              <a:spcBef>
                <a:spcPts val="0"/>
              </a:spcBef>
              <a:defRPr sz="26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Agenda</a:t>
            </a:r>
          </a:p>
        </p:txBody>
      </p:sp>
      <p:sp>
        <p:nvSpPr>
          <p:cNvPr id="12" name="Textplatzhalter 1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979712" y="843558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01</a:t>
            </a:r>
            <a:endParaRPr lang="en-US" dirty="0"/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979712" y="1304409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02</a:t>
            </a:r>
            <a:endParaRPr lang="en-US" dirty="0"/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979712" y="1765260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03</a:t>
            </a:r>
            <a:endParaRPr lang="en-US" dirty="0"/>
          </a:p>
        </p:txBody>
      </p:sp>
      <p:sp>
        <p:nvSpPr>
          <p:cNvPr id="15" name="Textplatzhalter 1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979712" y="2226111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04</a:t>
            </a:r>
            <a:endParaRPr lang="en-US" dirty="0"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1979712" y="2686962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05</a:t>
            </a:r>
            <a:endParaRPr lang="en-US" dirty="0"/>
          </a:p>
        </p:txBody>
      </p:sp>
      <p:sp>
        <p:nvSpPr>
          <p:cNvPr id="17" name="Textplatzhalter 1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979712" y="3147814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06</a:t>
            </a:r>
            <a:endParaRPr lang="en-US" dirty="0"/>
          </a:p>
        </p:txBody>
      </p:sp>
      <p:sp>
        <p:nvSpPr>
          <p:cNvPr id="18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2447764" y="900448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2447764" y="1361299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0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2447764" y="1822150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1" name="Textplatzhalt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2447764" y="2283001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2447764" y="2743852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3" name="Textplatzhalt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2447764" y="3204704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grpSp>
        <p:nvGrpSpPr>
          <p:cNvPr id="24" name="Gruppieren 23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25" name="Freihandform 24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7" name="Gruppieren 26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28" name="Freihandform 27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Freihandform 28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Freihandform 29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Freihandform 30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uppieren 31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33" name="Freihandform 32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Freihandform 33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5" name="Gruppieren 34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36" name="Freihandform 35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Freihandform 36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Freihandform 37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Freihandform 38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0" name="Freihandform 39"/>
          <p:cNvSpPr>
            <a:spLocks noChangeAspect="1"/>
          </p:cNvSpPr>
          <p:nvPr userDrawn="1"/>
        </p:nvSpPr>
        <p:spPr bwMode="gray">
          <a:xfrm>
            <a:off x="0" y="3746837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5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mit vielen Punk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996188"/>
            <a:ext cx="9144000" cy="1147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4" descr="Z:\Kunden\Hamburg_Marketing\Bildmaterial\Logos_Gesellschaften\HamburgLogo_Weiße_Typo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4515735"/>
            <a:ext cx="2027867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59532" y="206438"/>
            <a:ext cx="8526334" cy="400110"/>
          </a:xfrm>
        </p:spPr>
        <p:txBody>
          <a:bodyPr/>
          <a:lstStyle>
            <a:lvl1pPr>
              <a:spcBef>
                <a:spcPts val="0"/>
              </a:spcBef>
              <a:defRPr sz="26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Agenda</a:t>
            </a:r>
          </a:p>
        </p:txBody>
      </p:sp>
      <p:sp>
        <p:nvSpPr>
          <p:cNvPr id="12" name="Textplatzhalter 1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59532" y="843558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01</a:t>
            </a:r>
            <a:endParaRPr lang="en-US" dirty="0"/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59532" y="1304409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02</a:t>
            </a:r>
            <a:endParaRPr lang="en-US" dirty="0"/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59532" y="1765260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03</a:t>
            </a:r>
            <a:endParaRPr lang="en-US" dirty="0"/>
          </a:p>
        </p:txBody>
      </p:sp>
      <p:sp>
        <p:nvSpPr>
          <p:cNvPr id="15" name="Textplatzhalter 1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59532" y="2226111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04</a:t>
            </a:r>
            <a:endParaRPr lang="en-US" dirty="0"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59532" y="2686962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05</a:t>
            </a:r>
            <a:endParaRPr lang="en-US" dirty="0"/>
          </a:p>
        </p:txBody>
      </p:sp>
      <p:sp>
        <p:nvSpPr>
          <p:cNvPr id="17" name="Textplatzhalter 1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59532" y="3147814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06</a:t>
            </a:r>
            <a:endParaRPr lang="en-US" dirty="0"/>
          </a:p>
        </p:txBody>
      </p:sp>
      <p:sp>
        <p:nvSpPr>
          <p:cNvPr id="18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827584" y="900448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827584" y="1361299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0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827584" y="1822150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1" name="Textplatzhalt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827584" y="2283001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827584" y="2743852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3" name="Textplatzhalt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827584" y="3204704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4" name="Textplatzhalter 1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709910" y="843558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07</a:t>
            </a:r>
            <a:endParaRPr lang="en-US" dirty="0"/>
          </a:p>
        </p:txBody>
      </p:sp>
      <p:sp>
        <p:nvSpPr>
          <p:cNvPr id="25" name="Textplatzhalter 1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709910" y="1304409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08</a:t>
            </a:r>
            <a:endParaRPr lang="en-US" dirty="0"/>
          </a:p>
        </p:txBody>
      </p:sp>
      <p:sp>
        <p:nvSpPr>
          <p:cNvPr id="26" name="Textplatzhalter 1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4709910" y="1765260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09</a:t>
            </a:r>
            <a:endParaRPr lang="en-US" dirty="0"/>
          </a:p>
        </p:txBody>
      </p:sp>
      <p:sp>
        <p:nvSpPr>
          <p:cNvPr id="27" name="Textplatzhalter 17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709910" y="2226111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10</a:t>
            </a:r>
            <a:endParaRPr lang="en-US" dirty="0"/>
          </a:p>
        </p:txBody>
      </p:sp>
      <p:sp>
        <p:nvSpPr>
          <p:cNvPr id="28" name="Textplatzhalter 17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709910" y="2686962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11</a:t>
            </a:r>
            <a:endParaRPr lang="en-US" dirty="0"/>
          </a:p>
        </p:txBody>
      </p:sp>
      <p:sp>
        <p:nvSpPr>
          <p:cNvPr id="29" name="Textplatzhalter 17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4709910" y="3147814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12</a:t>
            </a:r>
            <a:endParaRPr lang="en-US" dirty="0"/>
          </a:p>
        </p:txBody>
      </p:sp>
      <p:sp>
        <p:nvSpPr>
          <p:cNvPr id="30" name="Textplatzhalt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5177962" y="900448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31" name="Textplatzhalt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5177962" y="1361299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32" name="Textplatzhalt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5177962" y="1822150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33" name="Textplatzhalter 10"/>
          <p:cNvSpPr>
            <a:spLocks noGrp="1"/>
          </p:cNvSpPr>
          <p:nvPr>
            <p:ph type="body" sz="quarter" idx="38" hasCustomPrompt="1"/>
          </p:nvPr>
        </p:nvSpPr>
        <p:spPr>
          <a:xfrm>
            <a:off x="5177962" y="2283001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34" name="Textplatzhalter 10"/>
          <p:cNvSpPr>
            <a:spLocks noGrp="1"/>
          </p:cNvSpPr>
          <p:nvPr>
            <p:ph type="body" sz="quarter" idx="39" hasCustomPrompt="1"/>
          </p:nvPr>
        </p:nvSpPr>
        <p:spPr>
          <a:xfrm>
            <a:off x="5177962" y="2743852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35" name="Textplatzhalter 10"/>
          <p:cNvSpPr>
            <a:spLocks noGrp="1"/>
          </p:cNvSpPr>
          <p:nvPr>
            <p:ph type="body" sz="quarter" idx="40" hasCustomPrompt="1"/>
          </p:nvPr>
        </p:nvSpPr>
        <p:spPr>
          <a:xfrm>
            <a:off x="5177962" y="3204704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grpSp>
        <p:nvGrpSpPr>
          <p:cNvPr id="36" name="Gruppieren 35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37" name="Freihandform 36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Freihandform 37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9" name="Gruppieren 38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40" name="Freihandform 39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Freihandform 40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Freihandform 41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Freihandform 42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uppieren 43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45" name="Freihandform 44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Freihandform 45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uppieren 46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48" name="Freihandform 47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Freihandform 48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Freihandform 49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Freihandform 50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2" name="Freihandform 51"/>
          <p:cNvSpPr>
            <a:spLocks noChangeAspect="1"/>
          </p:cNvSpPr>
          <p:nvPr userDrawn="1"/>
        </p:nvSpPr>
        <p:spPr bwMode="gray">
          <a:xfrm>
            <a:off x="0" y="3746837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97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996188"/>
            <a:ext cx="9144000" cy="1147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4" descr="Z:\Kunden\Hamburg_Marketing\Bildmaterial\Logos_Gesellschaften\HamburgLogo_Weiße_Typo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4515735"/>
            <a:ext cx="2027867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platzhalter 1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904148" y="1138204"/>
            <a:ext cx="2981718" cy="2981718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01</a:t>
            </a:r>
            <a:endParaRPr lang="en-US" dirty="0"/>
          </a:p>
        </p:txBody>
      </p:sp>
      <p:sp>
        <p:nvSpPr>
          <p:cNvPr id="24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58775" y="1599642"/>
            <a:ext cx="5041317" cy="923330"/>
          </a:xfrm>
        </p:spPr>
        <p:txBody>
          <a:bodyPr anchor="ctr" anchorCtr="0"/>
          <a:lstStyle>
            <a:lvl1pPr>
              <a:spcBef>
                <a:spcPts val="0"/>
              </a:spcBef>
              <a:defRPr sz="30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1" name="Freihandform 10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15" name="Freihandform 14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23" name="Freihandform 22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Freihandform 26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Freihandform 27"/>
          <p:cNvSpPr>
            <a:spLocks noChangeAspect="1"/>
          </p:cNvSpPr>
          <p:nvPr userDrawn="1"/>
        </p:nvSpPr>
        <p:spPr bwMode="gray">
          <a:xfrm>
            <a:off x="0" y="3746837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91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hell_01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716462" y="1110450"/>
            <a:ext cx="4176713" cy="137473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  <p:sp>
        <p:nvSpPr>
          <p:cNvPr id="3" name="Textfeld 2"/>
          <p:cNvSpPr txBox="1"/>
          <p:nvPr userDrawn="1"/>
        </p:nvSpPr>
        <p:spPr>
          <a:xfrm>
            <a:off x="4716462" y="4516438"/>
            <a:ext cx="41760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 algn="r">
              <a:spcBef>
                <a:spcPts val="1200"/>
              </a:spcBef>
              <a:buFont typeface="Arial" pitchFamily="34" charset="0"/>
              <a:buNone/>
              <a:defRPr sz="800" b="0" cap="none" baseline="0">
                <a:solidFill>
                  <a:schemeClr val="bg2"/>
                </a:solidFill>
              </a:defRPr>
            </a:lvl1pPr>
            <a:lvl2pPr marL="0" indent="0">
              <a:spcBef>
                <a:spcPts val="800"/>
              </a:spcBef>
              <a:buFont typeface="Arial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269875" indent="-269875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538163" indent="-268288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808038" indent="-269875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de-DE" dirty="0">
                <a:solidFill>
                  <a:schemeClr val="accent5"/>
                </a:solidFill>
              </a:rPr>
              <a:t>www.mediaserver.hamburg.de / Maxim Schulz</a:t>
            </a:r>
          </a:p>
        </p:txBody>
      </p:sp>
    </p:spTree>
    <p:extLst>
      <p:ext uri="{BB962C8B-B14F-4D97-AF65-F5344CB8AC3E}">
        <p14:creationId xmlns:p14="http://schemas.microsoft.com/office/powerpoint/2010/main" val="4040076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hell_02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716462" y="1110450"/>
            <a:ext cx="4176713" cy="137473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716462" y="4516438"/>
            <a:ext cx="41760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 algn="r">
              <a:spcBef>
                <a:spcPts val="1200"/>
              </a:spcBef>
              <a:buFont typeface="Arial" pitchFamily="34" charset="0"/>
              <a:buNone/>
              <a:defRPr sz="800" b="0" cap="none" baseline="0">
                <a:solidFill>
                  <a:schemeClr val="bg2"/>
                </a:solidFill>
              </a:defRPr>
            </a:lvl1pPr>
            <a:lvl2pPr marL="0" indent="0">
              <a:spcBef>
                <a:spcPts val="800"/>
              </a:spcBef>
              <a:buFont typeface="Arial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269875" indent="-269875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538163" indent="-268288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808038" indent="-269875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de-DE" dirty="0">
                <a:solidFill>
                  <a:schemeClr val="accent5"/>
                </a:solidFill>
              </a:rPr>
              <a:t>www.mediaserver.hamburg.de / Jörg Modrow</a:t>
            </a:r>
          </a:p>
        </p:txBody>
      </p:sp>
    </p:spTree>
    <p:extLst>
      <p:ext uri="{BB962C8B-B14F-4D97-AF65-F5344CB8AC3E}">
        <p14:creationId xmlns:p14="http://schemas.microsoft.com/office/powerpoint/2010/main" val="1428720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hell_03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716462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716462" y="4516438"/>
            <a:ext cx="41760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 algn="r">
              <a:spcBef>
                <a:spcPts val="1200"/>
              </a:spcBef>
              <a:buFont typeface="Arial" pitchFamily="34" charset="0"/>
              <a:buNone/>
              <a:defRPr sz="800" b="0" cap="none" baseline="0">
                <a:solidFill>
                  <a:schemeClr val="bg2"/>
                </a:solidFill>
              </a:defRPr>
            </a:lvl1pPr>
            <a:lvl2pPr marL="0" indent="0">
              <a:spcBef>
                <a:spcPts val="800"/>
              </a:spcBef>
              <a:buFont typeface="Arial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269875" indent="-269875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538163" indent="-268288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808038" indent="-269875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400"/>
              </a:spcBef>
              <a:buClr>
                <a:schemeClr val="accent1"/>
              </a:buClr>
              <a:buSzPct val="150000"/>
            </a:pPr>
            <a:r>
              <a:rPr lang="de-DE" sz="800" dirty="0">
                <a:solidFill>
                  <a:schemeClr val="accent5"/>
                </a:solidFill>
              </a:rPr>
              <a:t>www.mediaserver.hamburg.de / Michael Zapf</a:t>
            </a:r>
          </a:p>
        </p:txBody>
      </p:sp>
    </p:spTree>
    <p:extLst>
      <p:ext uri="{BB962C8B-B14F-4D97-AF65-F5344CB8AC3E}">
        <p14:creationId xmlns:p14="http://schemas.microsoft.com/office/powerpoint/2010/main" val="1854757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352658772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3" imgW="344" imgH="344" progId="TCLayout.ActiveDocument.1">
                  <p:embed/>
                </p:oleObj>
              </mc:Choice>
              <mc:Fallback>
                <p:oleObj name="think-cell Folie" r:id="rId23" imgW="344" imgH="34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hteck 24"/>
          <p:cNvSpPr/>
          <p:nvPr/>
        </p:nvSpPr>
        <p:spPr>
          <a:xfrm>
            <a:off x="0" y="4778322"/>
            <a:ext cx="9144000" cy="3651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4" descr="Z:\Kunden\Hamburg_Marketing\Bildmaterial\Logos_Gesellschaften\HamburgLogo_Weiße_Typo.wmf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804739" y="4856832"/>
            <a:ext cx="1090121" cy="20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58775" y="279134"/>
            <a:ext cx="8529485" cy="72019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58775" y="1110450"/>
            <a:ext cx="8529485" cy="137473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1103140" y="4667572"/>
            <a:ext cx="1926000" cy="21847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6000" tIns="39600" rIns="36000" bIns="39600" rtlCol="0" anchor="ctr">
            <a:noAutofit/>
          </a:bodyPr>
          <a:lstStyle>
            <a:lvl1pPr algn="l">
              <a:defRPr sz="900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Platzhalter für den Präsentationstitel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3" name="Freihandform 12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4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Freihandform 21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Freihandform 22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34" name="Freihandform 33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Freihandform 34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37" name="Freihandform 36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Freihandform 37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Freihandform 38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Freihandform 39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Freihandform 27"/>
          <p:cNvSpPr>
            <a:spLocks noChangeAspect="1"/>
          </p:cNvSpPr>
          <p:nvPr/>
        </p:nvSpPr>
        <p:spPr bwMode="gray">
          <a:xfrm>
            <a:off x="0" y="4643322"/>
            <a:ext cx="946800" cy="270000"/>
          </a:xfrm>
          <a:custGeom>
            <a:avLst/>
            <a:gdLst/>
            <a:ahLst/>
            <a:cxnLst/>
            <a:rect l="l" t="t" r="r" b="b"/>
            <a:pathLst>
              <a:path w="946800" h="270000">
                <a:moveTo>
                  <a:pt x="0" y="0"/>
                </a:moveTo>
                <a:lnTo>
                  <a:pt x="407" y="0"/>
                </a:lnTo>
                <a:lnTo>
                  <a:pt x="513546" y="0"/>
                </a:lnTo>
                <a:lnTo>
                  <a:pt x="544621" y="0"/>
                </a:lnTo>
                <a:lnTo>
                  <a:pt x="595565" y="0"/>
                </a:lnTo>
                <a:lnTo>
                  <a:pt x="946800" y="0"/>
                </a:lnTo>
                <a:lnTo>
                  <a:pt x="790687" y="229347"/>
                </a:lnTo>
                <a:cubicBezTo>
                  <a:pt x="773288" y="253081"/>
                  <a:pt x="752401" y="268960"/>
                  <a:pt x="719303" y="270000"/>
                </a:cubicBezTo>
                <a:lnTo>
                  <a:pt x="595565" y="270000"/>
                </a:lnTo>
                <a:lnTo>
                  <a:pt x="544621" y="270000"/>
                </a:lnTo>
                <a:lnTo>
                  <a:pt x="513546" y="270000"/>
                </a:lnTo>
                <a:lnTo>
                  <a:pt x="407" y="270000"/>
                </a:lnTo>
                <a:lnTo>
                  <a:pt x="0" y="270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79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4" r:id="rId3"/>
    <p:sldLayoutId id="2147483663" r:id="rId4"/>
    <p:sldLayoutId id="2147483677" r:id="rId5"/>
    <p:sldLayoutId id="2147483678" r:id="rId6"/>
    <p:sldLayoutId id="2147483685" r:id="rId7"/>
    <p:sldLayoutId id="2147483712" r:id="rId8"/>
    <p:sldLayoutId id="2147483686" r:id="rId9"/>
    <p:sldLayoutId id="2147483687" r:id="rId10"/>
    <p:sldLayoutId id="2147483688" r:id="rId11"/>
    <p:sldLayoutId id="2147483684" r:id="rId12"/>
    <p:sldLayoutId id="2147483689" r:id="rId13"/>
    <p:sldLayoutId id="2147483690" r:id="rId14"/>
    <p:sldLayoutId id="2147483691" r:id="rId15"/>
    <p:sldLayoutId id="2147483692" r:id="rId16"/>
    <p:sldLayoutId id="2147483707" r:id="rId17"/>
    <p:sldLayoutId id="2147483693" r:id="rId18"/>
    <p:sldLayoutId id="2147483667" r:id="rId19"/>
    <p:sldLayoutId id="214748371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buFont typeface="Arial" pitchFamily="34" charset="0"/>
        <a:buNone/>
        <a:defRPr sz="1600" b="1" kern="1200" cap="none" baseline="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800"/>
        </a:spcBef>
        <a:buFont typeface="Arial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69875" indent="-269875" algn="l" defTabSz="914400" rtl="0" eaLnBrk="1" latinLnBrk="0" hangingPunct="1">
        <a:spcBef>
          <a:spcPts val="400"/>
        </a:spcBef>
        <a:buClr>
          <a:schemeClr val="accent1"/>
        </a:buClr>
        <a:buSzPct val="150000"/>
        <a:buFont typeface="Aria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538163" indent="-268288" algn="l" defTabSz="914400" rtl="0" eaLnBrk="1" latinLnBrk="0" hangingPunct="1">
        <a:spcBef>
          <a:spcPts val="200"/>
        </a:spcBef>
        <a:buClr>
          <a:schemeClr val="accent1"/>
        </a:buClr>
        <a:buSzPct val="150000"/>
        <a:buFont typeface="Aria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808038" indent="-269875" algn="l" defTabSz="914400" rtl="0" eaLnBrk="1" latinLnBrk="0" hangingPunct="1">
        <a:spcBef>
          <a:spcPts val="200"/>
        </a:spcBef>
        <a:buClr>
          <a:schemeClr val="accent1"/>
        </a:buClr>
        <a:buSzPct val="150000"/>
        <a:buFont typeface="Aria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mburg.de/politik-und-verwaltung/behoerden/sozialbehoerde/themen/gesundheit/gesundheitsfoerderung/publikationen/hamburger-gesundheitsfoerderungs-und-praeventionsbericht-2023-875072" TargetMode="External"/><Relationship Id="rId7" Type="http://schemas.openxmlformats.org/officeDocument/2006/relationships/hyperlink" Target="https://www.hamburg.de/politik-und-verwaltung/behoerden/sozialbehoerde/themen/gesundheit/gesundheitsfoerderung/gesundheitsberichterstattung/faktenblaetter/faktenblatt-sozialindex-98933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hamburg.de/resource/blob/33692/b9b4660400693ee844b9ab2a7b06722b/morbiditaetsatlas-data.pdf" TargetMode="External"/><Relationship Id="rId5" Type="http://schemas.openxmlformats.org/officeDocument/2006/relationships/hyperlink" Target="https://www.hamburg.de/politik-und-verwaltung/behoerden/sozialbehoerde/themen/gesundheit/gesundheitsfoerderung/gesundheitsberichterstattung/faktenblaetter" TargetMode="External"/><Relationship Id="rId4" Type="http://schemas.openxmlformats.org/officeDocument/2006/relationships/hyperlink" Target="https://www.hamburg.de/politik-und-verwaltung/behoerden/sozialbehoerde/themen/gesundheit/gesundheitsfoerderung/gesundheitsberichterstattu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mburg.de/politik-und-verwaltung/behoerden/sozialbehoerde/themen/gesundheit/gesundheitsfoerderung/gesundheitsberichterstattun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jpg"/><Relationship Id="rId5" Type="http://schemas.openxmlformats.org/officeDocument/2006/relationships/hyperlink" Target="https://www.rki.de/DE/Content/Gesundheitsmonitoring/Gesundheitsberichterstattung/GBEDownloadsJ/ConceptsMethods/JoHM_2017_02_Entwicklung_Deprivationsindex.pdf?__blob=publicationFile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ver.de/trefferanzeige?docuuid=AA103DB2-D7BC-4512-A6BA-787013FE69C7#detail_descript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>
            <a:fillRect/>
          </a:stretch>
        </p:blipFill>
        <p:spPr/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58773" y="3984130"/>
            <a:ext cx="6818861" cy="1107996"/>
          </a:xfrm>
        </p:spPr>
        <p:txBody>
          <a:bodyPr/>
          <a:lstStyle/>
          <a:p>
            <a:r>
              <a:rPr lang="de-DE" dirty="0"/>
              <a:t>Dr. Anne Caroline Krefis</a:t>
            </a:r>
          </a:p>
          <a:p>
            <a:r>
              <a:rPr lang="de-DE" dirty="0"/>
              <a:t>Freie und Hansestadt Hamburg</a:t>
            </a:r>
          </a:p>
          <a:p>
            <a:r>
              <a:rPr lang="de-DE" dirty="0"/>
              <a:t>Sozialbehörde </a:t>
            </a:r>
          </a:p>
          <a:p>
            <a:r>
              <a:rPr lang="de-DE" dirty="0"/>
              <a:t>Amt für Gesundheit, Gesundheitsberichterstattung und Monitoring</a:t>
            </a:r>
          </a:p>
          <a:p>
            <a:endParaRPr lang="de-DE" dirty="0"/>
          </a:p>
          <a:p>
            <a:r>
              <a:rPr lang="de-DE" dirty="0"/>
              <a:t>18. November 2025  |  Herbstsymposium 2025, HAW Hamburg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5212080" cy="372124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311819" y="666017"/>
            <a:ext cx="3456384" cy="923330"/>
          </a:xfrm>
        </p:spPr>
        <p:txBody>
          <a:bodyPr/>
          <a:lstStyle/>
          <a:p>
            <a:r>
              <a:rPr lang="de-DE"/>
              <a:t>Kleinräumige </a:t>
            </a:r>
            <a:r>
              <a:rPr lang="de-DE" dirty="0"/>
              <a:t>Analysen von Gesundheits- und Sozialdaten der Hamburger Sozialbehörde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www.mediaserver.hamburg.de / Maxim Schulz</a:t>
            </a:r>
          </a:p>
        </p:txBody>
      </p:sp>
    </p:spTree>
    <p:extLst>
      <p:ext uri="{BB962C8B-B14F-4D97-AF65-F5344CB8AC3E}">
        <p14:creationId xmlns:p14="http://schemas.microsoft.com/office/powerpoint/2010/main" val="2906134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360099"/>
          </a:xfrm>
        </p:spPr>
        <p:txBody>
          <a:bodyPr/>
          <a:lstStyle/>
          <a:p>
            <a:r>
              <a:rPr lang="de-DE" dirty="0"/>
              <a:t>Gesundheitsdaten auf sozialraumebene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platzhalter 4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358775" y="899410"/>
                <a:ext cx="8534400" cy="3389518"/>
              </a:xfrm>
            </p:spPr>
            <p:txBody>
              <a:bodyPr/>
              <a:lstStyle/>
              <a:p>
                <a:pPr lvl="2">
                  <a:spcAft>
                    <a:spcPts val="200"/>
                  </a:spcAft>
                </a:pPr>
                <a:r>
                  <a:rPr lang="de-DE" sz="1400" dirty="0"/>
                  <a:t>PLZ schneiden die Sozialraumgrenzen; eine PLZ kann zu mehreren Sozialräumen gehören </a:t>
                </a:r>
              </a:p>
              <a:p>
                <a:pPr lvl="2">
                  <a:spcAft>
                    <a:spcPts val="200"/>
                  </a:spcAft>
                </a:pPr>
                <a:r>
                  <a:rPr lang="de-DE" sz="1400" dirty="0"/>
                  <a:t>bevölkerungsgewichtet werden die Daten von PLZ auf Sozialraumebene hochaggregiert </a:t>
                </a:r>
              </a:p>
              <a:p>
                <a:pPr lvl="2">
                  <a:spcAft>
                    <a:spcPts val="200"/>
                  </a:spcAft>
                </a:pPr>
                <a:r>
                  <a:rPr lang="de-DE" sz="1200" dirty="0"/>
                  <a:t>Beispiel: PLZ 20355 gehört z.T. zum Sozialraum Neustadt und z.T. </a:t>
                </a:r>
                <a:r>
                  <a:rPr lang="de-DE" sz="1200"/>
                  <a:t>zum Sozialraum </a:t>
                </a:r>
                <a:r>
                  <a:rPr lang="de-DE" sz="1200" dirty="0"/>
                  <a:t>St. Pauli</a:t>
                </a:r>
              </a:p>
              <a:p>
                <a:pPr lvl="3">
                  <a:spcAft>
                    <a:spcPts val="200"/>
                  </a:spcAft>
                </a:pPr>
                <a:r>
                  <a:rPr lang="de-DE" sz="1200" dirty="0"/>
                  <a:t>10% der Bevölkerung aus der PLZ 20355 werden dem Sozialraum Neustadt zugeordnet und 90% der Bevölkerung aus der PLZ 20355 werden dem Sozialraum St. Pauli zugeordnet</a:t>
                </a:r>
              </a:p>
              <a:p>
                <a:pPr lvl="3">
                  <a:spcAft>
                    <a:spcPts val="200"/>
                  </a:spcAft>
                </a:pPr>
                <a:r>
                  <a:rPr lang="de-DE" sz="1200" dirty="0"/>
                  <a:t>n=749 Personen, die in der PLZ 20355 wohnen, wurden mit einer oder wegen einer depressiven Erkrankung behandelt</a:t>
                </a:r>
                <a:endParaRPr lang="de-DE" sz="1200" dirty="0">
                  <a:highlight>
                    <a:srgbClr val="FFFF00"/>
                  </a:highlight>
                </a:endParaRPr>
              </a:p>
              <a:p>
                <a:pPr lvl="3">
                  <a:spcAft>
                    <a:spcPts val="200"/>
                  </a:spcAft>
                </a:pPr>
                <a:r>
                  <a:rPr lang="de-DE" sz="1200" dirty="0"/>
                  <a:t>bevölkerungsgewichtet ergibt dies für die Sozialräume: </a:t>
                </a:r>
              </a:p>
              <a:p>
                <a:pPr marL="269875" lvl="3" indent="0">
                  <a:buNone/>
                </a:pPr>
                <a:endParaRPr lang="de-DE" dirty="0">
                  <a:highlight>
                    <a:srgbClr val="FFFF00"/>
                  </a:highlight>
                </a:endParaRPr>
              </a:p>
              <a:p>
                <a:pPr lvl="2"/>
                <a:endParaRPr lang="de-DE" dirty="0"/>
              </a:p>
              <a:p>
                <a:pPr lvl="3"/>
                <a:endParaRPr lang="de-DE" dirty="0"/>
              </a:p>
              <a:p>
                <a:pPr lvl="3"/>
                <a:r>
                  <a:rPr lang="de-DE" sz="1200" dirty="0"/>
                  <a:t>Gleiche Vorgehensweise für Versicherte mit Arztkontakt</a:t>
                </a:r>
              </a:p>
              <a:p>
                <a:pPr marL="269875" lvl="3" indent="0">
                  <a:buNone/>
                </a:pPr>
                <a:endParaRPr lang="de-DE" sz="1200" dirty="0"/>
              </a:p>
              <a:p>
                <a:pPr lvl="3"/>
                <a:r>
                  <a:rPr lang="de-DE" sz="1200" dirty="0"/>
                  <a:t>Anschließend Berechnung der Prävalenzen: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1200">
                            <a:latin typeface="Cambria Math" panose="02040503050406030204" pitchFamily="18" charset="0"/>
                          </a:rPr>
                          <m:t>Erkrankte</m:t>
                        </m:r>
                        <m:r>
                          <a:rPr lang="de-DE" sz="12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200">
                            <a:latin typeface="Cambria Math" panose="02040503050406030204" pitchFamily="18" charset="0"/>
                          </a:rPr>
                          <m:t>im</m:t>
                        </m:r>
                        <m:r>
                          <a:rPr lang="de-DE" sz="12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200" b="0" i="0" smtClean="0">
                            <a:latin typeface="Cambria Math" panose="02040503050406030204" pitchFamily="18" charset="0"/>
                          </a:rPr>
                          <m:t>Sozialraum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1200">
                            <a:latin typeface="Cambria Math" panose="02040503050406030204" pitchFamily="18" charset="0"/>
                          </a:rPr>
                          <m:t>Versicherte</m:t>
                        </m:r>
                        <m:r>
                          <a:rPr lang="de-DE" sz="12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200">
                            <a:latin typeface="Cambria Math" panose="02040503050406030204" pitchFamily="18" charset="0"/>
                          </a:rPr>
                          <m:t>mit</m:t>
                        </m:r>
                        <m:r>
                          <a:rPr lang="de-DE" sz="12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200">
                            <a:latin typeface="Cambria Math" panose="02040503050406030204" pitchFamily="18" charset="0"/>
                          </a:rPr>
                          <m:t>Arztkontakt</m:t>
                        </m:r>
                        <m:r>
                          <a:rPr lang="de-DE" sz="12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200">
                            <a:latin typeface="Cambria Math" panose="02040503050406030204" pitchFamily="18" charset="0"/>
                          </a:rPr>
                          <m:t>im</m:t>
                        </m:r>
                        <m:r>
                          <a:rPr lang="de-DE" sz="12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200">
                            <a:latin typeface="Cambria Math" panose="02040503050406030204" pitchFamily="18" charset="0"/>
                          </a:rPr>
                          <m:t>Jahr</m:t>
                        </m:r>
                        <m:r>
                          <a:rPr lang="de-DE" sz="1200">
                            <a:latin typeface="Cambria Math" panose="02040503050406030204" pitchFamily="18" charset="0"/>
                          </a:rPr>
                          <m:t> 2021 </m:t>
                        </m:r>
                        <m:r>
                          <m:rPr>
                            <m:sty m:val="p"/>
                          </m:rPr>
                          <a:rPr lang="de-DE" sz="1200">
                            <a:latin typeface="Cambria Math" panose="02040503050406030204" pitchFamily="18" charset="0"/>
                          </a:rPr>
                          <m:t>im</m:t>
                        </m:r>
                        <m:r>
                          <a:rPr lang="de-DE" sz="12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200">
                            <a:latin typeface="Cambria Math" panose="02040503050406030204" pitchFamily="18" charset="0"/>
                          </a:rPr>
                          <m:t>Sozialraum</m:t>
                        </m:r>
                      </m:den>
                    </m:f>
                  </m:oMath>
                </a14:m>
                <a:endParaRPr lang="de-DE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platzhalt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358775" y="899410"/>
                <a:ext cx="8534400" cy="3389518"/>
              </a:xfrm>
              <a:blipFill>
                <a:blip r:embed="rId3"/>
                <a:stretch>
                  <a:fillRect l="-1786" t="-4496" r="-1500" b="-14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10</a:t>
            </a:fld>
            <a:endParaRPr lang="de-DE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A5953EDF-E0DF-4871-9112-7E455875D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438073"/>
              </p:ext>
            </p:extLst>
          </p:nvPr>
        </p:nvGraphicFramePr>
        <p:xfrm>
          <a:off x="764980" y="2771183"/>
          <a:ext cx="5655715" cy="662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191">
                  <a:extLst>
                    <a:ext uri="{9D8B030D-6E8A-4147-A177-3AD203B41FA5}">
                      <a16:colId xmlns:a16="http://schemas.microsoft.com/office/drawing/2014/main" val="1094512687"/>
                    </a:ext>
                  </a:extLst>
                </a:gridCol>
                <a:gridCol w="1783762">
                  <a:extLst>
                    <a:ext uri="{9D8B030D-6E8A-4147-A177-3AD203B41FA5}">
                      <a16:colId xmlns:a16="http://schemas.microsoft.com/office/drawing/2014/main" val="3314219273"/>
                    </a:ext>
                  </a:extLst>
                </a:gridCol>
                <a:gridCol w="1783762">
                  <a:extLst>
                    <a:ext uri="{9D8B030D-6E8A-4147-A177-3AD203B41FA5}">
                      <a16:colId xmlns:a16="http://schemas.microsoft.com/office/drawing/2014/main" val="3657464106"/>
                    </a:ext>
                  </a:extLst>
                </a:gridCol>
              </a:tblGrid>
              <a:tr h="154893">
                <a:tc>
                  <a:txBody>
                    <a:bodyPr/>
                    <a:lstStyle/>
                    <a:p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/>
                        <a:t>Neustadt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/>
                        <a:t>St. Pauli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219145"/>
                  </a:ext>
                </a:extLst>
              </a:tr>
              <a:tr h="154893">
                <a:tc>
                  <a:txBody>
                    <a:bodyPr/>
                    <a:lstStyle/>
                    <a:p>
                      <a:r>
                        <a:rPr lang="de-DE" sz="1050" dirty="0"/>
                        <a:t>Anzahl von Personen mit Depressionen nach Sozialraum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/>
                        <a:t>N=749*10%=75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/>
                        <a:t>N=749*90%=674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180278"/>
                  </a:ext>
                </a:extLst>
              </a:tr>
            </a:tbl>
          </a:graphicData>
        </a:graphic>
      </p:graphicFrame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ABAA4269-F2F3-49BD-AA33-F1A80467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139" y="4667572"/>
            <a:ext cx="2267077" cy="218473"/>
          </a:xfrm>
        </p:spPr>
        <p:txBody>
          <a:bodyPr/>
          <a:lstStyle/>
          <a:p>
            <a:r>
              <a:rPr lang="de-DE" dirty="0"/>
              <a:t>Hamburger Gesundheitsberichterstattung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76013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Kleinräumige Datenauswertung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01EA6254-AB08-4049-BFAF-D484A48EA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56910"/>
            <a:ext cx="8529485" cy="360099"/>
          </a:xfrm>
        </p:spPr>
        <p:txBody>
          <a:bodyPr/>
          <a:lstStyle/>
          <a:p>
            <a:r>
              <a:rPr lang="de-DE" dirty="0"/>
              <a:t>Gesundheitsdaten auf sozialraumebene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5FA1CF-24B1-40F9-AB7A-5B5858D68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0" t="4719" r="2893" b="1567"/>
          <a:stretch/>
        </p:blipFill>
        <p:spPr>
          <a:xfrm>
            <a:off x="89014" y="853440"/>
            <a:ext cx="4458736" cy="2901264"/>
          </a:xfrm>
          <a:prstGeom prst="rect">
            <a:avLst/>
          </a:prstGeom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90DC37F-1052-4A09-8C5A-3434FA0B9D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4" t="19482" r="3043" b="31594"/>
          <a:stretch/>
        </p:blipFill>
        <p:spPr>
          <a:xfrm>
            <a:off x="4907279" y="853440"/>
            <a:ext cx="3918781" cy="3009999"/>
          </a:xfrm>
          <a:prstGeom prst="rect">
            <a:avLst/>
          </a:prstGeom>
          <a:ln>
            <a:noFill/>
          </a:ln>
        </p:spPr>
      </p:pic>
      <p:sp>
        <p:nvSpPr>
          <p:cNvPr id="36" name="Untertitel 2">
            <a:extLst>
              <a:ext uri="{FF2B5EF4-FFF2-40B4-BE49-F238E27FC236}">
                <a16:creationId xmlns:a16="http://schemas.microsoft.com/office/drawing/2014/main" id="{8DB0F0C3-34F0-408B-A293-E3DD84ABCEA8}"/>
              </a:ext>
            </a:extLst>
          </p:cNvPr>
          <p:cNvSpPr txBox="1">
            <a:spLocks/>
          </p:cNvSpPr>
          <p:nvPr/>
        </p:nvSpPr>
        <p:spPr>
          <a:xfrm>
            <a:off x="0" y="3867468"/>
            <a:ext cx="3794760" cy="306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b="1" dirty="0">
                <a:solidFill>
                  <a:schemeClr val="accent1"/>
                </a:solidFill>
              </a:rPr>
              <a:t>Abb. 1: </a:t>
            </a:r>
            <a:r>
              <a:rPr lang="de-DE" sz="1200" dirty="0">
                <a:solidFill>
                  <a:schemeClr val="accent1"/>
                </a:solidFill>
              </a:rPr>
              <a:t>Behandlungsprävalenz Depression auf Stadtteilebene, Präventionsbericht*</a:t>
            </a:r>
          </a:p>
          <a:p>
            <a:pPr algn="l"/>
            <a:endParaRPr lang="de-DE" sz="1000" dirty="0">
              <a:solidFill>
                <a:schemeClr val="accent1"/>
              </a:solidFill>
            </a:endParaRPr>
          </a:p>
        </p:txBody>
      </p:sp>
      <p:sp>
        <p:nvSpPr>
          <p:cNvPr id="38" name="Untertitel 2">
            <a:extLst>
              <a:ext uri="{FF2B5EF4-FFF2-40B4-BE49-F238E27FC236}">
                <a16:creationId xmlns:a16="http://schemas.microsoft.com/office/drawing/2014/main" id="{99E36EC3-6C91-4F07-BE53-71DA2264665B}"/>
              </a:ext>
            </a:extLst>
          </p:cNvPr>
          <p:cNvSpPr txBox="1">
            <a:spLocks/>
          </p:cNvSpPr>
          <p:nvPr/>
        </p:nvSpPr>
        <p:spPr>
          <a:xfrm>
            <a:off x="4907280" y="3865783"/>
            <a:ext cx="3980980" cy="261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b="1" dirty="0">
                <a:solidFill>
                  <a:schemeClr val="accent1"/>
                </a:solidFill>
              </a:rPr>
              <a:t>Abb. 2:  </a:t>
            </a:r>
            <a:r>
              <a:rPr lang="de-DE" sz="1200" dirty="0">
                <a:solidFill>
                  <a:schemeClr val="accent1"/>
                </a:solidFill>
              </a:rPr>
              <a:t>Behandlungsprävalenz Depression auf Sozialraumebene, neue Berechnungen*</a:t>
            </a:r>
          </a:p>
        </p:txBody>
      </p:sp>
      <p:sp>
        <p:nvSpPr>
          <p:cNvPr id="39" name="Untertitel 2">
            <a:extLst>
              <a:ext uri="{FF2B5EF4-FFF2-40B4-BE49-F238E27FC236}">
                <a16:creationId xmlns:a16="http://schemas.microsoft.com/office/drawing/2014/main" id="{0A8A737C-9C11-4DBF-9BF9-0063DEAA2E7C}"/>
              </a:ext>
            </a:extLst>
          </p:cNvPr>
          <p:cNvSpPr txBox="1">
            <a:spLocks/>
          </p:cNvSpPr>
          <p:nvPr/>
        </p:nvSpPr>
        <p:spPr>
          <a:xfrm>
            <a:off x="0" y="4395156"/>
            <a:ext cx="3794760" cy="306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000" dirty="0">
                <a:solidFill>
                  <a:schemeClr val="accent1"/>
                </a:solidFill>
              </a:rPr>
              <a:t>*Klasseneinteilung: natürliche Unterbrechung nach </a:t>
            </a:r>
            <a:r>
              <a:rPr lang="de-DE" sz="1000" dirty="0" err="1">
                <a:solidFill>
                  <a:schemeClr val="accent1"/>
                </a:solidFill>
              </a:rPr>
              <a:t>Jenks</a:t>
            </a:r>
            <a:endParaRPr lang="de-DE" sz="1000" dirty="0">
              <a:solidFill>
                <a:schemeClr val="accent1"/>
              </a:solidFill>
            </a:endParaRPr>
          </a:p>
          <a:p>
            <a:pPr algn="l"/>
            <a:endParaRPr lang="de-DE" sz="1000" dirty="0">
              <a:solidFill>
                <a:schemeClr val="accent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7DC4028-B1F8-46A8-9A74-C37E5B617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372" y="912237"/>
            <a:ext cx="1374361" cy="83779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A4F61F16-4460-4C67-B03F-0AD6647ACA15}"/>
              </a:ext>
            </a:extLst>
          </p:cNvPr>
          <p:cNvSpPr/>
          <p:nvPr/>
        </p:nvSpPr>
        <p:spPr>
          <a:xfrm>
            <a:off x="161841" y="2484255"/>
            <a:ext cx="1537486" cy="1198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indent="-270000" algn="ctr">
              <a:spcBef>
                <a:spcPts val="400"/>
              </a:spcBef>
              <a:buClr>
                <a:schemeClr val="bg1"/>
              </a:buClr>
              <a:buSzPct val="150000"/>
              <a:buFont typeface="Arial" pitchFamily="34" charset="0"/>
              <a:buChar char="•"/>
            </a:pPr>
            <a:endParaRPr lang="de-DE" dirty="0" err="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7E931D2-A644-4789-B4C8-AAC1AC06EFA7}"/>
              </a:ext>
            </a:extLst>
          </p:cNvPr>
          <p:cNvSpPr/>
          <p:nvPr/>
        </p:nvSpPr>
        <p:spPr>
          <a:xfrm>
            <a:off x="161841" y="2436311"/>
            <a:ext cx="1537486" cy="1246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indent="-270000" algn="ctr">
              <a:spcBef>
                <a:spcPts val="400"/>
              </a:spcBef>
              <a:buClr>
                <a:schemeClr val="bg1"/>
              </a:buClr>
              <a:buSzPct val="150000"/>
              <a:buFont typeface="Arial" pitchFamily="34" charset="0"/>
              <a:buChar char="•"/>
            </a:pPr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1550375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04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3"/>
          </p:nvPr>
        </p:nvSpPr>
        <p:spPr>
          <a:xfrm>
            <a:off x="358775" y="1599642"/>
            <a:ext cx="5041317" cy="923330"/>
          </a:xfrm>
        </p:spPr>
        <p:txBody>
          <a:bodyPr/>
          <a:lstStyle/>
          <a:p>
            <a:r>
              <a:rPr lang="de-DE" dirty="0"/>
              <a:t>Sozialindex auf Sozialraumebene</a:t>
            </a:r>
          </a:p>
        </p:txBody>
      </p:sp>
    </p:spTree>
    <p:extLst>
      <p:ext uri="{BB962C8B-B14F-4D97-AF65-F5344CB8AC3E}">
        <p14:creationId xmlns:p14="http://schemas.microsoft.com/office/powerpoint/2010/main" val="2803177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9566AF55-87AE-4569-B167-3AD320DB92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8" t="37340" r="15653" b="12058"/>
          <a:stretch/>
        </p:blipFill>
        <p:spPr bwMode="auto">
          <a:xfrm>
            <a:off x="6139907" y="1735138"/>
            <a:ext cx="2813222" cy="29508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F26ABCF-71EC-468F-BA4A-84177E4A29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8" t="4373" r="5247" b="24502"/>
          <a:stretch/>
        </p:blipFill>
        <p:spPr>
          <a:xfrm>
            <a:off x="844739" y="1522158"/>
            <a:ext cx="2070101" cy="1965666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360099"/>
          </a:xfrm>
        </p:spPr>
        <p:txBody>
          <a:bodyPr/>
          <a:lstStyle/>
          <a:p>
            <a:r>
              <a:rPr lang="de-DE" dirty="0"/>
              <a:t>Sozialindex auf sozialraumebene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Kleinräumige Datenauswertung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58774" y="767716"/>
            <a:ext cx="8698961" cy="2263184"/>
          </a:xfrm>
        </p:spPr>
        <p:txBody>
          <a:bodyPr/>
          <a:lstStyle/>
          <a:p>
            <a:pPr lvl="2"/>
            <a:r>
              <a:rPr lang="de-DE" dirty="0"/>
              <a:t>Sozialmonitoring der Behörde für Stadtentwicklung und Wohnen auf Ebene der statistischen Gebiete </a:t>
            </a:r>
          </a:p>
          <a:p>
            <a:pPr lvl="2"/>
            <a:r>
              <a:rPr lang="de-DE" dirty="0"/>
              <a:t>Sieben Sozialindikatoren werden berücksichtigt: </a:t>
            </a:r>
          </a:p>
          <a:p>
            <a:pPr lvl="6"/>
            <a:r>
              <a:rPr lang="de-DE" sz="1100" dirty="0">
                <a:solidFill>
                  <a:schemeClr val="accent1"/>
                </a:solidFill>
              </a:rPr>
              <a:t>Kinder mit Migrationshintergrund</a:t>
            </a:r>
          </a:p>
          <a:p>
            <a:pPr lvl="6"/>
            <a:r>
              <a:rPr lang="de-DE" sz="1100" dirty="0">
                <a:solidFill>
                  <a:schemeClr val="accent1"/>
                </a:solidFill>
              </a:rPr>
              <a:t>Kinder von Alleinerziehenden</a:t>
            </a:r>
          </a:p>
          <a:p>
            <a:pPr lvl="6"/>
            <a:r>
              <a:rPr lang="de-DE" sz="1100" dirty="0">
                <a:solidFill>
                  <a:schemeClr val="accent1"/>
                </a:solidFill>
                <a:sym typeface="Wingdings" panose="05000000000000000000" pitchFamily="2" charset="2"/>
              </a:rPr>
              <a:t>SGB-II- und AsylbLG-Empfänger/-innen</a:t>
            </a:r>
          </a:p>
          <a:p>
            <a:pPr lvl="6"/>
            <a:r>
              <a:rPr lang="de-DE" sz="1100" dirty="0">
                <a:solidFill>
                  <a:schemeClr val="accent1"/>
                </a:solidFill>
                <a:sym typeface="Wingdings" panose="05000000000000000000" pitchFamily="2" charset="2"/>
              </a:rPr>
              <a:t>Arbeitslose</a:t>
            </a:r>
          </a:p>
          <a:p>
            <a:pPr lvl="6"/>
            <a:r>
              <a:rPr lang="de-DE" sz="1100" dirty="0">
                <a:solidFill>
                  <a:schemeClr val="accent1"/>
                </a:solidFill>
                <a:sym typeface="Wingdings" panose="05000000000000000000" pitchFamily="2" charset="2"/>
              </a:rPr>
              <a:t>Kinder (unter 15 Jahren) in Mindestsicherung</a:t>
            </a:r>
          </a:p>
          <a:p>
            <a:pPr lvl="6"/>
            <a:r>
              <a:rPr lang="de-DE" sz="1100" dirty="0">
                <a:solidFill>
                  <a:schemeClr val="accent1"/>
                </a:solidFill>
                <a:sym typeface="Wingdings" panose="05000000000000000000" pitchFamily="2" charset="2"/>
              </a:rPr>
              <a:t>Mindestsicherung im Alter</a:t>
            </a:r>
          </a:p>
          <a:p>
            <a:pPr lvl="6"/>
            <a:r>
              <a:rPr lang="de-DE" sz="1100" dirty="0">
                <a:solidFill>
                  <a:schemeClr val="accent1"/>
                </a:solidFill>
                <a:sym typeface="Wingdings" panose="05000000000000000000" pitchFamily="2" charset="2"/>
              </a:rPr>
              <a:t>Schulabschlüsse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22F025C-88D1-4556-81F4-D1DA033445AA}"/>
              </a:ext>
            </a:extLst>
          </p:cNvPr>
          <p:cNvSpPr txBox="1">
            <a:spLocks/>
          </p:cNvSpPr>
          <p:nvPr/>
        </p:nvSpPr>
        <p:spPr bwMode="gray">
          <a:xfrm>
            <a:off x="177800" y="3470461"/>
            <a:ext cx="6210300" cy="10874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itchFamily="34" charset="0"/>
              <a:buNone/>
              <a:defRPr sz="1600" b="1" kern="1200" cap="none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38163" indent="-268288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08038" indent="-269875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de-DE" dirty="0">
                <a:sym typeface="Wingdings" panose="05000000000000000000" pitchFamily="2" charset="2"/>
              </a:rPr>
              <a:t>Aggregation der Sozialdaten (bevölkerungsgewichtet) auf Ebene von 136 Sozialräume</a:t>
            </a:r>
          </a:p>
          <a:p>
            <a:pPr lvl="2"/>
            <a:r>
              <a:rPr lang="de-DE" dirty="0">
                <a:sym typeface="Wingdings" panose="05000000000000000000" pitchFamily="2" charset="2"/>
              </a:rPr>
              <a:t>Einteilung des Sozialindex in vier Klassen</a:t>
            </a:r>
          </a:p>
          <a:p>
            <a:pPr lvl="2"/>
            <a:r>
              <a:rPr lang="de-DE" dirty="0">
                <a:sym typeface="Wingdings" panose="05000000000000000000" pitchFamily="2" charset="2"/>
              </a:rPr>
              <a:t>Verschneidung des Sozialindex mit Gesundheitsdaten möglich</a:t>
            </a:r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86C9A6F2-05FF-4A1B-A72D-16B510B8F1D9}"/>
              </a:ext>
            </a:extLst>
          </p:cNvPr>
          <p:cNvSpPr/>
          <p:nvPr/>
        </p:nvSpPr>
        <p:spPr>
          <a:xfrm>
            <a:off x="3847381" y="2949189"/>
            <a:ext cx="242019" cy="55168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indent="-270000" algn="ctr">
              <a:spcBef>
                <a:spcPts val="400"/>
              </a:spcBef>
              <a:buClr>
                <a:schemeClr val="bg1"/>
              </a:buClr>
              <a:buSzPct val="150000"/>
              <a:buFont typeface="Arial" pitchFamily="34" charset="0"/>
              <a:buChar char="•"/>
            </a:pPr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1324435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05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3"/>
          </p:nvPr>
        </p:nvSpPr>
        <p:spPr>
          <a:xfrm>
            <a:off x="358775" y="1830475"/>
            <a:ext cx="5041317" cy="461665"/>
          </a:xfrm>
        </p:spPr>
        <p:txBody>
          <a:bodyPr/>
          <a:lstStyle/>
          <a:p>
            <a:r>
              <a:rPr lang="de-DE" dirty="0"/>
              <a:t>perspektiven</a:t>
            </a:r>
          </a:p>
        </p:txBody>
      </p:sp>
    </p:spTree>
    <p:extLst>
      <p:ext uri="{BB962C8B-B14F-4D97-AF65-F5344CB8AC3E}">
        <p14:creationId xmlns:p14="http://schemas.microsoft.com/office/powerpoint/2010/main" val="2667005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360099"/>
          </a:xfrm>
        </p:spPr>
        <p:txBody>
          <a:bodyPr/>
          <a:lstStyle/>
          <a:p>
            <a:r>
              <a:rPr lang="de-DE" dirty="0"/>
              <a:t>perspektiven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Kleinräumige Datenauswertung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58775" y="1120391"/>
            <a:ext cx="8534400" cy="2226250"/>
          </a:xfrm>
        </p:spPr>
        <p:txBody>
          <a:bodyPr/>
          <a:lstStyle/>
          <a:p>
            <a:pPr lvl="2"/>
            <a:r>
              <a:rPr lang="de-DE" dirty="0"/>
              <a:t>Zukünftig geplant, Auswertung der Daten der Schuleingangsuntersuchungen sowie Daten der KVH auf kleinräumiger Ebene der Sozialräume und Bereitstellung der Daten für Gesundheitsplanung sowie Gesundheitsförderung und Prävention durchzuführen</a:t>
            </a:r>
          </a:p>
          <a:p>
            <a:pPr lvl="2"/>
            <a:r>
              <a:rPr lang="de-DE" dirty="0"/>
              <a:t>Integration der Daten in den ÖGD-</a:t>
            </a:r>
            <a:r>
              <a:rPr lang="de-DE" dirty="0" err="1"/>
              <a:t>DataHub</a:t>
            </a:r>
            <a:r>
              <a:rPr lang="de-DE" dirty="0"/>
              <a:t> Hamburg</a:t>
            </a:r>
          </a:p>
          <a:p>
            <a:pPr lvl="2"/>
            <a:r>
              <a:rPr lang="de-DE" dirty="0">
                <a:sym typeface="Wingdings" panose="05000000000000000000" pitchFamily="2" charset="2"/>
              </a:rPr>
              <a:t>Darstellung der Daten in einem Dashboard</a:t>
            </a:r>
          </a:p>
          <a:p>
            <a:pPr lvl="2"/>
            <a:endParaRPr lang="de-DE" dirty="0">
              <a:sym typeface="Wingdings" panose="05000000000000000000" pitchFamily="2" charset="2"/>
            </a:endParaRPr>
          </a:p>
          <a:p>
            <a:pPr marL="0" lvl="2" indent="0">
              <a:buNone/>
            </a:pPr>
            <a:r>
              <a:rPr lang="de-DE" dirty="0">
                <a:sym typeface="Wingdings" panose="05000000000000000000" pitchFamily="2" charset="2"/>
              </a:rPr>
              <a:t> Aufbau kleinräumiges Gesundheitsmonitoring</a:t>
            </a:r>
            <a:endParaRPr lang="de-DE" dirty="0"/>
          </a:p>
          <a:p>
            <a:pPr marL="0" lvl="2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6338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360099"/>
          </a:xfrm>
        </p:spPr>
        <p:txBody>
          <a:bodyPr/>
          <a:lstStyle/>
          <a:p>
            <a:r>
              <a:rPr lang="de-DE" dirty="0"/>
              <a:t>Weitere Informationen und Quellen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58774" y="1110450"/>
            <a:ext cx="8739505" cy="2718693"/>
          </a:xfrm>
        </p:spPr>
        <p:txBody>
          <a:bodyPr/>
          <a:lstStyle/>
          <a:p>
            <a:pPr lvl="2"/>
            <a:r>
              <a:rPr lang="de-DE" sz="1200" dirty="0"/>
              <a:t>Hamburger Gesundheitsförderungs- und Präventionsbericht 2023: </a:t>
            </a:r>
            <a:r>
              <a:rPr lang="de-DE" sz="1200" dirty="0">
                <a:solidFill>
                  <a:schemeClr val="accent1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https://www.hamburg.de/politik-und-verwaltung/behoerden/sozialbehoerde/themen/gesundheit/gesundheitsfoerderung/publikationen/hamburger-gesundheitsfoerderungs-und-praeventionsbericht-2023-875072</a:t>
            </a:r>
            <a:endParaRPr lang="de-DE" sz="12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pPr lvl="2"/>
            <a:r>
              <a:rPr lang="de-DE" sz="1200" dirty="0"/>
              <a:t>Hamburger Gesundheitsberichterstattung: </a:t>
            </a:r>
            <a:r>
              <a:rPr lang="de-DE" sz="1200" dirty="0">
                <a:solidFill>
                  <a:schemeClr val="accent1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https://www.hamburg.de/politik-und-verwaltung/behoerden/sozialbehoerde/themen/gesundheit/gesundheitsfoerderung/gesundheitsberichterstattung</a:t>
            </a:r>
            <a:endParaRPr lang="de-DE" sz="12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pPr lvl="2"/>
            <a:r>
              <a:rPr lang="de-DE" sz="1200" dirty="0"/>
              <a:t>Hamburger Gesundheitsberichterstattung – Faktenblätter: </a:t>
            </a:r>
            <a:r>
              <a:rPr lang="de-DE" sz="1200" dirty="0">
                <a:solidFill>
                  <a:schemeClr val="accent1">
                    <a:lumMod val="75000"/>
                    <a:lumOff val="2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https://www.hamburg.de/politik-und-verwaltung/behoerden/sozialbehoerde/themen/gesundheit/gesundheitsfoerderung/gesundheitsberichterstattung/faktenblaetter</a:t>
            </a:r>
            <a:endParaRPr lang="de-DE" sz="12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pPr lvl="2"/>
            <a:r>
              <a:rPr lang="de-DE" sz="1200" dirty="0"/>
              <a:t>Hamburger Morbiditätsatlas: </a:t>
            </a:r>
            <a:r>
              <a:rPr lang="de-DE" sz="1200" dirty="0">
                <a:solidFill>
                  <a:schemeClr val="accent1">
                    <a:lumMod val="75000"/>
                    <a:lumOff val="2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https://www.hamburg.de/resource/blob/33692/b9b4660400693ee844b9ab2a7b06722b/morbiditaetsatlas-data.pdf</a:t>
            </a:r>
            <a:endParaRPr lang="de-DE" sz="12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pPr lvl="2"/>
            <a:r>
              <a:rPr lang="de-DE" sz="1200" dirty="0"/>
              <a:t>Sozialindex der Sozialräume in Hamburg: </a:t>
            </a:r>
            <a:r>
              <a:rPr lang="de-DE" sz="1200" dirty="0">
                <a:solidFill>
                  <a:schemeClr val="accent1">
                    <a:lumMod val="75000"/>
                    <a:lumOff val="2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https://www.hamburg.de/politik-und-verwaltung/behoerden/sozialbehoerde/themen/gesundheit/gesundheitsfoerderung/gesundheitsberichterstattung/faktenblaetter/faktenblatt-sozialindex-989334</a:t>
            </a:r>
            <a:endParaRPr lang="de-DE" sz="12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pPr marL="0" lvl="2" indent="0">
              <a:buNone/>
            </a:pP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1E8B969E-D710-49E3-A14C-AEC49987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139" y="4667572"/>
            <a:ext cx="2267077" cy="218473"/>
          </a:xfrm>
        </p:spPr>
        <p:txBody>
          <a:bodyPr/>
          <a:lstStyle/>
          <a:p>
            <a:r>
              <a:rPr lang="de-DE" dirty="0"/>
              <a:t>Hamburger Gesundheitsberichterstattung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21446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360099"/>
          </a:xfrm>
        </p:spPr>
        <p:txBody>
          <a:bodyPr/>
          <a:lstStyle/>
          <a:p>
            <a:r>
              <a:rPr lang="de-DE" dirty="0"/>
              <a:t>Kontakt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103139" y="4667572"/>
            <a:ext cx="2267077" cy="218473"/>
          </a:xfrm>
        </p:spPr>
        <p:txBody>
          <a:bodyPr/>
          <a:lstStyle/>
          <a:p>
            <a:r>
              <a:rPr lang="de-DE" dirty="0"/>
              <a:t>Hamburger Gesundheitsberichterstattung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299885" y="1074765"/>
            <a:ext cx="8534400" cy="2847446"/>
          </a:xfrm>
        </p:spPr>
        <p:txBody>
          <a:bodyPr/>
          <a:lstStyle/>
          <a:p>
            <a:pPr marL="0" lvl="2" indent="0" algn="ctr">
              <a:lnSpc>
                <a:spcPct val="150000"/>
              </a:lnSpc>
              <a:buNone/>
            </a:pPr>
            <a:r>
              <a:rPr lang="de-DE" dirty="0"/>
              <a:t>Freie und Hansestadt Hamburg</a:t>
            </a:r>
          </a:p>
          <a:p>
            <a:pPr marL="0" lvl="2" indent="0" algn="ctr">
              <a:lnSpc>
                <a:spcPct val="150000"/>
              </a:lnSpc>
              <a:buNone/>
            </a:pPr>
            <a:r>
              <a:rPr lang="de-DE" dirty="0"/>
              <a:t>Sozialbehörde</a:t>
            </a:r>
          </a:p>
          <a:p>
            <a:pPr marL="0" lvl="2" indent="0" algn="ctr">
              <a:lnSpc>
                <a:spcPct val="150000"/>
              </a:lnSpc>
              <a:buNone/>
            </a:pPr>
            <a:r>
              <a:rPr lang="de-DE" dirty="0"/>
              <a:t>Amt für Gesundheit</a:t>
            </a:r>
          </a:p>
          <a:p>
            <a:pPr marL="0" lvl="2" indent="0" algn="ctr">
              <a:lnSpc>
                <a:spcPct val="150000"/>
              </a:lnSpc>
              <a:buNone/>
            </a:pPr>
            <a:r>
              <a:rPr lang="de-DE" dirty="0"/>
              <a:t>Abteilung Sucht, Gesundheitsförderung und -berichterstattung, Bioethik </a:t>
            </a:r>
          </a:p>
          <a:p>
            <a:pPr marL="0" lvl="2" indent="0" algn="ctr">
              <a:lnSpc>
                <a:spcPct val="150000"/>
              </a:lnSpc>
              <a:buNone/>
            </a:pPr>
            <a:r>
              <a:rPr lang="de-DE" dirty="0"/>
              <a:t>Referat Gesundheitsberichterstattung und Monitoring</a:t>
            </a:r>
          </a:p>
          <a:p>
            <a:pPr marL="0" lvl="2" indent="0" algn="ctr">
              <a:lnSpc>
                <a:spcPct val="150000"/>
              </a:lnSpc>
              <a:buNone/>
            </a:pPr>
            <a:r>
              <a:rPr lang="de-DE" dirty="0">
                <a:solidFill>
                  <a:schemeClr val="accent1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Gesundheitsberichterstattung</a:t>
            </a:r>
            <a:endParaRPr lang="de-DE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pPr marL="0" lvl="2" indent="0" algn="ctr">
              <a:lnSpc>
                <a:spcPct val="150000"/>
              </a:lnSpc>
              <a:buNone/>
            </a:pPr>
            <a:r>
              <a:rPr lang="de-DE" dirty="0"/>
              <a:t>Kontakt: Dr. Anne Caroline Krefis (caroline.krefis@soziales.hamburg.de)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51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gray"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/>
          </p:nvPr>
        </p:nvSpPr>
        <p:spPr bwMode="gray"/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 bwMode="gray"/>
        <p:txBody>
          <a:bodyPr/>
          <a:lstStyle/>
          <a:p>
            <a:r>
              <a:rPr lang="de-DE" dirty="0"/>
              <a:t>02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/>
          </p:nvPr>
        </p:nvSpPr>
        <p:spPr bwMode="gray"/>
        <p:txBody>
          <a:bodyPr/>
          <a:lstStyle/>
          <a:p>
            <a:r>
              <a:rPr lang="de-DE" dirty="0"/>
              <a:t>03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/>
          </p:nvPr>
        </p:nvSpPr>
        <p:spPr bwMode="gray"/>
        <p:txBody>
          <a:bodyPr/>
          <a:lstStyle/>
          <a:p>
            <a:r>
              <a:rPr lang="de-DE" dirty="0"/>
              <a:t>04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1"/>
          </p:nvPr>
        </p:nvSpPr>
        <p:spPr bwMode="gray"/>
        <p:txBody>
          <a:bodyPr/>
          <a:lstStyle/>
          <a:p>
            <a:r>
              <a:rPr lang="de-DE" dirty="0"/>
              <a:t>05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23"/>
          </p:nvPr>
        </p:nvSpPr>
        <p:spPr bwMode="gray">
          <a:xfrm>
            <a:off x="2447764" y="900448"/>
            <a:ext cx="6438102" cy="246221"/>
          </a:xfrm>
        </p:spPr>
        <p:txBody>
          <a:bodyPr/>
          <a:lstStyle/>
          <a:p>
            <a:r>
              <a:rPr lang="de-DE" dirty="0"/>
              <a:t>Hintergrund kleinräumiger Ebenen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4"/>
          </p:nvPr>
        </p:nvSpPr>
        <p:spPr bwMode="gray"/>
        <p:txBody>
          <a:bodyPr/>
          <a:lstStyle/>
          <a:p>
            <a:r>
              <a:rPr lang="de-DE" dirty="0"/>
              <a:t>Räumliche Ebenen in Hamburg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5"/>
          </p:nvPr>
        </p:nvSpPr>
        <p:spPr bwMode="gray"/>
        <p:txBody>
          <a:bodyPr/>
          <a:lstStyle/>
          <a:p>
            <a:r>
              <a:rPr lang="de-DE" dirty="0"/>
              <a:t>Gesundheitsdaten auf Sozialraumebene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6"/>
          </p:nvPr>
        </p:nvSpPr>
        <p:spPr bwMode="gray">
          <a:xfrm>
            <a:off x="2447764" y="2283001"/>
            <a:ext cx="6438102" cy="246221"/>
          </a:xfrm>
        </p:spPr>
        <p:txBody>
          <a:bodyPr/>
          <a:lstStyle/>
          <a:p>
            <a:r>
              <a:rPr lang="de-DE" dirty="0"/>
              <a:t>Sozialindex auf Sozialraumebene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A1EBAF90-9F77-4EA9-A186-61063C4E77E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de-DE" dirty="0"/>
              <a:t>Perspektiven</a:t>
            </a:r>
          </a:p>
        </p:txBody>
      </p:sp>
    </p:spTree>
    <p:extLst>
      <p:ext uri="{BB962C8B-B14F-4D97-AF65-F5344CB8AC3E}">
        <p14:creationId xmlns:p14="http://schemas.microsoft.com/office/powerpoint/2010/main" val="2825099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3"/>
          </p:nvPr>
        </p:nvSpPr>
        <p:spPr>
          <a:xfrm>
            <a:off x="358775" y="1599642"/>
            <a:ext cx="5041317" cy="923330"/>
          </a:xfrm>
        </p:spPr>
        <p:txBody>
          <a:bodyPr/>
          <a:lstStyle/>
          <a:p>
            <a:r>
              <a:rPr lang="de-DE" dirty="0"/>
              <a:t>Hintergrund kleinräumiger Ebenen</a:t>
            </a:r>
          </a:p>
        </p:txBody>
      </p:sp>
    </p:spTree>
    <p:extLst>
      <p:ext uri="{BB962C8B-B14F-4D97-AF65-F5344CB8AC3E}">
        <p14:creationId xmlns:p14="http://schemas.microsoft.com/office/powerpoint/2010/main" val="2897151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360099"/>
          </a:xfrm>
        </p:spPr>
        <p:txBody>
          <a:bodyPr/>
          <a:lstStyle/>
          <a:p>
            <a:r>
              <a:rPr lang="de-DE" dirty="0"/>
              <a:t>Hintergrund kleinräumlicher ebenen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Kleinräumige Datenauswertung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58775" y="927285"/>
            <a:ext cx="5714977" cy="1384995"/>
          </a:xfrm>
        </p:spPr>
        <p:txBody>
          <a:bodyPr/>
          <a:lstStyle/>
          <a:p>
            <a:pPr marL="0" lvl="2" indent="0">
              <a:buNone/>
            </a:pPr>
            <a:r>
              <a:rPr lang="de-DE" u="sng" dirty="0"/>
              <a:t>Nationale Ebene</a:t>
            </a:r>
          </a:p>
          <a:p>
            <a:pPr lvl="2"/>
            <a:r>
              <a:rPr lang="de-DE" dirty="0"/>
              <a:t>Im Vergleich auf nationaler Ebene: </a:t>
            </a:r>
            <a:r>
              <a:rPr lang="de-DE" dirty="0">
                <a:sym typeface="Wingdings" panose="05000000000000000000" pitchFamily="2" charset="2"/>
              </a:rPr>
              <a:t>Stadtstaaten wie Hamburg werden immer als Gesamtebene abgebildet </a:t>
            </a:r>
          </a:p>
          <a:p>
            <a:pPr lvl="2"/>
            <a:r>
              <a:rPr lang="de-DE" dirty="0">
                <a:sym typeface="Wingdings" panose="05000000000000000000" pitchFamily="2" charset="2"/>
              </a:rPr>
              <a:t>Kleinräumigere Daten in Flächenländer für z.B. Kreise</a:t>
            </a:r>
          </a:p>
          <a:p>
            <a:pPr marL="0" lvl="2" indent="0">
              <a:buNone/>
            </a:pPr>
            <a:endParaRPr lang="de-DE" dirty="0">
              <a:highlight>
                <a:srgbClr val="FFFF00"/>
              </a:highlight>
              <a:sym typeface="Wingdings" panose="05000000000000000000" pitchFamily="2" charset="2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408C8E-7A53-4D98-B7D4-E14216CEB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56" y="3325525"/>
            <a:ext cx="1850375" cy="1294103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8691D91-CE1E-4953-A5CB-832E6D011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66" y="2171915"/>
            <a:ext cx="1126871" cy="158202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E3F0C83C-CACC-45F4-A7D6-87C49E52CA4E}"/>
              </a:ext>
            </a:extLst>
          </p:cNvPr>
          <p:cNvSpPr txBox="1">
            <a:spLocks/>
          </p:cNvSpPr>
          <p:nvPr/>
        </p:nvSpPr>
        <p:spPr bwMode="gray">
          <a:xfrm>
            <a:off x="3081239" y="2957275"/>
            <a:ext cx="5714977" cy="157992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itchFamily="34" charset="0"/>
              <a:buNone/>
              <a:defRPr sz="1600" b="1" kern="1200" cap="none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38163" indent="-268288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08038" indent="-269875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de-DE" u="sng" dirty="0">
                <a:sym typeface="Wingdings" panose="05000000000000000000" pitchFamily="2" charset="2"/>
              </a:rPr>
              <a:t>Hamburger Ebene</a:t>
            </a:r>
          </a:p>
          <a:p>
            <a:pPr lvl="2"/>
            <a:r>
              <a:rPr lang="de-DE" dirty="0">
                <a:sym typeface="Wingdings" panose="05000000000000000000" pitchFamily="2" charset="2"/>
              </a:rPr>
              <a:t>In der GBE kleinste Ebene bislang Stadtteile und Stadtteil- </a:t>
            </a:r>
            <a:r>
              <a:rPr lang="de-DE" dirty="0" err="1">
                <a:sym typeface="Wingdings" panose="05000000000000000000" pitchFamily="2" charset="2"/>
              </a:rPr>
              <a:t>cluster</a:t>
            </a:r>
            <a:r>
              <a:rPr lang="de-DE" dirty="0">
                <a:sym typeface="Wingdings" panose="05000000000000000000" pitchFamily="2" charset="2"/>
              </a:rPr>
              <a:t>, wie z.B. </a:t>
            </a:r>
            <a:r>
              <a:rPr lang="de-DE" dirty="0" err="1">
                <a:sym typeface="Wingdings" panose="05000000000000000000" pitchFamily="2" charset="2"/>
              </a:rPr>
              <a:t>Morbiatlas</a:t>
            </a:r>
            <a:r>
              <a:rPr lang="de-DE" dirty="0">
                <a:sym typeface="Wingdings" panose="05000000000000000000" pitchFamily="2" charset="2"/>
              </a:rPr>
              <a:t>, Hebammenbefragung, SEU-Daten</a:t>
            </a:r>
          </a:p>
          <a:p>
            <a:pPr lvl="2"/>
            <a:r>
              <a:rPr lang="de-DE" dirty="0">
                <a:sym typeface="Wingdings" panose="05000000000000000000" pitchFamily="2" charset="2"/>
              </a:rPr>
              <a:t>Kleinräumige Daten wünschenswert für bedarfsorientiertere (Gesundheits-) Planung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240C5A0-F7CF-4B64-BE83-B2F19F29F75F}"/>
              </a:ext>
            </a:extLst>
          </p:cNvPr>
          <p:cNvSpPr txBox="1"/>
          <p:nvPr/>
        </p:nvSpPr>
        <p:spPr>
          <a:xfrm>
            <a:off x="6214056" y="2743673"/>
            <a:ext cx="2674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buClr>
                <a:schemeClr val="accent1"/>
              </a:buClr>
              <a:buSzPct val="150000"/>
            </a:pPr>
            <a:r>
              <a:rPr lang="de-DE" sz="500" dirty="0">
                <a:solidFill>
                  <a:srgbClr val="002060"/>
                </a:solidFill>
              </a:rPr>
              <a:t>German Index </a:t>
            </a:r>
            <a:r>
              <a:rPr lang="de-DE" sz="500" dirty="0" err="1">
                <a:solidFill>
                  <a:srgbClr val="002060"/>
                </a:solidFill>
              </a:rPr>
              <a:t>of</a:t>
            </a:r>
            <a:r>
              <a:rPr lang="de-DE" sz="500" dirty="0">
                <a:solidFill>
                  <a:srgbClr val="002060"/>
                </a:solidFill>
              </a:rPr>
              <a:t> </a:t>
            </a:r>
            <a:r>
              <a:rPr lang="de-DE" sz="500" dirty="0" err="1">
                <a:solidFill>
                  <a:srgbClr val="002060"/>
                </a:solidFill>
              </a:rPr>
              <a:t>Socioeconomic</a:t>
            </a:r>
            <a:r>
              <a:rPr lang="de-DE" sz="500" dirty="0">
                <a:solidFill>
                  <a:srgbClr val="002060"/>
                </a:solidFill>
              </a:rPr>
              <a:t> Deprivation (GISD): Revision, Aktualisierung und Anwendungsbeispiele. </a:t>
            </a:r>
            <a:r>
              <a:rPr lang="de-DE" sz="500" dirty="0">
                <a:hlinkClick r:id="rId5"/>
              </a:rPr>
              <a:t>Journal of Health Monitoring |(2022); 7(S5). DOI 10.25646/10640</a:t>
            </a:r>
            <a:endParaRPr lang="de-DE" sz="5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AB87C8C-D06A-4D2E-9621-F3F0127F1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600" y="752571"/>
            <a:ext cx="2673769" cy="201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07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02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3"/>
          </p:nvPr>
        </p:nvSpPr>
        <p:spPr>
          <a:xfrm>
            <a:off x="358775" y="1599642"/>
            <a:ext cx="5041317" cy="923330"/>
          </a:xfrm>
        </p:spPr>
        <p:txBody>
          <a:bodyPr/>
          <a:lstStyle/>
          <a:p>
            <a:r>
              <a:rPr lang="de-DE" dirty="0"/>
              <a:t>Räumliche Ebenen in Hamburg</a:t>
            </a:r>
          </a:p>
        </p:txBody>
      </p:sp>
    </p:spTree>
    <p:extLst>
      <p:ext uri="{BB962C8B-B14F-4D97-AF65-F5344CB8AC3E}">
        <p14:creationId xmlns:p14="http://schemas.microsoft.com/office/powerpoint/2010/main" val="3405387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B2E91F6-EAE4-47A9-95FF-42C50CF4DF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38" r="4885"/>
          <a:stretch/>
        </p:blipFill>
        <p:spPr>
          <a:xfrm>
            <a:off x="2127645" y="3476328"/>
            <a:ext cx="1520981" cy="12904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360099"/>
          </a:xfrm>
        </p:spPr>
        <p:txBody>
          <a:bodyPr/>
          <a:lstStyle/>
          <a:p>
            <a:r>
              <a:rPr lang="de-DE" dirty="0"/>
              <a:t>Räumliche ebenen in </a:t>
            </a:r>
            <a:r>
              <a:rPr lang="de-DE" dirty="0" err="1"/>
              <a:t>hamburg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Kleinräumige Datenauswertung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6</a:t>
            </a:fld>
            <a:endParaRPr lang="de-DE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EDDE3DE9-B7E8-4B4B-91CF-61643B939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971908"/>
              </p:ext>
            </p:extLst>
          </p:nvPr>
        </p:nvGraphicFramePr>
        <p:xfrm>
          <a:off x="488950" y="832995"/>
          <a:ext cx="8089900" cy="263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980">
                  <a:extLst>
                    <a:ext uri="{9D8B030D-6E8A-4147-A177-3AD203B41FA5}">
                      <a16:colId xmlns:a16="http://schemas.microsoft.com/office/drawing/2014/main" val="1204721212"/>
                    </a:ext>
                  </a:extLst>
                </a:gridCol>
                <a:gridCol w="1617980">
                  <a:extLst>
                    <a:ext uri="{9D8B030D-6E8A-4147-A177-3AD203B41FA5}">
                      <a16:colId xmlns:a16="http://schemas.microsoft.com/office/drawing/2014/main" val="2942607875"/>
                    </a:ext>
                  </a:extLst>
                </a:gridCol>
                <a:gridCol w="1617980">
                  <a:extLst>
                    <a:ext uri="{9D8B030D-6E8A-4147-A177-3AD203B41FA5}">
                      <a16:colId xmlns:a16="http://schemas.microsoft.com/office/drawing/2014/main" val="641913520"/>
                    </a:ext>
                  </a:extLst>
                </a:gridCol>
                <a:gridCol w="1617980">
                  <a:extLst>
                    <a:ext uri="{9D8B030D-6E8A-4147-A177-3AD203B41FA5}">
                      <a16:colId xmlns:a16="http://schemas.microsoft.com/office/drawing/2014/main" val="3337364039"/>
                    </a:ext>
                  </a:extLst>
                </a:gridCol>
                <a:gridCol w="1617980">
                  <a:extLst>
                    <a:ext uri="{9D8B030D-6E8A-4147-A177-3AD203B41FA5}">
                      <a16:colId xmlns:a16="http://schemas.microsoft.com/office/drawing/2014/main" val="36154775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Stadtteile und Stadtteilcluster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PLZ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Ortsteile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Sozialräume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Statistische Gebiete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13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100" dirty="0"/>
                        <a:t>104 Stadtteile</a:t>
                      </a:r>
                    </a:p>
                    <a:p>
                      <a:r>
                        <a:rPr lang="de-DE" sz="1100" dirty="0"/>
                        <a:t>(Regionalisierung in der GBE: 55 Stadtteile und 16 Stadtteilcluster)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181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137 (mit Neuwerk)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941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679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100" dirty="0"/>
                        <a:t>Bezirksgrenzen werden beachtet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Überschreitung der Bezirksgrenzen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/>
                        <a:t>Bezirksgrenzen werden beachtet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/>
                        <a:t>Bezirksgrenzen werden beachtet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/>
                        <a:t>Bezirksgrenzen werden beachtet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28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100" dirty="0"/>
                        <a:t>Bisher kleinste Ebene in der GBE Hamburg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Daten zur ambulanten Versorgung (KVH), Schuleingangsunter-suchungen (ab UJ 2024/25)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Daten des Statistikamts Nord (Todesursachen-, Geburten-, Bevölkerungsstatistik)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Relevant für die 7 Hamburger Bezirke. Für Gesundheitsdaten geeignet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Bsp. </a:t>
                      </a:r>
                      <a:r>
                        <a:rPr lang="de-DE" sz="1100" dirty="0" err="1"/>
                        <a:t>Sozialmonitoring</a:t>
                      </a:r>
                      <a:r>
                        <a:rPr lang="de-DE" sz="1100" dirty="0"/>
                        <a:t>. Für gesundheitliche Daten nicht geeignet (Datenschutz/ Aussagekraft)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223814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47986631-74A8-4BAE-AE16-758F83AF4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083" y="3469515"/>
            <a:ext cx="1303819" cy="126616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49F919C-ABB3-434A-A28F-B79993C8C5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1" t="11175" r="2769" b="23423"/>
          <a:stretch/>
        </p:blipFill>
        <p:spPr>
          <a:xfrm>
            <a:off x="738707" y="3469515"/>
            <a:ext cx="1211474" cy="117506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60D0786-CC3D-4405-9EBF-C69B56352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467" y="3469515"/>
            <a:ext cx="1361600" cy="129147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AAF15D0-066A-4A92-9375-A6814E0E8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375" y="3455919"/>
            <a:ext cx="1361600" cy="131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35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360099"/>
          </a:xfrm>
        </p:spPr>
        <p:txBody>
          <a:bodyPr/>
          <a:lstStyle/>
          <a:p>
            <a:r>
              <a:rPr lang="de-DE" dirty="0"/>
              <a:t>Sozialräume in </a:t>
            </a:r>
            <a:r>
              <a:rPr lang="de-DE" dirty="0" err="1"/>
              <a:t>hamburg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Kleinräumige Datenauswertung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78BF5AAA-199B-4AAC-AEA4-6062DE84B6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899410"/>
            <a:ext cx="8534400" cy="2046714"/>
          </a:xfrm>
        </p:spPr>
        <p:txBody>
          <a:bodyPr/>
          <a:lstStyle/>
          <a:p>
            <a:pPr marL="0" lvl="2" indent="0">
              <a:spcAft>
                <a:spcPts val="200"/>
              </a:spcAft>
              <a:buNone/>
            </a:pPr>
            <a:r>
              <a:rPr lang="de-DE" dirty="0"/>
              <a:t>„….Die Bezirke gliedern sich verwaltungstechnisch in Stadtteile, die im Zuge der Integrierten Sozialplanung….in kleinere, übersichtlichere Einheiten – sogenannte </a:t>
            </a:r>
            <a:r>
              <a:rPr lang="de-DE" b="1" dirty="0"/>
              <a:t>Sozialräume</a:t>
            </a:r>
            <a:r>
              <a:rPr lang="de-DE" dirty="0"/>
              <a:t> unterteilt werden. Die Sozialräume setzen sich aus den statistischen Gebieten zusammen und werden in den Bezirken selbst festgelegt. </a:t>
            </a:r>
          </a:p>
          <a:p>
            <a:pPr marL="0" lvl="2" indent="0">
              <a:spcAft>
                <a:spcPts val="200"/>
              </a:spcAft>
              <a:buNone/>
            </a:pPr>
            <a:r>
              <a:rPr lang="de-DE" b="1" dirty="0"/>
              <a:t>Das Ziel ist es, die unterschiedlichen Lebensumstände, Lebensräume, Lebenswelten der Menschen und die sie umgebende Infrastruktur differenzierter erfassen zu können, um den Sozialplanern/-innen in den Bezirken so eine gezielte Planung in diesen besonderen Regionen zu ermöglichen.“</a:t>
            </a:r>
            <a:endParaRPr lang="de-DE" sz="12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5AC06CC-CD21-498C-B4DC-0DDE39D01811}"/>
              </a:ext>
            </a:extLst>
          </p:cNvPr>
          <p:cNvSpPr txBox="1"/>
          <p:nvPr/>
        </p:nvSpPr>
        <p:spPr>
          <a:xfrm>
            <a:off x="7238568" y="4421351"/>
            <a:ext cx="1800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buClr>
                <a:schemeClr val="accent1"/>
              </a:buClr>
              <a:buSzPct val="150000"/>
            </a:pPr>
            <a:r>
              <a:rPr lang="de-DE" sz="800" dirty="0">
                <a:hlinkClick r:id="rId3"/>
              </a:rPr>
              <a:t>Sozialräume Hamburg - </a:t>
            </a:r>
            <a:r>
              <a:rPr lang="de-DE" sz="800" dirty="0" err="1">
                <a:hlinkClick r:id="rId3"/>
              </a:rPr>
              <a:t>MetaVer</a:t>
            </a:r>
            <a:endParaRPr lang="de-DE" sz="500" dirty="0"/>
          </a:p>
        </p:txBody>
      </p:sp>
    </p:spTree>
    <p:extLst>
      <p:ext uri="{BB962C8B-B14F-4D97-AF65-F5344CB8AC3E}">
        <p14:creationId xmlns:p14="http://schemas.microsoft.com/office/powerpoint/2010/main" val="1184126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03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3"/>
          </p:nvPr>
        </p:nvSpPr>
        <p:spPr>
          <a:xfrm>
            <a:off x="358775" y="1599642"/>
            <a:ext cx="5041317" cy="923330"/>
          </a:xfrm>
        </p:spPr>
        <p:txBody>
          <a:bodyPr/>
          <a:lstStyle/>
          <a:p>
            <a:r>
              <a:rPr lang="de-DE" dirty="0"/>
              <a:t>Gesundheitsdaten auf Sozialraumebene</a:t>
            </a:r>
          </a:p>
        </p:txBody>
      </p:sp>
    </p:spTree>
    <p:extLst>
      <p:ext uri="{BB962C8B-B14F-4D97-AF65-F5344CB8AC3E}">
        <p14:creationId xmlns:p14="http://schemas.microsoft.com/office/powerpoint/2010/main" val="1610610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Kleinräumige Datenauswertung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6" name="Pfeil nach links 8">
            <a:extLst>
              <a:ext uri="{FF2B5EF4-FFF2-40B4-BE49-F238E27FC236}">
                <a16:creationId xmlns:a16="http://schemas.microsoft.com/office/drawing/2014/main" id="{E76783C8-2003-43AE-AE12-63FB0370BE9F}"/>
              </a:ext>
            </a:extLst>
          </p:cNvPr>
          <p:cNvSpPr/>
          <p:nvPr/>
        </p:nvSpPr>
        <p:spPr>
          <a:xfrm rot="16200000">
            <a:off x="4204104" y="2314897"/>
            <a:ext cx="424433" cy="340269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E4A0315-EFB6-4C9B-85A8-8192F46BF2BA}"/>
              </a:ext>
            </a:extLst>
          </p:cNvPr>
          <p:cNvSpPr txBox="1"/>
          <p:nvPr/>
        </p:nvSpPr>
        <p:spPr>
          <a:xfrm>
            <a:off x="293648" y="961932"/>
            <a:ext cx="1566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accent1"/>
                </a:solidFill>
              </a:rPr>
              <a:t>Tabelle, die den prozentualen Anteil der Bevölkerung pro PLZ im Sozialraum darstellt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972990D-9D97-44A2-9419-FEFF36A06B6B}"/>
              </a:ext>
            </a:extLst>
          </p:cNvPr>
          <p:cNvSpPr txBox="1"/>
          <p:nvPr/>
        </p:nvSpPr>
        <p:spPr>
          <a:xfrm>
            <a:off x="320791" y="4181678"/>
            <a:ext cx="613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accent1"/>
                </a:solidFill>
              </a:rPr>
              <a:t>Kartographische Darstellung der Gesundheitsdaten in N = 136 Hamburger Sozialräume </a:t>
            </a:r>
            <a:r>
              <a:rPr lang="de-DE" sz="900" dirty="0">
                <a:solidFill>
                  <a:schemeClr val="accent1"/>
                </a:solidFill>
              </a:rPr>
              <a:t>(ohne Neuwerk)</a:t>
            </a:r>
            <a:r>
              <a:rPr lang="de-DE" sz="1200" dirty="0">
                <a:solidFill>
                  <a:schemeClr val="accent1"/>
                </a:solidFill>
              </a:rPr>
              <a:t> </a:t>
            </a:r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91A4B22-79D1-4553-AC58-1CD02BFC9DD6}"/>
              </a:ext>
            </a:extLst>
          </p:cNvPr>
          <p:cNvSpPr txBox="1"/>
          <p:nvPr/>
        </p:nvSpPr>
        <p:spPr>
          <a:xfrm>
            <a:off x="228592" y="2736107"/>
            <a:ext cx="65899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accent1"/>
                </a:solidFill>
              </a:rPr>
              <a:t>Berechnung einer </a:t>
            </a:r>
            <a:r>
              <a:rPr lang="de-DE" sz="1200" u="sng" dirty="0">
                <a:solidFill>
                  <a:schemeClr val="accent1"/>
                </a:solidFill>
              </a:rPr>
              <a:t>bevölkerungsgewichteten</a:t>
            </a:r>
            <a:r>
              <a:rPr lang="de-DE" sz="1200" dirty="0">
                <a:solidFill>
                  <a:schemeClr val="accent1"/>
                </a:solidFill>
              </a:rPr>
              <a:t> Prävalenz der Gesundheitsdaten auf Ebene der Sozialräume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accent1"/>
                </a:solidFill>
              </a:rPr>
              <a:t>Verschneidung der Prävalenzen mit dem Layer der Sozialräume mittels Sozialraum-ID in einem Geographischen Informationssystem (ArcGISPro)</a:t>
            </a:r>
          </a:p>
          <a:p>
            <a:endParaRPr lang="de-DE" dirty="0"/>
          </a:p>
        </p:txBody>
      </p:sp>
      <p:sp>
        <p:nvSpPr>
          <p:cNvPr id="20" name="Abgerundetes Rechteck 15">
            <a:extLst>
              <a:ext uri="{FF2B5EF4-FFF2-40B4-BE49-F238E27FC236}">
                <a16:creationId xmlns:a16="http://schemas.microsoft.com/office/drawing/2014/main" id="{53F8C6C9-6F5D-42B6-BCF1-64FA0E1344E1}"/>
              </a:ext>
            </a:extLst>
          </p:cNvPr>
          <p:cNvSpPr/>
          <p:nvPr/>
        </p:nvSpPr>
        <p:spPr>
          <a:xfrm>
            <a:off x="245953" y="930399"/>
            <a:ext cx="1577188" cy="126453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Abgerundetes Rechteck 16">
            <a:extLst>
              <a:ext uri="{FF2B5EF4-FFF2-40B4-BE49-F238E27FC236}">
                <a16:creationId xmlns:a16="http://schemas.microsoft.com/office/drawing/2014/main" id="{D0E60DF2-5929-4B49-A5D3-9A9DDB0BE2D8}"/>
              </a:ext>
            </a:extLst>
          </p:cNvPr>
          <p:cNvSpPr/>
          <p:nvPr/>
        </p:nvSpPr>
        <p:spPr>
          <a:xfrm>
            <a:off x="227132" y="4195180"/>
            <a:ext cx="8739447" cy="43466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Abgerundetes Rechteck 20">
            <a:extLst>
              <a:ext uri="{FF2B5EF4-FFF2-40B4-BE49-F238E27FC236}">
                <a16:creationId xmlns:a16="http://schemas.microsoft.com/office/drawing/2014/main" id="{86E2F6AD-0356-45D5-8B7F-C48C247D54EA}"/>
              </a:ext>
            </a:extLst>
          </p:cNvPr>
          <p:cNvSpPr/>
          <p:nvPr/>
        </p:nvSpPr>
        <p:spPr>
          <a:xfrm>
            <a:off x="228591" y="2716701"/>
            <a:ext cx="6471745" cy="883345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AE76599-AD83-4143-8BE5-6B4444A9F00A}"/>
              </a:ext>
            </a:extLst>
          </p:cNvPr>
          <p:cNvSpPr txBox="1"/>
          <p:nvPr/>
        </p:nvSpPr>
        <p:spPr>
          <a:xfrm>
            <a:off x="2514196" y="936296"/>
            <a:ext cx="3933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dirty="0">
                <a:solidFill>
                  <a:schemeClr val="accent1"/>
                </a:solidFill>
              </a:rPr>
              <a:t>Gesundheitsdaten der KVH auf PLZ-Ebene (2021), </a:t>
            </a:r>
          </a:p>
          <a:p>
            <a:pPr lvl="0"/>
            <a:r>
              <a:rPr lang="de-DE" sz="1200" dirty="0">
                <a:solidFill>
                  <a:schemeClr val="accent1"/>
                </a:solidFill>
              </a:rPr>
              <a:t>stratifiziert nach Alter und Geschlecht: </a:t>
            </a:r>
          </a:p>
          <a:p>
            <a:pPr lvl="0"/>
            <a:endParaRPr lang="de-DE" sz="1200" dirty="0">
              <a:solidFill>
                <a:schemeClr val="accent1"/>
              </a:solidFill>
            </a:endParaRP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accent1"/>
                </a:solidFill>
              </a:rPr>
              <a:t>Depressive Erkrankungen (ICD: F32, F33, F34.1)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accent1"/>
                </a:solidFill>
              </a:rPr>
              <a:t>Versicherte mit Arztkontakt</a:t>
            </a:r>
          </a:p>
          <a:p>
            <a:pPr marL="0" lvl="1"/>
            <a:endParaRPr lang="de-DE" sz="1200" dirty="0">
              <a:solidFill>
                <a:schemeClr val="accent1"/>
              </a:solidFill>
            </a:endParaRPr>
          </a:p>
        </p:txBody>
      </p:sp>
      <p:sp>
        <p:nvSpPr>
          <p:cNvPr id="24" name="Abgerundetes Rechteck 15">
            <a:extLst>
              <a:ext uri="{FF2B5EF4-FFF2-40B4-BE49-F238E27FC236}">
                <a16:creationId xmlns:a16="http://schemas.microsoft.com/office/drawing/2014/main" id="{E9F691C2-DB07-4DED-BA93-99D22A22E886}"/>
              </a:ext>
            </a:extLst>
          </p:cNvPr>
          <p:cNvSpPr/>
          <p:nvPr/>
        </p:nvSpPr>
        <p:spPr>
          <a:xfrm>
            <a:off x="2459411" y="930400"/>
            <a:ext cx="3933506" cy="1244125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Additionszeichen 24">
            <a:extLst>
              <a:ext uri="{FF2B5EF4-FFF2-40B4-BE49-F238E27FC236}">
                <a16:creationId xmlns:a16="http://schemas.microsoft.com/office/drawing/2014/main" id="{EA6B9DC7-FC89-42A6-B51B-2F0ADC43955E}"/>
              </a:ext>
            </a:extLst>
          </p:cNvPr>
          <p:cNvSpPr/>
          <p:nvPr/>
        </p:nvSpPr>
        <p:spPr>
          <a:xfrm>
            <a:off x="1875233" y="1221900"/>
            <a:ext cx="522015" cy="495726"/>
          </a:xfrm>
          <a:prstGeom prst="mathPlu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8716A8C-C4CF-4C52-A3F5-055404BC27C6}"/>
              </a:ext>
            </a:extLst>
          </p:cNvPr>
          <p:cNvSpPr txBox="1"/>
          <p:nvPr/>
        </p:nvSpPr>
        <p:spPr>
          <a:xfrm>
            <a:off x="22706" y="630703"/>
            <a:ext cx="2536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accent1"/>
                </a:solidFill>
              </a:rPr>
              <a:t>1. Datengrundlage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C4D1C46-B582-4BF3-A12C-35D85E6470E4}"/>
              </a:ext>
            </a:extLst>
          </p:cNvPr>
          <p:cNvSpPr txBox="1"/>
          <p:nvPr/>
        </p:nvSpPr>
        <p:spPr>
          <a:xfrm>
            <a:off x="0" y="2394773"/>
            <a:ext cx="1966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accent1"/>
                </a:solidFill>
              </a:rPr>
              <a:t>2. Methodik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580D05F-8636-47EB-9811-1831120758B8}"/>
              </a:ext>
            </a:extLst>
          </p:cNvPr>
          <p:cNvSpPr txBox="1"/>
          <p:nvPr/>
        </p:nvSpPr>
        <p:spPr>
          <a:xfrm>
            <a:off x="19848" y="3858399"/>
            <a:ext cx="1966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accent1"/>
                </a:solidFill>
              </a:rPr>
              <a:t>3. Ergebnis</a:t>
            </a:r>
          </a:p>
        </p:txBody>
      </p:sp>
      <p:sp>
        <p:nvSpPr>
          <p:cNvPr id="30" name="Additionszeichen 29">
            <a:extLst>
              <a:ext uri="{FF2B5EF4-FFF2-40B4-BE49-F238E27FC236}">
                <a16:creationId xmlns:a16="http://schemas.microsoft.com/office/drawing/2014/main" id="{D9F8BB6E-EABA-4C13-8466-1742B1DE9D91}"/>
              </a:ext>
            </a:extLst>
          </p:cNvPr>
          <p:cNvSpPr/>
          <p:nvPr/>
        </p:nvSpPr>
        <p:spPr>
          <a:xfrm>
            <a:off x="6458624" y="1267312"/>
            <a:ext cx="522015" cy="495726"/>
          </a:xfrm>
          <a:prstGeom prst="mathPlu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1EE7439-D0F6-4ED9-957D-E76C2298BB0D}"/>
              </a:ext>
            </a:extLst>
          </p:cNvPr>
          <p:cNvSpPr txBox="1"/>
          <p:nvPr/>
        </p:nvSpPr>
        <p:spPr>
          <a:xfrm>
            <a:off x="7093597" y="951900"/>
            <a:ext cx="105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accent1"/>
                </a:solidFill>
              </a:rPr>
              <a:t>Kartenlayer der Sozialräume Hamburg</a:t>
            </a:r>
          </a:p>
        </p:txBody>
      </p:sp>
      <p:sp>
        <p:nvSpPr>
          <p:cNvPr id="32" name="Abgerundetes Rechteck 15">
            <a:extLst>
              <a:ext uri="{FF2B5EF4-FFF2-40B4-BE49-F238E27FC236}">
                <a16:creationId xmlns:a16="http://schemas.microsoft.com/office/drawing/2014/main" id="{7A427617-7B50-410D-ABB6-B14A7DA0AD82}"/>
              </a:ext>
            </a:extLst>
          </p:cNvPr>
          <p:cNvSpPr/>
          <p:nvPr/>
        </p:nvSpPr>
        <p:spPr>
          <a:xfrm>
            <a:off x="7056874" y="928060"/>
            <a:ext cx="1192185" cy="1244125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86FE39C0-654D-4799-A2EC-B5D897A9CEC0}"/>
              </a:ext>
            </a:extLst>
          </p:cNvPr>
          <p:cNvSpPr txBox="1">
            <a:spLocks/>
          </p:cNvSpPr>
          <p:nvPr/>
        </p:nvSpPr>
        <p:spPr>
          <a:xfrm>
            <a:off x="6658934" y="3797070"/>
            <a:ext cx="2551412" cy="306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000" dirty="0">
                <a:solidFill>
                  <a:schemeClr val="accent1"/>
                </a:solidFill>
              </a:rPr>
              <a:t>Karte der PLZ-Gebiete und Sozialräume Hamburgs</a:t>
            </a:r>
          </a:p>
        </p:txBody>
      </p:sp>
      <p:sp>
        <p:nvSpPr>
          <p:cNvPr id="35" name="Pfeil nach links 8">
            <a:extLst>
              <a:ext uri="{FF2B5EF4-FFF2-40B4-BE49-F238E27FC236}">
                <a16:creationId xmlns:a16="http://schemas.microsoft.com/office/drawing/2014/main" id="{7C5E3CD4-721B-4925-A2A9-C33D629EC5CC}"/>
              </a:ext>
            </a:extLst>
          </p:cNvPr>
          <p:cNvSpPr/>
          <p:nvPr/>
        </p:nvSpPr>
        <p:spPr>
          <a:xfrm rot="16200000">
            <a:off x="4175486" y="3701717"/>
            <a:ext cx="467214" cy="354723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01EA6254-AB08-4049-BFAF-D484A48EA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360099"/>
          </a:xfrm>
        </p:spPr>
        <p:txBody>
          <a:bodyPr/>
          <a:lstStyle/>
          <a:p>
            <a:r>
              <a:rPr lang="de-DE" dirty="0"/>
              <a:t>Gesundheitsdaten auf sozialraumebene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AB8F51A-CEC4-40BC-BDDC-1AF17503C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515" y="2272815"/>
            <a:ext cx="2064043" cy="1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05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remium_Vorlage_16_9_scr15">
  <a:themeElements>
    <a:clrScheme name="Hamburg Marketing New">
      <a:dk1>
        <a:sysClr val="windowText" lastClr="000000"/>
      </a:dk1>
      <a:lt1>
        <a:sysClr val="window" lastClr="FFFFFF"/>
      </a:lt1>
      <a:dk2>
        <a:srgbClr val="40648A"/>
      </a:dk2>
      <a:lt2>
        <a:srgbClr val="E3E3E3"/>
      </a:lt2>
      <a:accent1>
        <a:srgbClr val="003063"/>
      </a:accent1>
      <a:accent2>
        <a:srgbClr val="BFD6E9"/>
      </a:accent2>
      <a:accent3>
        <a:srgbClr val="005CA9"/>
      </a:accent3>
      <a:accent4>
        <a:srgbClr val="4B4B4B"/>
      </a:accent4>
      <a:accent5>
        <a:srgbClr val="818181"/>
      </a:accent5>
      <a:accent6>
        <a:srgbClr val="B9B9B9"/>
      </a:accent6>
      <a:hlink>
        <a:srgbClr val="003063"/>
      </a:hlink>
      <a:folHlink>
        <a:srgbClr val="E10019"/>
      </a:folHlink>
    </a:clrScheme>
    <a:fontScheme name="Umzugsauk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270000" indent="-270000" algn="ctr">
          <a:spcBef>
            <a:spcPts val="400"/>
          </a:spcBef>
          <a:buClr>
            <a:schemeClr val="bg1"/>
          </a:buClr>
          <a:buSzPct val="150000"/>
          <a:buFont typeface="Arial" pitchFamily="34" charset="0"/>
          <a:buChar char="•"/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marL="270000" indent="-270000">
          <a:spcBef>
            <a:spcPts val="400"/>
          </a:spcBef>
          <a:buClr>
            <a:schemeClr val="accent1"/>
          </a:buClr>
          <a:buSzPct val="150000"/>
          <a:buFont typeface="Arial" pitchFamily="34" charset="0"/>
          <a:buChar char="•"/>
          <a:defRPr sz="1600" dirty="0" err="1" smtClean="0"/>
        </a:defPPr>
      </a:lstStyle>
    </a:txDef>
  </a:objectDefaults>
  <a:extraClrSchemeLst/>
  <a:custClrLst>
    <a:custClr>
      <a:srgbClr val="7F97CB"/>
    </a:custClr>
    <a:custClr>
      <a:srgbClr val="BFCBD8"/>
    </a:custClr>
    <a:custClr>
      <a:srgbClr val="4085BF"/>
    </a:custClr>
    <a:custClr>
      <a:srgbClr val="7FADD4"/>
    </a:custClr>
    <a:custClr>
      <a:srgbClr val="E10019"/>
    </a:custClr>
  </a:custClrLst>
  <a:extLst>
    <a:ext uri="{05A4C25C-085E-4340-85A3-A5531E510DB2}">
      <thm15:themeFamily xmlns:thm15="http://schemas.microsoft.com/office/thememl/2012/main" name="September 2017_Hamburg_Vorlage_16_9.pptx" id="{E204A983-65FB-4A71-8A43-66BA63CD3480}" vid="{BF6061B6-7A14-4B5E-9D80-1DDCF80C966B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a4b984-41af-44ad-90a7-311dc11efa27">
      <Terms xmlns="http://schemas.microsoft.com/office/infopath/2007/PartnerControls"/>
    </lcf76f155ced4ddcb4097134ff3c332f>
    <TaxCatchAll xmlns="0130c899-b1e8-47d8-86f8-6fe6b849d6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3883BFA913288448A4FC66347014DF3" ma:contentTypeVersion="11" ma:contentTypeDescription="Ein neues Dokument erstellen." ma:contentTypeScope="" ma:versionID="5814e2efa36762a2b070f52b4d8509d7">
  <xsd:schema xmlns:xsd="http://www.w3.org/2001/XMLSchema" xmlns:xs="http://www.w3.org/2001/XMLSchema" xmlns:p="http://schemas.microsoft.com/office/2006/metadata/properties" xmlns:ns2="c8a4b984-41af-44ad-90a7-311dc11efa27" xmlns:ns3="0130c899-b1e8-47d8-86f8-6fe6b849d6f2" targetNamespace="http://schemas.microsoft.com/office/2006/metadata/properties" ma:root="true" ma:fieldsID="6a437154413b9fa92c824ca2bdef8095" ns2:_="" ns3:_="">
    <xsd:import namespace="c8a4b984-41af-44ad-90a7-311dc11efa27"/>
    <xsd:import namespace="0130c899-b1e8-47d8-86f8-6fe6b849d6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a4b984-41af-44ad-90a7-311dc11efa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1902dec8-a9aa-4cb7-a2d5-0c0a001087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30c899-b1e8-47d8-86f8-6fe6b849d6f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26ca5f2-a010-48d3-93e2-61e0d35cd0e4}" ma:internalName="TaxCatchAll" ma:showField="CatchAllData" ma:web="0130c899-b1e8-47d8-86f8-6fe6b849d6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A63BCC-3C08-4B81-A956-634ACF19BB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D5CAFF-67B9-4AAF-87AD-4D731E1B4B7F}">
  <ds:schemaRefs>
    <ds:schemaRef ds:uri="http://schemas.microsoft.com/office/infopath/2007/PartnerControls"/>
    <ds:schemaRef ds:uri="39b1b664-045b-4031-b8cf-0a06168e07fe"/>
    <ds:schemaRef ds:uri="3e0b94a4-c782-468b-b5d1-b3b52271c7a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AE7B08F-3A64-44E7-BF85-EB5B7B50E397}"/>
</file>

<file path=docProps/app.xml><?xml version="1.0" encoding="utf-8"?>
<Properties xmlns="http://schemas.openxmlformats.org/officeDocument/2006/extended-properties" xmlns:vt="http://schemas.openxmlformats.org/officeDocument/2006/docPropsVTypes">
  <Template>Hamburg_Vorlage_16_9</Template>
  <TotalTime>0</TotalTime>
  <Words>1319</Words>
  <Application>Microsoft Office PowerPoint</Application>
  <PresentationFormat>Bildschirmpräsentation (16:9)</PresentationFormat>
  <Paragraphs>185</Paragraphs>
  <Slides>17</Slides>
  <Notes>17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Calibri</vt:lpstr>
      <vt:lpstr>Cambria Math</vt:lpstr>
      <vt:lpstr>Wingdings</vt:lpstr>
      <vt:lpstr>Premium_Vorlage_16_9_scr15</vt:lpstr>
      <vt:lpstr>think-cell Folie</vt:lpstr>
      <vt:lpstr>PowerPoint-Präsentation</vt:lpstr>
      <vt:lpstr>PowerPoint-Präsentation</vt:lpstr>
      <vt:lpstr>PowerPoint-Präsentation</vt:lpstr>
      <vt:lpstr>Hintergrund kleinräumlicher ebenen</vt:lpstr>
      <vt:lpstr>PowerPoint-Präsentation</vt:lpstr>
      <vt:lpstr>Räumliche ebenen in hamburg</vt:lpstr>
      <vt:lpstr>Sozialräume in hamburg</vt:lpstr>
      <vt:lpstr>PowerPoint-Präsentation</vt:lpstr>
      <vt:lpstr>Gesundheitsdaten auf sozialraumebene</vt:lpstr>
      <vt:lpstr>Gesundheitsdaten auf sozialraumebene</vt:lpstr>
      <vt:lpstr>Gesundheitsdaten auf sozialraumebene</vt:lpstr>
      <vt:lpstr>PowerPoint-Präsentation</vt:lpstr>
      <vt:lpstr>Sozialindex auf sozialraumebene</vt:lpstr>
      <vt:lpstr>PowerPoint-Präsentation</vt:lpstr>
      <vt:lpstr>perspektiven</vt:lpstr>
      <vt:lpstr>Weitere Informationen und Quellen</vt:lpstr>
      <vt:lpstr>Kontakt</vt:lpstr>
    </vt:vector>
  </TitlesOfParts>
  <Manager>Vorname Nachname</Manager>
  <Company>Hamburg Marketing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Premium Vorlage</dc:subject>
  <dc:creator>Schleinig Florian</dc:creator>
  <dc:description>Für die PowerPoint Version 2010 optimierte Vorlage</dc:description>
  <cp:lastModifiedBy>Krefis, Caroline Dr.</cp:lastModifiedBy>
  <cp:revision>145</cp:revision>
  <cp:lastPrinted>2025-11-05T08:12:18Z</cp:lastPrinted>
  <dcterms:created xsi:type="dcterms:W3CDTF">2020-08-20T12:15:47Z</dcterms:created>
  <dcterms:modified xsi:type="dcterms:W3CDTF">2025-11-12T07:37:52Z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0x010100C3883BFA913288448A4FC66347014DF3</vt:lpwstr>
  </property>
  <property fmtid="{D5CDD505-2E9C-101B-9397-08002B2CF9AE}" pid="3" name="Order">
    <vt:r8>700</vt:r8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TemplateUrl">
    <vt:lpwstr/>
  </property>
  <property fmtid="{D5CDD505-2E9C-101B-9397-08002B2CF9AE}" pid="8" name="ComplianceAssetId">
    <vt:lpwstr/>
  </property>
</Properties>
</file>